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5.jpg" ContentType="image/jpg"/>
  <Override PartName="/ppt/media/image36.jpg" ContentType="image/jpg"/>
  <Override PartName="/ppt/media/image37.jpg" ContentType="image/jpg"/>
  <Override PartName="/ppt/media/image38.jpg" ContentType="image/jpg"/>
  <Override PartName="/ppt/media/image39.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93455" r:id="rId4"/>
    <p:sldMasterId id="2147493471" r:id="rId5"/>
  </p:sldMasterIdLst>
  <p:notesMasterIdLst>
    <p:notesMasterId r:id="rId55"/>
  </p:notesMasterIdLst>
  <p:sldIdLst>
    <p:sldId id="256" r:id="rId6"/>
    <p:sldId id="269" r:id="rId7"/>
    <p:sldId id="304" r:id="rId8"/>
    <p:sldId id="306" r:id="rId9"/>
    <p:sldId id="307" r:id="rId10"/>
    <p:sldId id="308" r:id="rId11"/>
    <p:sldId id="309" r:id="rId12"/>
    <p:sldId id="305" r:id="rId13"/>
    <p:sldId id="310" r:id="rId14"/>
    <p:sldId id="311" r:id="rId15"/>
    <p:sldId id="315" r:id="rId16"/>
    <p:sldId id="314" r:id="rId17"/>
    <p:sldId id="316" r:id="rId18"/>
    <p:sldId id="366" r:id="rId19"/>
    <p:sldId id="317" r:id="rId20"/>
    <p:sldId id="337" r:id="rId21"/>
    <p:sldId id="319" r:id="rId22"/>
    <p:sldId id="354" r:id="rId23"/>
    <p:sldId id="338" r:id="rId24"/>
    <p:sldId id="350" r:id="rId25"/>
    <p:sldId id="352" r:id="rId26"/>
    <p:sldId id="357" r:id="rId27"/>
    <p:sldId id="339" r:id="rId28"/>
    <p:sldId id="328" r:id="rId29"/>
    <p:sldId id="349" r:id="rId30"/>
    <p:sldId id="345" r:id="rId31"/>
    <p:sldId id="342" r:id="rId32"/>
    <p:sldId id="344" r:id="rId33"/>
    <p:sldId id="347" r:id="rId34"/>
    <p:sldId id="361" r:id="rId35"/>
    <p:sldId id="360" r:id="rId36"/>
    <p:sldId id="362" r:id="rId37"/>
    <p:sldId id="348" r:id="rId38"/>
    <p:sldId id="355" r:id="rId39"/>
    <p:sldId id="322" r:id="rId40"/>
    <p:sldId id="359" r:id="rId41"/>
    <p:sldId id="363" r:id="rId42"/>
    <p:sldId id="364" r:id="rId43"/>
    <p:sldId id="365" r:id="rId44"/>
    <p:sldId id="353" r:id="rId45"/>
    <p:sldId id="367" r:id="rId46"/>
    <p:sldId id="368" r:id="rId47"/>
    <p:sldId id="369" r:id="rId48"/>
    <p:sldId id="336" r:id="rId49"/>
    <p:sldId id="324" r:id="rId50"/>
    <p:sldId id="370" r:id="rId51"/>
    <p:sldId id="371" r:id="rId52"/>
    <p:sldId id="372" r:id="rId53"/>
    <p:sldId id="303" r:id="rId54"/>
  </p:sldIdLst>
  <p:sldSz cx="24387175" cy="13716000"/>
  <p:notesSz cx="6858000" cy="9144000"/>
  <p:embeddedFontLst>
    <p:embeddedFont>
      <p:font typeface="Calibri" panose="020F0502020204030204" pitchFamily="34" charset="0"/>
      <p:regular r:id="rId56"/>
      <p:bold r:id="rId57"/>
      <p:italic r:id="rId58"/>
      <p:boldItalic r:id="rId59"/>
    </p:embeddedFont>
    <p:embeddedFont>
      <p:font typeface="Century Gothic" panose="020B0502020202020204" pitchFamily="34" charset="0"/>
      <p:regular r:id="rId60"/>
      <p:bold r:id="rId61"/>
      <p:italic r:id="rId62"/>
      <p:boldItalic r:id="rId63"/>
    </p:embeddedFont>
    <p:embeddedFont>
      <p:font typeface="Tahoma" panose="020B0604030504040204" pitchFamily="34" charset="0"/>
      <p:regular r:id="rId64"/>
      <p:bold r:id="rId65"/>
    </p:embeddedFont>
    <p:embeddedFont>
      <p:font typeface="Ubuntu" panose="020B0504030602030204" pitchFamily="34" charset="0"/>
      <p:regular r:id="rId66"/>
      <p:bold r:id="rId67"/>
      <p:italic r:id="rId68"/>
      <p:boldItalic r:id="rId69"/>
    </p:embeddedFont>
  </p:embeddedFontLst>
  <p:defaultText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ürkan Yasin Özcan" initials="GYÖ" lastIdx="53" clrIdx="0">
    <p:extLst>
      <p:ext uri="{19B8F6BF-5375-455C-9EA6-DF929625EA0E}">
        <p15:presenceInfo xmlns:p15="http://schemas.microsoft.com/office/powerpoint/2012/main" userId="S-1-5-21-2120896528-1528307761-1097073633-21134" providerId="AD"/>
      </p:ext>
    </p:extLst>
  </p:cmAuthor>
  <p:cmAuthor id="2" name="onderp@reeder.com.tr" initials="o" lastIdx="51" clrIdx="1">
    <p:extLst>
      <p:ext uri="{19B8F6BF-5375-455C-9EA6-DF929625EA0E}">
        <p15:presenceInfo xmlns:p15="http://schemas.microsoft.com/office/powerpoint/2012/main" userId="a89676440df529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1C2C"/>
    <a:srgbClr val="78D64B"/>
    <a:srgbClr val="EDEDEF"/>
    <a:srgbClr val="0076BA"/>
    <a:srgbClr val="00A2FF"/>
    <a:srgbClr val="001837"/>
    <a:srgbClr val="013462"/>
    <a:srgbClr val="004D80"/>
    <a:srgbClr val="204A61"/>
    <a:srgbClr val="88C6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57" autoAdjust="0"/>
    <p:restoredTop sz="58192" autoAdjust="0"/>
  </p:normalViewPr>
  <p:slideViewPr>
    <p:cSldViewPr snapToGrid="0" snapToObjects="1">
      <p:cViewPr varScale="1">
        <p:scale>
          <a:sx n="48" d="100"/>
          <a:sy n="48" d="100"/>
        </p:scale>
        <p:origin x="581" y="110"/>
      </p:cViewPr>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8.fntdata"/><Relationship Id="rId68"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6.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7.fntdata"/><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52CDC-600C-3E4E-9D57-B6D887A190F9}" type="datetimeFigureOut">
              <a:rPr lang="en-TR" smtClean="0"/>
              <a:t>07/25/2023</a:t>
            </a:fld>
            <a:endParaRPr lang="en-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974165-77C5-C34A-ADEA-2359B90E8C54}" type="slidenum">
              <a:rPr lang="en-TR" smtClean="0"/>
              <a:t>‹#›</a:t>
            </a:fld>
            <a:endParaRPr lang="en-TR"/>
          </a:p>
        </p:txBody>
      </p:sp>
    </p:spTree>
    <p:extLst>
      <p:ext uri="{BB962C8B-B14F-4D97-AF65-F5344CB8AC3E}">
        <p14:creationId xmlns:p14="http://schemas.microsoft.com/office/powerpoint/2010/main" val="444111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2</a:t>
            </a:fld>
            <a:endParaRPr lang="en-TR"/>
          </a:p>
        </p:txBody>
      </p:sp>
    </p:spTree>
    <p:extLst>
      <p:ext uri="{BB962C8B-B14F-4D97-AF65-F5344CB8AC3E}">
        <p14:creationId xmlns:p14="http://schemas.microsoft.com/office/powerpoint/2010/main" val="2195934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11</a:t>
            </a:fld>
            <a:endParaRPr lang="en-TR"/>
          </a:p>
        </p:txBody>
      </p:sp>
    </p:spTree>
    <p:extLst>
      <p:ext uri="{BB962C8B-B14F-4D97-AF65-F5344CB8AC3E}">
        <p14:creationId xmlns:p14="http://schemas.microsoft.com/office/powerpoint/2010/main" val="1707917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12</a:t>
            </a:fld>
            <a:endParaRPr lang="en-TR"/>
          </a:p>
        </p:txBody>
      </p:sp>
    </p:spTree>
    <p:extLst>
      <p:ext uri="{BB962C8B-B14F-4D97-AF65-F5344CB8AC3E}">
        <p14:creationId xmlns:p14="http://schemas.microsoft.com/office/powerpoint/2010/main" val="3468214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13</a:t>
            </a:fld>
            <a:endParaRPr lang="en-TR"/>
          </a:p>
        </p:txBody>
      </p:sp>
    </p:spTree>
    <p:extLst>
      <p:ext uri="{BB962C8B-B14F-4D97-AF65-F5344CB8AC3E}">
        <p14:creationId xmlns:p14="http://schemas.microsoft.com/office/powerpoint/2010/main" val="378527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14</a:t>
            </a:fld>
            <a:endParaRPr lang="en-TR"/>
          </a:p>
        </p:txBody>
      </p:sp>
    </p:spTree>
    <p:extLst>
      <p:ext uri="{BB962C8B-B14F-4D97-AF65-F5344CB8AC3E}">
        <p14:creationId xmlns:p14="http://schemas.microsoft.com/office/powerpoint/2010/main" val="988862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15</a:t>
            </a:fld>
            <a:endParaRPr lang="en-TR"/>
          </a:p>
        </p:txBody>
      </p:sp>
    </p:spTree>
    <p:extLst>
      <p:ext uri="{BB962C8B-B14F-4D97-AF65-F5344CB8AC3E}">
        <p14:creationId xmlns:p14="http://schemas.microsoft.com/office/powerpoint/2010/main" val="2773914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16</a:t>
            </a:fld>
            <a:endParaRPr lang="en-TR"/>
          </a:p>
        </p:txBody>
      </p:sp>
    </p:spTree>
    <p:extLst>
      <p:ext uri="{BB962C8B-B14F-4D97-AF65-F5344CB8AC3E}">
        <p14:creationId xmlns:p14="http://schemas.microsoft.com/office/powerpoint/2010/main" val="713334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17</a:t>
            </a:fld>
            <a:endParaRPr lang="en-TR"/>
          </a:p>
        </p:txBody>
      </p:sp>
    </p:spTree>
    <p:extLst>
      <p:ext uri="{BB962C8B-B14F-4D97-AF65-F5344CB8AC3E}">
        <p14:creationId xmlns:p14="http://schemas.microsoft.com/office/powerpoint/2010/main" val="1614791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18</a:t>
            </a:fld>
            <a:endParaRPr lang="en-TR"/>
          </a:p>
        </p:txBody>
      </p:sp>
    </p:spTree>
    <p:extLst>
      <p:ext uri="{BB962C8B-B14F-4D97-AF65-F5344CB8AC3E}">
        <p14:creationId xmlns:p14="http://schemas.microsoft.com/office/powerpoint/2010/main" val="3848134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19</a:t>
            </a:fld>
            <a:endParaRPr lang="en-TR"/>
          </a:p>
        </p:txBody>
      </p:sp>
    </p:spTree>
    <p:extLst>
      <p:ext uri="{BB962C8B-B14F-4D97-AF65-F5344CB8AC3E}">
        <p14:creationId xmlns:p14="http://schemas.microsoft.com/office/powerpoint/2010/main" val="119237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20</a:t>
            </a:fld>
            <a:endParaRPr lang="en-TR"/>
          </a:p>
        </p:txBody>
      </p:sp>
    </p:spTree>
    <p:extLst>
      <p:ext uri="{BB962C8B-B14F-4D97-AF65-F5344CB8AC3E}">
        <p14:creationId xmlns:p14="http://schemas.microsoft.com/office/powerpoint/2010/main" val="1738549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3</a:t>
            </a:fld>
            <a:endParaRPr lang="en-TR"/>
          </a:p>
        </p:txBody>
      </p:sp>
    </p:spTree>
    <p:extLst>
      <p:ext uri="{BB962C8B-B14F-4D97-AF65-F5344CB8AC3E}">
        <p14:creationId xmlns:p14="http://schemas.microsoft.com/office/powerpoint/2010/main" val="3329534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21</a:t>
            </a:fld>
            <a:endParaRPr lang="en-TR"/>
          </a:p>
        </p:txBody>
      </p:sp>
    </p:spTree>
    <p:extLst>
      <p:ext uri="{BB962C8B-B14F-4D97-AF65-F5344CB8AC3E}">
        <p14:creationId xmlns:p14="http://schemas.microsoft.com/office/powerpoint/2010/main" val="1664462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22</a:t>
            </a:fld>
            <a:endParaRPr lang="en-TR"/>
          </a:p>
        </p:txBody>
      </p:sp>
    </p:spTree>
    <p:extLst>
      <p:ext uri="{BB962C8B-B14F-4D97-AF65-F5344CB8AC3E}">
        <p14:creationId xmlns:p14="http://schemas.microsoft.com/office/powerpoint/2010/main" val="342212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23</a:t>
            </a:fld>
            <a:endParaRPr lang="en-TR"/>
          </a:p>
        </p:txBody>
      </p:sp>
    </p:spTree>
    <p:extLst>
      <p:ext uri="{BB962C8B-B14F-4D97-AF65-F5344CB8AC3E}">
        <p14:creationId xmlns:p14="http://schemas.microsoft.com/office/powerpoint/2010/main" val="3502416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24</a:t>
            </a:fld>
            <a:endParaRPr lang="en-TR"/>
          </a:p>
        </p:txBody>
      </p:sp>
    </p:spTree>
    <p:extLst>
      <p:ext uri="{BB962C8B-B14F-4D97-AF65-F5344CB8AC3E}">
        <p14:creationId xmlns:p14="http://schemas.microsoft.com/office/powerpoint/2010/main" val="1656898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25</a:t>
            </a:fld>
            <a:endParaRPr lang="en-TR"/>
          </a:p>
        </p:txBody>
      </p:sp>
    </p:spTree>
    <p:extLst>
      <p:ext uri="{BB962C8B-B14F-4D97-AF65-F5344CB8AC3E}">
        <p14:creationId xmlns:p14="http://schemas.microsoft.com/office/powerpoint/2010/main" val="1086443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26</a:t>
            </a:fld>
            <a:endParaRPr lang="en-TR"/>
          </a:p>
        </p:txBody>
      </p:sp>
    </p:spTree>
    <p:extLst>
      <p:ext uri="{BB962C8B-B14F-4D97-AF65-F5344CB8AC3E}">
        <p14:creationId xmlns:p14="http://schemas.microsoft.com/office/powerpoint/2010/main" val="3419254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27</a:t>
            </a:fld>
            <a:endParaRPr lang="en-TR"/>
          </a:p>
        </p:txBody>
      </p:sp>
    </p:spTree>
    <p:extLst>
      <p:ext uri="{BB962C8B-B14F-4D97-AF65-F5344CB8AC3E}">
        <p14:creationId xmlns:p14="http://schemas.microsoft.com/office/powerpoint/2010/main" val="165689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28</a:t>
            </a:fld>
            <a:endParaRPr lang="en-TR"/>
          </a:p>
        </p:txBody>
      </p:sp>
    </p:spTree>
    <p:extLst>
      <p:ext uri="{BB962C8B-B14F-4D97-AF65-F5344CB8AC3E}">
        <p14:creationId xmlns:p14="http://schemas.microsoft.com/office/powerpoint/2010/main" val="3067716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29</a:t>
            </a:fld>
            <a:endParaRPr lang="en-TR"/>
          </a:p>
        </p:txBody>
      </p:sp>
    </p:spTree>
    <p:extLst>
      <p:ext uri="{BB962C8B-B14F-4D97-AF65-F5344CB8AC3E}">
        <p14:creationId xmlns:p14="http://schemas.microsoft.com/office/powerpoint/2010/main" val="782681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30</a:t>
            </a:fld>
            <a:endParaRPr lang="en-TR"/>
          </a:p>
        </p:txBody>
      </p:sp>
    </p:spTree>
    <p:extLst>
      <p:ext uri="{BB962C8B-B14F-4D97-AF65-F5344CB8AC3E}">
        <p14:creationId xmlns:p14="http://schemas.microsoft.com/office/powerpoint/2010/main" val="3020335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4</a:t>
            </a:fld>
            <a:endParaRPr lang="en-TR"/>
          </a:p>
        </p:txBody>
      </p:sp>
    </p:spTree>
    <p:extLst>
      <p:ext uri="{BB962C8B-B14F-4D97-AF65-F5344CB8AC3E}">
        <p14:creationId xmlns:p14="http://schemas.microsoft.com/office/powerpoint/2010/main" val="539299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31</a:t>
            </a:fld>
            <a:endParaRPr lang="en-TR"/>
          </a:p>
        </p:txBody>
      </p:sp>
    </p:spTree>
    <p:extLst>
      <p:ext uri="{BB962C8B-B14F-4D97-AF65-F5344CB8AC3E}">
        <p14:creationId xmlns:p14="http://schemas.microsoft.com/office/powerpoint/2010/main" val="842558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32</a:t>
            </a:fld>
            <a:endParaRPr lang="en-TR"/>
          </a:p>
        </p:txBody>
      </p:sp>
    </p:spTree>
    <p:extLst>
      <p:ext uri="{BB962C8B-B14F-4D97-AF65-F5344CB8AC3E}">
        <p14:creationId xmlns:p14="http://schemas.microsoft.com/office/powerpoint/2010/main" val="929813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33</a:t>
            </a:fld>
            <a:endParaRPr lang="en-TR"/>
          </a:p>
        </p:txBody>
      </p:sp>
    </p:spTree>
    <p:extLst>
      <p:ext uri="{BB962C8B-B14F-4D97-AF65-F5344CB8AC3E}">
        <p14:creationId xmlns:p14="http://schemas.microsoft.com/office/powerpoint/2010/main" val="1021604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34</a:t>
            </a:fld>
            <a:endParaRPr lang="en-TR"/>
          </a:p>
        </p:txBody>
      </p:sp>
    </p:spTree>
    <p:extLst>
      <p:ext uri="{BB962C8B-B14F-4D97-AF65-F5344CB8AC3E}">
        <p14:creationId xmlns:p14="http://schemas.microsoft.com/office/powerpoint/2010/main" val="578017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35</a:t>
            </a:fld>
            <a:endParaRPr lang="en-TR"/>
          </a:p>
        </p:txBody>
      </p:sp>
    </p:spTree>
    <p:extLst>
      <p:ext uri="{BB962C8B-B14F-4D97-AF65-F5344CB8AC3E}">
        <p14:creationId xmlns:p14="http://schemas.microsoft.com/office/powerpoint/2010/main" val="197125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36</a:t>
            </a:fld>
            <a:endParaRPr lang="en-TR"/>
          </a:p>
        </p:txBody>
      </p:sp>
    </p:spTree>
    <p:extLst>
      <p:ext uri="{BB962C8B-B14F-4D97-AF65-F5344CB8AC3E}">
        <p14:creationId xmlns:p14="http://schemas.microsoft.com/office/powerpoint/2010/main" val="4172912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37</a:t>
            </a:fld>
            <a:endParaRPr lang="en-TR"/>
          </a:p>
        </p:txBody>
      </p:sp>
    </p:spTree>
    <p:extLst>
      <p:ext uri="{BB962C8B-B14F-4D97-AF65-F5344CB8AC3E}">
        <p14:creationId xmlns:p14="http://schemas.microsoft.com/office/powerpoint/2010/main" val="1649766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38</a:t>
            </a:fld>
            <a:endParaRPr lang="en-TR"/>
          </a:p>
        </p:txBody>
      </p:sp>
    </p:spTree>
    <p:extLst>
      <p:ext uri="{BB962C8B-B14F-4D97-AF65-F5344CB8AC3E}">
        <p14:creationId xmlns:p14="http://schemas.microsoft.com/office/powerpoint/2010/main" val="137491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DD974165-77C5-C34A-ADEA-2359B90E8C54}" type="slidenum">
              <a:rPr lang="en-TR" smtClean="0"/>
              <a:t>39</a:t>
            </a:fld>
            <a:endParaRPr lang="en-TR"/>
          </a:p>
        </p:txBody>
      </p:sp>
    </p:spTree>
    <p:extLst>
      <p:ext uri="{BB962C8B-B14F-4D97-AF65-F5344CB8AC3E}">
        <p14:creationId xmlns:p14="http://schemas.microsoft.com/office/powerpoint/2010/main" val="974769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40</a:t>
            </a:fld>
            <a:endParaRPr lang="en-TR"/>
          </a:p>
        </p:txBody>
      </p:sp>
    </p:spTree>
    <p:extLst>
      <p:ext uri="{BB962C8B-B14F-4D97-AF65-F5344CB8AC3E}">
        <p14:creationId xmlns:p14="http://schemas.microsoft.com/office/powerpoint/2010/main" val="1057106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5</a:t>
            </a:fld>
            <a:endParaRPr lang="en-TR"/>
          </a:p>
        </p:txBody>
      </p:sp>
    </p:spTree>
    <p:extLst>
      <p:ext uri="{BB962C8B-B14F-4D97-AF65-F5344CB8AC3E}">
        <p14:creationId xmlns:p14="http://schemas.microsoft.com/office/powerpoint/2010/main" val="30952737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DD974165-77C5-C34A-ADEA-2359B90E8C54}" type="slidenum">
              <a:rPr lang="en-TR" smtClean="0"/>
              <a:t>41</a:t>
            </a:fld>
            <a:endParaRPr lang="en-TR"/>
          </a:p>
        </p:txBody>
      </p:sp>
    </p:spTree>
    <p:extLst>
      <p:ext uri="{BB962C8B-B14F-4D97-AF65-F5344CB8AC3E}">
        <p14:creationId xmlns:p14="http://schemas.microsoft.com/office/powerpoint/2010/main" val="3206990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b="1" dirty="0"/>
          </a:p>
        </p:txBody>
      </p:sp>
      <p:sp>
        <p:nvSpPr>
          <p:cNvPr id="4" name="Slide Number Placeholder 3"/>
          <p:cNvSpPr>
            <a:spLocks noGrp="1"/>
          </p:cNvSpPr>
          <p:nvPr>
            <p:ph type="sldNum" sz="quarter" idx="5"/>
          </p:nvPr>
        </p:nvSpPr>
        <p:spPr/>
        <p:txBody>
          <a:bodyPr/>
          <a:lstStyle/>
          <a:p>
            <a:fld id="{DD974165-77C5-C34A-ADEA-2359B90E8C54}" type="slidenum">
              <a:rPr lang="en-TR" smtClean="0"/>
              <a:t>42</a:t>
            </a:fld>
            <a:endParaRPr lang="en-TR"/>
          </a:p>
        </p:txBody>
      </p:sp>
    </p:spTree>
    <p:extLst>
      <p:ext uri="{BB962C8B-B14F-4D97-AF65-F5344CB8AC3E}">
        <p14:creationId xmlns:p14="http://schemas.microsoft.com/office/powerpoint/2010/main" val="28491615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b="1" dirty="0"/>
          </a:p>
        </p:txBody>
      </p:sp>
      <p:sp>
        <p:nvSpPr>
          <p:cNvPr id="4" name="Slide Number Placeholder 3"/>
          <p:cNvSpPr>
            <a:spLocks noGrp="1"/>
          </p:cNvSpPr>
          <p:nvPr>
            <p:ph type="sldNum" sz="quarter" idx="5"/>
          </p:nvPr>
        </p:nvSpPr>
        <p:spPr/>
        <p:txBody>
          <a:bodyPr/>
          <a:lstStyle/>
          <a:p>
            <a:fld id="{DD974165-77C5-C34A-ADEA-2359B90E8C54}" type="slidenum">
              <a:rPr lang="en-TR" smtClean="0"/>
              <a:t>43</a:t>
            </a:fld>
            <a:endParaRPr lang="en-TR"/>
          </a:p>
        </p:txBody>
      </p:sp>
    </p:spTree>
    <p:extLst>
      <p:ext uri="{BB962C8B-B14F-4D97-AF65-F5344CB8AC3E}">
        <p14:creationId xmlns:p14="http://schemas.microsoft.com/office/powerpoint/2010/main" val="4085333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TR" dirty="0"/>
          </a:p>
        </p:txBody>
      </p:sp>
      <p:sp>
        <p:nvSpPr>
          <p:cNvPr id="4" name="Slide Number Placeholder 3"/>
          <p:cNvSpPr>
            <a:spLocks noGrp="1"/>
          </p:cNvSpPr>
          <p:nvPr>
            <p:ph type="sldNum" sz="quarter" idx="5"/>
          </p:nvPr>
        </p:nvSpPr>
        <p:spPr/>
        <p:txBody>
          <a:bodyPr/>
          <a:lstStyle/>
          <a:p>
            <a:fld id="{DD974165-77C5-C34A-ADEA-2359B90E8C54}" type="slidenum">
              <a:rPr lang="en-TR" smtClean="0"/>
              <a:t>44</a:t>
            </a:fld>
            <a:endParaRPr lang="en-TR"/>
          </a:p>
        </p:txBody>
      </p:sp>
    </p:spTree>
    <p:extLst>
      <p:ext uri="{BB962C8B-B14F-4D97-AF65-F5344CB8AC3E}">
        <p14:creationId xmlns:p14="http://schemas.microsoft.com/office/powerpoint/2010/main" val="29697690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45</a:t>
            </a:fld>
            <a:endParaRPr lang="en-TR"/>
          </a:p>
        </p:txBody>
      </p:sp>
    </p:spTree>
    <p:extLst>
      <p:ext uri="{BB962C8B-B14F-4D97-AF65-F5344CB8AC3E}">
        <p14:creationId xmlns:p14="http://schemas.microsoft.com/office/powerpoint/2010/main" val="36713095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46</a:t>
            </a:fld>
            <a:endParaRPr lang="en-TR"/>
          </a:p>
        </p:txBody>
      </p:sp>
    </p:spTree>
    <p:extLst>
      <p:ext uri="{BB962C8B-B14F-4D97-AF65-F5344CB8AC3E}">
        <p14:creationId xmlns:p14="http://schemas.microsoft.com/office/powerpoint/2010/main" val="26869403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47</a:t>
            </a:fld>
            <a:endParaRPr lang="en-TR"/>
          </a:p>
        </p:txBody>
      </p:sp>
    </p:spTree>
    <p:extLst>
      <p:ext uri="{BB962C8B-B14F-4D97-AF65-F5344CB8AC3E}">
        <p14:creationId xmlns:p14="http://schemas.microsoft.com/office/powerpoint/2010/main" val="541857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DD974165-77C5-C34A-ADEA-2359B90E8C54}" type="slidenum">
              <a:rPr lang="en-TR" smtClean="0"/>
              <a:t>48</a:t>
            </a:fld>
            <a:endParaRPr lang="en-TR"/>
          </a:p>
        </p:txBody>
      </p:sp>
    </p:spTree>
    <p:extLst>
      <p:ext uri="{BB962C8B-B14F-4D97-AF65-F5344CB8AC3E}">
        <p14:creationId xmlns:p14="http://schemas.microsoft.com/office/powerpoint/2010/main" val="31274282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49</a:t>
            </a:fld>
            <a:endParaRPr lang="en-TR"/>
          </a:p>
        </p:txBody>
      </p:sp>
    </p:spTree>
    <p:extLst>
      <p:ext uri="{BB962C8B-B14F-4D97-AF65-F5344CB8AC3E}">
        <p14:creationId xmlns:p14="http://schemas.microsoft.com/office/powerpoint/2010/main" val="214929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6</a:t>
            </a:fld>
            <a:endParaRPr lang="en-TR"/>
          </a:p>
        </p:txBody>
      </p:sp>
    </p:spTree>
    <p:extLst>
      <p:ext uri="{BB962C8B-B14F-4D97-AF65-F5344CB8AC3E}">
        <p14:creationId xmlns:p14="http://schemas.microsoft.com/office/powerpoint/2010/main" val="1068722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7</a:t>
            </a:fld>
            <a:endParaRPr lang="en-TR"/>
          </a:p>
        </p:txBody>
      </p:sp>
    </p:spTree>
    <p:extLst>
      <p:ext uri="{BB962C8B-B14F-4D97-AF65-F5344CB8AC3E}">
        <p14:creationId xmlns:p14="http://schemas.microsoft.com/office/powerpoint/2010/main" val="3098763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8</a:t>
            </a:fld>
            <a:endParaRPr lang="en-TR"/>
          </a:p>
        </p:txBody>
      </p:sp>
    </p:spTree>
    <p:extLst>
      <p:ext uri="{BB962C8B-B14F-4D97-AF65-F5344CB8AC3E}">
        <p14:creationId xmlns:p14="http://schemas.microsoft.com/office/powerpoint/2010/main" val="1927244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9</a:t>
            </a:fld>
            <a:endParaRPr lang="en-TR"/>
          </a:p>
        </p:txBody>
      </p:sp>
    </p:spTree>
    <p:extLst>
      <p:ext uri="{BB962C8B-B14F-4D97-AF65-F5344CB8AC3E}">
        <p14:creationId xmlns:p14="http://schemas.microsoft.com/office/powerpoint/2010/main" val="1610768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974165-77C5-C34A-ADEA-2359B90E8C54}" type="slidenum">
              <a:rPr lang="en-TR" smtClean="0"/>
              <a:t>10</a:t>
            </a:fld>
            <a:endParaRPr lang="en-TR"/>
          </a:p>
        </p:txBody>
      </p:sp>
    </p:spTree>
    <p:extLst>
      <p:ext uri="{BB962C8B-B14F-4D97-AF65-F5344CB8AC3E}">
        <p14:creationId xmlns:p14="http://schemas.microsoft.com/office/powerpoint/2010/main" val="39301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53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73382C-41D3-8CC1-EABE-A7B24C3962EF}"/>
              </a:ext>
            </a:extLst>
          </p:cNvPr>
          <p:cNvPicPr>
            <a:picLocks noChangeAspect="1"/>
          </p:cNvPicPr>
          <p:nvPr userDrawn="1"/>
        </p:nvPicPr>
        <p:blipFill>
          <a:blip r:embed="rId2"/>
          <a:stretch>
            <a:fillRect/>
          </a:stretch>
        </p:blipFill>
        <p:spPr>
          <a:xfrm>
            <a:off x="0" y="-893"/>
            <a:ext cx="24387175" cy="13717786"/>
          </a:xfrm>
          <a:prstGeom prst="rect">
            <a:avLst/>
          </a:prstGeom>
        </p:spPr>
      </p:pic>
    </p:spTree>
    <p:extLst>
      <p:ext uri="{BB962C8B-B14F-4D97-AF65-F5344CB8AC3E}">
        <p14:creationId xmlns:p14="http://schemas.microsoft.com/office/powerpoint/2010/main" val="692764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E7A68E-B4A8-8586-633A-054FEB194727}"/>
              </a:ext>
            </a:extLst>
          </p:cNvPr>
          <p:cNvPicPr>
            <a:picLocks noChangeAspect="1"/>
          </p:cNvPicPr>
          <p:nvPr userDrawn="1"/>
        </p:nvPicPr>
        <p:blipFill rotWithShape="1">
          <a:blip r:embed="rId2">
            <a:alphaModFix amt="30000"/>
          </a:blip>
          <a:srcRect r="94396" b="15636"/>
          <a:stretch/>
        </p:blipFill>
        <p:spPr>
          <a:xfrm>
            <a:off x="1" y="0"/>
            <a:ext cx="1366678" cy="13716000"/>
          </a:xfrm>
          <a:prstGeom prst="rect">
            <a:avLst/>
          </a:prstGeom>
        </p:spPr>
      </p:pic>
    </p:spTree>
    <p:extLst>
      <p:ext uri="{BB962C8B-B14F-4D97-AF65-F5344CB8AC3E}">
        <p14:creationId xmlns:p14="http://schemas.microsoft.com/office/powerpoint/2010/main" val="467067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E7A68E-B4A8-8586-633A-054FEB194727}"/>
              </a:ext>
            </a:extLst>
          </p:cNvPr>
          <p:cNvPicPr>
            <a:picLocks noChangeAspect="1"/>
          </p:cNvPicPr>
          <p:nvPr userDrawn="1"/>
        </p:nvPicPr>
        <p:blipFill rotWithShape="1">
          <a:blip r:embed="rId2">
            <a:alphaModFix amt="30000"/>
          </a:blip>
          <a:srcRect b="15636"/>
          <a:stretch/>
        </p:blipFill>
        <p:spPr>
          <a:xfrm>
            <a:off x="0" y="0"/>
            <a:ext cx="24387174" cy="13716000"/>
          </a:xfrm>
          <a:prstGeom prst="rect">
            <a:avLst/>
          </a:prstGeom>
        </p:spPr>
      </p:pic>
    </p:spTree>
    <p:extLst>
      <p:ext uri="{BB962C8B-B14F-4D97-AF65-F5344CB8AC3E}">
        <p14:creationId xmlns:p14="http://schemas.microsoft.com/office/powerpoint/2010/main" val="12901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405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73382C-41D3-8CC1-EABE-A7B24C3962EF}"/>
              </a:ext>
            </a:extLst>
          </p:cNvPr>
          <p:cNvPicPr>
            <a:picLocks noChangeAspect="1"/>
          </p:cNvPicPr>
          <p:nvPr userDrawn="1"/>
        </p:nvPicPr>
        <p:blipFill>
          <a:blip r:embed="rId2"/>
          <a:stretch>
            <a:fillRect/>
          </a:stretch>
        </p:blipFill>
        <p:spPr>
          <a:xfrm>
            <a:off x="0" y="-893"/>
            <a:ext cx="24387175" cy="13717786"/>
          </a:xfrm>
          <a:prstGeom prst="rect">
            <a:avLst/>
          </a:prstGeom>
        </p:spPr>
      </p:pic>
    </p:spTree>
    <p:extLst>
      <p:ext uri="{BB962C8B-B14F-4D97-AF65-F5344CB8AC3E}">
        <p14:creationId xmlns:p14="http://schemas.microsoft.com/office/powerpoint/2010/main" val="2161946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E7A68E-B4A8-8586-633A-054FEB194727}"/>
              </a:ext>
            </a:extLst>
          </p:cNvPr>
          <p:cNvPicPr>
            <a:picLocks noChangeAspect="1"/>
          </p:cNvPicPr>
          <p:nvPr userDrawn="1"/>
        </p:nvPicPr>
        <p:blipFill rotWithShape="1">
          <a:blip r:embed="rId2">
            <a:alphaModFix amt="30000"/>
          </a:blip>
          <a:srcRect r="94396" b="15636"/>
          <a:stretch/>
        </p:blipFill>
        <p:spPr>
          <a:xfrm>
            <a:off x="1" y="0"/>
            <a:ext cx="1366678" cy="13716000"/>
          </a:xfrm>
          <a:prstGeom prst="rect">
            <a:avLst/>
          </a:prstGeom>
        </p:spPr>
      </p:pic>
    </p:spTree>
    <p:extLst>
      <p:ext uri="{BB962C8B-B14F-4D97-AF65-F5344CB8AC3E}">
        <p14:creationId xmlns:p14="http://schemas.microsoft.com/office/powerpoint/2010/main" val="1559402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E7A68E-B4A8-8586-633A-054FEB194727}"/>
              </a:ext>
            </a:extLst>
          </p:cNvPr>
          <p:cNvPicPr>
            <a:picLocks noChangeAspect="1"/>
          </p:cNvPicPr>
          <p:nvPr userDrawn="1"/>
        </p:nvPicPr>
        <p:blipFill rotWithShape="1">
          <a:blip r:embed="rId2">
            <a:alphaModFix amt="30000"/>
          </a:blip>
          <a:srcRect b="15636"/>
          <a:stretch/>
        </p:blipFill>
        <p:spPr>
          <a:xfrm>
            <a:off x="0" y="0"/>
            <a:ext cx="24387174" cy="13716000"/>
          </a:xfrm>
          <a:prstGeom prst="rect">
            <a:avLst/>
          </a:prstGeom>
        </p:spPr>
      </p:pic>
    </p:spTree>
    <p:extLst>
      <p:ext uri="{BB962C8B-B14F-4D97-AF65-F5344CB8AC3E}">
        <p14:creationId xmlns:p14="http://schemas.microsoft.com/office/powerpoint/2010/main" val="2957298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713C29-C736-F998-CFFA-9D8CBA001866}"/>
              </a:ext>
            </a:extLst>
          </p:cNvPr>
          <p:cNvPicPr>
            <a:picLocks noChangeAspect="1"/>
          </p:cNvPicPr>
          <p:nvPr userDrawn="1"/>
        </p:nvPicPr>
        <p:blipFill rotWithShape="1">
          <a:blip r:embed="rId2">
            <a:alphaModFix amt="30000"/>
          </a:blip>
          <a:srcRect b="15636"/>
          <a:stretch/>
        </p:blipFill>
        <p:spPr>
          <a:xfrm>
            <a:off x="0" y="0"/>
            <a:ext cx="24387174" cy="13716000"/>
          </a:xfrm>
          <a:prstGeom prst="rect">
            <a:avLst/>
          </a:prstGeom>
        </p:spPr>
      </p:pic>
      <p:pic>
        <p:nvPicPr>
          <p:cNvPr id="3" name="Picture 2">
            <a:extLst>
              <a:ext uri="{FF2B5EF4-FFF2-40B4-BE49-F238E27FC236}">
                <a16:creationId xmlns:a16="http://schemas.microsoft.com/office/drawing/2014/main" id="{F43E72F0-8CEE-69ED-E9DE-BE825EF42945}"/>
              </a:ext>
            </a:extLst>
          </p:cNvPr>
          <p:cNvPicPr>
            <a:picLocks noChangeAspect="1"/>
          </p:cNvPicPr>
          <p:nvPr userDrawn="1"/>
        </p:nvPicPr>
        <p:blipFill rotWithShape="1">
          <a:blip r:embed="rId3"/>
          <a:srcRect t="7" r="7389" b="7"/>
          <a:stretch/>
        </p:blipFill>
        <p:spPr>
          <a:xfrm>
            <a:off x="1801905" y="0"/>
            <a:ext cx="22585269" cy="13716000"/>
          </a:xfrm>
          <a:prstGeom prst="rect">
            <a:avLst/>
          </a:prstGeom>
        </p:spPr>
      </p:pic>
    </p:spTree>
    <p:extLst>
      <p:ext uri="{BB962C8B-B14F-4D97-AF65-F5344CB8AC3E}">
        <p14:creationId xmlns:p14="http://schemas.microsoft.com/office/powerpoint/2010/main" val="1062185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64" r:id="rId3"/>
    <p:sldLayoutId id="2147493470" r:id="rId4"/>
  </p:sldLayoutIdLst>
  <p:txStyles>
    <p:titleStyle>
      <a:lvl1pPr algn="ctr" defTabSz="1219261" rtl="0" eaLnBrk="1" latinLnBrk="0" hangingPunct="1">
        <a:spcBef>
          <a:spcPct val="0"/>
        </a:spcBef>
        <a:buNone/>
        <a:defRPr sz="11700" kern="1200">
          <a:solidFill>
            <a:schemeClr val="tx1"/>
          </a:solidFill>
          <a:latin typeface="+mj-lt"/>
          <a:ea typeface="+mj-ea"/>
          <a:cs typeface="+mj-cs"/>
        </a:defRPr>
      </a:lvl1pPr>
    </p:titleStyle>
    <p:bodyStyle>
      <a:lvl1pPr marL="914446" indent="-914446" algn="l" defTabSz="1219261" rtl="0" eaLnBrk="1" latinLnBrk="0" hangingPunct="1">
        <a:spcBef>
          <a:spcPct val="20000"/>
        </a:spcBef>
        <a:buFont typeface="Arial"/>
        <a:buChar char="•"/>
        <a:defRPr sz="8500" kern="1200">
          <a:solidFill>
            <a:schemeClr val="tx1"/>
          </a:solidFill>
          <a:latin typeface="+mn-lt"/>
          <a:ea typeface="+mn-ea"/>
          <a:cs typeface="+mn-cs"/>
        </a:defRPr>
      </a:lvl1pPr>
      <a:lvl2pPr marL="1981299" indent="-762038" algn="l" defTabSz="1219261" rtl="0" eaLnBrk="1" latinLnBrk="0" hangingPunct="1">
        <a:spcBef>
          <a:spcPct val="20000"/>
        </a:spcBef>
        <a:buFont typeface="Arial"/>
        <a:buChar char="–"/>
        <a:defRPr sz="7500" kern="1200">
          <a:solidFill>
            <a:schemeClr val="tx1"/>
          </a:solidFill>
          <a:latin typeface="+mn-lt"/>
          <a:ea typeface="+mn-ea"/>
          <a:cs typeface="+mn-cs"/>
        </a:defRPr>
      </a:lvl2pPr>
      <a:lvl3pPr marL="3048152" indent="-609630" algn="l" defTabSz="1219261" rtl="0" eaLnBrk="1" latinLnBrk="0" hangingPunct="1">
        <a:spcBef>
          <a:spcPct val="20000"/>
        </a:spcBef>
        <a:buFont typeface="Arial"/>
        <a:buChar char="•"/>
        <a:defRPr sz="6400" kern="1200">
          <a:solidFill>
            <a:schemeClr val="tx1"/>
          </a:solidFill>
          <a:latin typeface="+mn-lt"/>
          <a:ea typeface="+mn-ea"/>
          <a:cs typeface="+mn-cs"/>
        </a:defRPr>
      </a:lvl3pPr>
      <a:lvl4pPr marL="4267413" indent="-609630" algn="l" defTabSz="1219261" rtl="0" eaLnBrk="1" latinLnBrk="0" hangingPunct="1">
        <a:spcBef>
          <a:spcPct val="20000"/>
        </a:spcBef>
        <a:buFont typeface="Arial"/>
        <a:buChar char="–"/>
        <a:defRPr sz="5300" kern="1200">
          <a:solidFill>
            <a:schemeClr val="tx1"/>
          </a:solidFill>
          <a:latin typeface="+mn-lt"/>
          <a:ea typeface="+mn-ea"/>
          <a:cs typeface="+mn-cs"/>
        </a:defRPr>
      </a:lvl4pPr>
      <a:lvl5pPr marL="5486674" indent="-609630" algn="l" defTabSz="1219261" rtl="0" eaLnBrk="1" latinLnBrk="0" hangingPunct="1">
        <a:spcBef>
          <a:spcPct val="20000"/>
        </a:spcBef>
        <a:buFont typeface="Arial"/>
        <a:buChar char="»"/>
        <a:defRPr sz="5300" kern="1200">
          <a:solidFill>
            <a:schemeClr val="tx1"/>
          </a:solidFill>
          <a:latin typeface="+mn-lt"/>
          <a:ea typeface="+mn-ea"/>
          <a:cs typeface="+mn-cs"/>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p:bodyStyle>
    <p:other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095411"/>
      </p:ext>
    </p:extLst>
  </p:cSld>
  <p:clrMap bg1="lt1" tx1="dk1" bg2="lt2" tx2="dk2" accent1="accent1" accent2="accent2" accent3="accent3" accent4="accent4" accent5="accent5" accent6="accent6" hlink="hlink" folHlink="folHlink"/>
  <p:sldLayoutIdLst>
    <p:sldLayoutId id="2147493472" r:id="rId1"/>
    <p:sldLayoutId id="2147493473" r:id="rId2"/>
    <p:sldLayoutId id="2147493474" r:id="rId3"/>
    <p:sldLayoutId id="2147493475" r:id="rId4"/>
    <p:sldLayoutId id="2147493476" r:id="rId5"/>
  </p:sldLayoutIdLst>
  <p:txStyles>
    <p:titleStyle>
      <a:lvl1pPr algn="ctr" defTabSz="1219261" rtl="0" eaLnBrk="1" latinLnBrk="0" hangingPunct="1">
        <a:spcBef>
          <a:spcPct val="0"/>
        </a:spcBef>
        <a:buNone/>
        <a:defRPr sz="11700" kern="1200">
          <a:solidFill>
            <a:schemeClr val="tx1"/>
          </a:solidFill>
          <a:latin typeface="+mj-lt"/>
          <a:ea typeface="+mj-ea"/>
          <a:cs typeface="+mj-cs"/>
        </a:defRPr>
      </a:lvl1pPr>
    </p:titleStyle>
    <p:bodyStyle>
      <a:lvl1pPr marL="914446" indent="-914446" algn="l" defTabSz="1219261" rtl="0" eaLnBrk="1" latinLnBrk="0" hangingPunct="1">
        <a:spcBef>
          <a:spcPct val="20000"/>
        </a:spcBef>
        <a:buFont typeface="Arial"/>
        <a:buChar char="•"/>
        <a:defRPr sz="8500" kern="1200">
          <a:solidFill>
            <a:schemeClr val="tx1"/>
          </a:solidFill>
          <a:latin typeface="+mn-lt"/>
          <a:ea typeface="+mn-ea"/>
          <a:cs typeface="+mn-cs"/>
        </a:defRPr>
      </a:lvl1pPr>
      <a:lvl2pPr marL="1981299" indent="-762038" algn="l" defTabSz="1219261" rtl="0" eaLnBrk="1" latinLnBrk="0" hangingPunct="1">
        <a:spcBef>
          <a:spcPct val="20000"/>
        </a:spcBef>
        <a:buFont typeface="Arial"/>
        <a:buChar char="–"/>
        <a:defRPr sz="7500" kern="1200">
          <a:solidFill>
            <a:schemeClr val="tx1"/>
          </a:solidFill>
          <a:latin typeface="+mn-lt"/>
          <a:ea typeface="+mn-ea"/>
          <a:cs typeface="+mn-cs"/>
        </a:defRPr>
      </a:lvl2pPr>
      <a:lvl3pPr marL="3048152" indent="-609630" algn="l" defTabSz="1219261" rtl="0" eaLnBrk="1" latinLnBrk="0" hangingPunct="1">
        <a:spcBef>
          <a:spcPct val="20000"/>
        </a:spcBef>
        <a:buFont typeface="Arial"/>
        <a:buChar char="•"/>
        <a:defRPr sz="6400" kern="1200">
          <a:solidFill>
            <a:schemeClr val="tx1"/>
          </a:solidFill>
          <a:latin typeface="+mn-lt"/>
          <a:ea typeface="+mn-ea"/>
          <a:cs typeface="+mn-cs"/>
        </a:defRPr>
      </a:lvl3pPr>
      <a:lvl4pPr marL="4267413" indent="-609630" algn="l" defTabSz="1219261" rtl="0" eaLnBrk="1" latinLnBrk="0" hangingPunct="1">
        <a:spcBef>
          <a:spcPct val="20000"/>
        </a:spcBef>
        <a:buFont typeface="Arial"/>
        <a:buChar char="–"/>
        <a:defRPr sz="5300" kern="1200">
          <a:solidFill>
            <a:schemeClr val="tx1"/>
          </a:solidFill>
          <a:latin typeface="+mn-lt"/>
          <a:ea typeface="+mn-ea"/>
          <a:cs typeface="+mn-cs"/>
        </a:defRPr>
      </a:lvl4pPr>
      <a:lvl5pPr marL="5486674" indent="-609630" algn="l" defTabSz="1219261" rtl="0" eaLnBrk="1" latinLnBrk="0" hangingPunct="1">
        <a:spcBef>
          <a:spcPct val="20000"/>
        </a:spcBef>
        <a:buFont typeface="Arial"/>
        <a:buChar char="»"/>
        <a:defRPr sz="5300" kern="1200">
          <a:solidFill>
            <a:schemeClr val="tx1"/>
          </a:solidFill>
          <a:latin typeface="+mn-lt"/>
          <a:ea typeface="+mn-ea"/>
          <a:cs typeface="+mn-cs"/>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p:bodyStyle>
    <p:other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29.png"/><Relationship Id="rId4" Type="http://schemas.openxmlformats.org/officeDocument/2006/relationships/image" Target="../media/image5.sv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g"/><Relationship Id="rId3" Type="http://schemas.openxmlformats.org/officeDocument/2006/relationships/image" Target="../media/image4.png"/><Relationship Id="rId7" Type="http://schemas.openxmlformats.org/officeDocument/2006/relationships/image" Target="../media/image33.png"/><Relationship Id="rId12"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37.jpg"/><Relationship Id="rId5" Type="http://schemas.openxmlformats.org/officeDocument/2006/relationships/image" Target="../media/image8.png"/><Relationship Id="rId10" Type="http://schemas.openxmlformats.org/officeDocument/2006/relationships/image" Target="../media/image36.jpg"/><Relationship Id="rId4" Type="http://schemas.openxmlformats.org/officeDocument/2006/relationships/image" Target="../media/image5.svg"/><Relationship Id="rId9" Type="http://schemas.openxmlformats.org/officeDocument/2006/relationships/image" Target="../media/image35.jpg"/></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svg"/><Relationship Id="rId3" Type="http://schemas.openxmlformats.org/officeDocument/2006/relationships/image" Target="../media/image40.png"/><Relationship Id="rId21" Type="http://schemas.openxmlformats.org/officeDocument/2006/relationships/image" Target="../media/image54.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4.png"/><Relationship Id="rId2" Type="http://schemas.openxmlformats.org/officeDocument/2006/relationships/notesSlide" Target="../notesSlides/notesSlide11.xml"/><Relationship Id="rId16" Type="http://schemas.openxmlformats.org/officeDocument/2006/relationships/image" Target="../media/image53.svg"/><Relationship Id="rId20" Type="http://schemas.openxmlformats.org/officeDocument/2006/relationships/image" Target="../media/image9.svg"/><Relationship Id="rId1" Type="http://schemas.openxmlformats.org/officeDocument/2006/relationships/slideLayout" Target="../slideLayouts/slideLayout4.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19" Type="http://schemas.openxmlformats.org/officeDocument/2006/relationships/image" Target="../media/image8.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59.png"/><Relationship Id="rId5" Type="http://schemas.openxmlformats.org/officeDocument/2006/relationships/image" Target="../media/image8.png"/><Relationship Id="rId10" Type="http://schemas.openxmlformats.org/officeDocument/2006/relationships/image" Target="../media/image58.png"/><Relationship Id="rId4" Type="http://schemas.openxmlformats.org/officeDocument/2006/relationships/image" Target="../media/image5.sv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7" Type="http://schemas.openxmlformats.org/officeDocument/2006/relationships/image" Target="../media/image9.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67.png"/><Relationship Id="rId5" Type="http://schemas.openxmlformats.org/officeDocument/2006/relationships/image" Target="../media/image8.png"/><Relationship Id="rId15" Type="http://schemas.openxmlformats.org/officeDocument/2006/relationships/image" Target="../media/image70.svg"/><Relationship Id="rId10" Type="http://schemas.openxmlformats.org/officeDocument/2006/relationships/image" Target="../media/image66.svg"/><Relationship Id="rId4" Type="http://schemas.openxmlformats.org/officeDocument/2006/relationships/image" Target="../media/image5.svg"/><Relationship Id="rId9" Type="http://schemas.openxmlformats.org/officeDocument/2006/relationships/image" Target="../media/image65.png"/><Relationship Id="rId14"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png"/><Relationship Id="rId7" Type="http://schemas.openxmlformats.org/officeDocument/2006/relationships/image" Target="../media/image71.png"/><Relationship Id="rId12" Type="http://schemas.openxmlformats.org/officeDocument/2006/relationships/image" Target="../media/image75.sv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74.png"/><Relationship Id="rId5" Type="http://schemas.openxmlformats.org/officeDocument/2006/relationships/image" Target="../media/image8.png"/><Relationship Id="rId10" Type="http://schemas.openxmlformats.org/officeDocument/2006/relationships/image" Target="../media/image33.png"/><Relationship Id="rId4" Type="http://schemas.openxmlformats.org/officeDocument/2006/relationships/image" Target="../media/image5.svg"/><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4.png"/><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16.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80.svg"/><Relationship Id="rId5" Type="http://schemas.openxmlformats.org/officeDocument/2006/relationships/image" Target="../media/image8.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5.svg"/><Relationship Id="rId9" Type="http://schemas.openxmlformats.org/officeDocument/2006/relationships/image" Target="../media/image78.png"/><Relationship Id="rId14" Type="http://schemas.openxmlformats.org/officeDocument/2006/relationships/image" Target="../media/image83.png"/></Relationships>
</file>

<file path=ppt/slides/_rels/slide18.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image" Target="../media/image4.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95.png"/><Relationship Id="rId5" Type="http://schemas.openxmlformats.org/officeDocument/2006/relationships/image" Target="../media/image8.png"/><Relationship Id="rId15" Type="http://schemas.openxmlformats.org/officeDocument/2006/relationships/image" Target="../media/image99.jpeg"/><Relationship Id="rId10" Type="http://schemas.openxmlformats.org/officeDocument/2006/relationships/image" Target="../media/image94.svg"/><Relationship Id="rId4" Type="http://schemas.openxmlformats.org/officeDocument/2006/relationships/image" Target="../media/image5.svg"/><Relationship Id="rId9" Type="http://schemas.openxmlformats.org/officeDocument/2006/relationships/image" Target="../media/image93.png"/><Relationship Id="rId14" Type="http://schemas.openxmlformats.org/officeDocument/2006/relationships/image" Target="../media/image98.svg"/></Relationships>
</file>

<file path=ppt/slides/_rels/slide1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4.png"/><Relationship Id="rId7" Type="http://schemas.openxmlformats.org/officeDocument/2006/relationships/image" Target="../media/image99.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02.png"/><Relationship Id="rId4" Type="http://schemas.openxmlformats.org/officeDocument/2006/relationships/image" Target="../media/image5.svg"/><Relationship Id="rId9" Type="http://schemas.openxmlformats.org/officeDocument/2006/relationships/image" Target="../media/image10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3.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1.svg"/><Relationship Id="rId5" Type="http://schemas.openxmlformats.org/officeDocument/2006/relationships/image" Target="../media/image4.png"/><Relationship Id="rId4" Type="http://schemas.openxmlformats.org/officeDocument/2006/relationships/image" Target="../media/image7.svg"/></Relationships>
</file>

<file path=ppt/slides/_rels/slide2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image" Target="../media/image4.png"/><Relationship Id="rId7" Type="http://schemas.openxmlformats.org/officeDocument/2006/relationships/hyperlink" Target="https://www.marketingturkiye.com.tr/haberler/we-are-social-internet/" TargetMode="External"/><Relationship Id="rId12"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107.svg"/><Relationship Id="rId5" Type="http://schemas.openxmlformats.org/officeDocument/2006/relationships/image" Target="../media/image8.png"/><Relationship Id="rId15" Type="http://schemas.openxmlformats.org/officeDocument/2006/relationships/image" Target="../media/image111.svg"/><Relationship Id="rId10" Type="http://schemas.openxmlformats.org/officeDocument/2006/relationships/image" Target="../media/image106.png"/><Relationship Id="rId4" Type="http://schemas.openxmlformats.org/officeDocument/2006/relationships/image" Target="../media/image5.svg"/><Relationship Id="rId9" Type="http://schemas.openxmlformats.org/officeDocument/2006/relationships/image" Target="../media/image105.svg"/><Relationship Id="rId14" Type="http://schemas.openxmlformats.org/officeDocument/2006/relationships/image" Target="../media/image110.png"/></Relationships>
</file>

<file path=ppt/slides/_rels/slide2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svg"/><Relationship Id="rId3" Type="http://schemas.openxmlformats.org/officeDocument/2006/relationships/image" Target="../media/image4.png"/><Relationship Id="rId7" Type="http://schemas.openxmlformats.org/officeDocument/2006/relationships/hyperlink" Target="https://www.marketingturkiye.com.tr/haberler/we-are-social-internet/" TargetMode="External"/><Relationship Id="rId12" Type="http://schemas.openxmlformats.org/officeDocument/2006/relationships/image" Target="../media/image116.png"/><Relationship Id="rId17" Type="http://schemas.openxmlformats.org/officeDocument/2006/relationships/image" Target="../media/image121.svg"/><Relationship Id="rId2" Type="http://schemas.openxmlformats.org/officeDocument/2006/relationships/notesSlide" Target="../notesSlides/notesSlide21.xml"/><Relationship Id="rId16" Type="http://schemas.openxmlformats.org/officeDocument/2006/relationships/image" Target="../media/image120.png"/><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115.svg"/><Relationship Id="rId5" Type="http://schemas.openxmlformats.org/officeDocument/2006/relationships/image" Target="../media/image8.png"/><Relationship Id="rId15" Type="http://schemas.openxmlformats.org/officeDocument/2006/relationships/image" Target="../media/image119.svg"/><Relationship Id="rId10" Type="http://schemas.openxmlformats.org/officeDocument/2006/relationships/image" Target="../media/image114.png"/><Relationship Id="rId4" Type="http://schemas.openxmlformats.org/officeDocument/2006/relationships/image" Target="../media/image5.svg"/><Relationship Id="rId9" Type="http://schemas.openxmlformats.org/officeDocument/2006/relationships/image" Target="../media/image113.svg"/><Relationship Id="rId14" Type="http://schemas.openxmlformats.org/officeDocument/2006/relationships/image" Target="../media/image118.png"/></Relationships>
</file>

<file path=ppt/slides/_rels/slide2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4.png"/><Relationship Id="rId7"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svg"/><Relationship Id="rId9" Type="http://schemas.openxmlformats.org/officeDocument/2006/relationships/hyperlink" Target="https://www.statista.com/outlook/cmo/consumer-electronics/telephony/smartphones/worldwid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130.png"/><Relationship Id="rId3" Type="http://schemas.openxmlformats.org/officeDocument/2006/relationships/image" Target="../media/image4.png"/><Relationship Id="rId7" Type="http://schemas.openxmlformats.org/officeDocument/2006/relationships/image" Target="../media/image124.png"/><Relationship Id="rId12" Type="http://schemas.openxmlformats.org/officeDocument/2006/relationships/image" Target="../media/image129.sv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128.png"/><Relationship Id="rId5" Type="http://schemas.openxmlformats.org/officeDocument/2006/relationships/image" Target="../media/image8.png"/><Relationship Id="rId10" Type="http://schemas.openxmlformats.org/officeDocument/2006/relationships/image" Target="../media/image127.svg"/><Relationship Id="rId4" Type="http://schemas.openxmlformats.org/officeDocument/2006/relationships/image" Target="../media/image5.svg"/><Relationship Id="rId9" Type="http://schemas.openxmlformats.org/officeDocument/2006/relationships/image" Target="../media/image126.png"/><Relationship Id="rId14" Type="http://schemas.openxmlformats.org/officeDocument/2006/relationships/image" Target="../media/image131.svg"/></Relationships>
</file>

<file path=ppt/slides/_rels/slide25.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4.png"/><Relationship Id="rId7" Type="http://schemas.openxmlformats.org/officeDocument/2006/relationships/image" Target="../media/image132.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4.png"/><Relationship Id="rId7" Type="http://schemas.openxmlformats.org/officeDocument/2006/relationships/image" Target="../media/image134.png"/><Relationship Id="rId12" Type="http://schemas.openxmlformats.org/officeDocument/2006/relationships/image" Target="../media/image139.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138.png"/><Relationship Id="rId5" Type="http://schemas.openxmlformats.org/officeDocument/2006/relationships/image" Target="../media/image8.png"/><Relationship Id="rId10" Type="http://schemas.openxmlformats.org/officeDocument/2006/relationships/image" Target="../media/image137.svg"/><Relationship Id="rId4" Type="http://schemas.openxmlformats.org/officeDocument/2006/relationships/image" Target="../media/image5.svg"/><Relationship Id="rId9" Type="http://schemas.openxmlformats.org/officeDocument/2006/relationships/image" Target="../media/image136.png"/></Relationships>
</file>

<file path=ppt/slides/_rels/slide27.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svg"/><Relationship Id="rId3" Type="http://schemas.openxmlformats.org/officeDocument/2006/relationships/image" Target="../media/image4.png"/><Relationship Id="rId7" Type="http://schemas.openxmlformats.org/officeDocument/2006/relationships/image" Target="../media/image140.png"/><Relationship Id="rId12" Type="http://schemas.openxmlformats.org/officeDocument/2006/relationships/image" Target="../media/image14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144.svg"/><Relationship Id="rId5" Type="http://schemas.openxmlformats.org/officeDocument/2006/relationships/image" Target="../media/image8.png"/><Relationship Id="rId15" Type="http://schemas.openxmlformats.org/officeDocument/2006/relationships/image" Target="../media/image148.svg"/><Relationship Id="rId10" Type="http://schemas.openxmlformats.org/officeDocument/2006/relationships/image" Target="../media/image143.png"/><Relationship Id="rId4" Type="http://schemas.openxmlformats.org/officeDocument/2006/relationships/image" Target="../media/image5.svg"/><Relationship Id="rId9" Type="http://schemas.openxmlformats.org/officeDocument/2006/relationships/image" Target="../media/image142.svg"/><Relationship Id="rId14" Type="http://schemas.openxmlformats.org/officeDocument/2006/relationships/image" Target="../media/image147.png"/></Relationships>
</file>

<file path=ppt/slides/_rels/slide28.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1.svg"/><Relationship Id="rId3" Type="http://schemas.openxmlformats.org/officeDocument/2006/relationships/image" Target="../media/image4.png"/><Relationship Id="rId7" Type="http://schemas.openxmlformats.org/officeDocument/2006/relationships/image" Target="../media/image149.png"/><Relationship Id="rId12" Type="http://schemas.openxmlformats.org/officeDocument/2006/relationships/image" Target="../media/image150.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144.svg"/><Relationship Id="rId5" Type="http://schemas.openxmlformats.org/officeDocument/2006/relationships/image" Target="../media/image8.png"/><Relationship Id="rId10" Type="http://schemas.openxmlformats.org/officeDocument/2006/relationships/image" Target="../media/image143.png"/><Relationship Id="rId4" Type="http://schemas.openxmlformats.org/officeDocument/2006/relationships/image" Target="../media/image5.svg"/><Relationship Id="rId9" Type="http://schemas.openxmlformats.org/officeDocument/2006/relationships/image" Target="../media/image146.svg"/></Relationships>
</file>

<file path=ppt/slides/_rels/slide29.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4.png"/><Relationship Id="rId7" Type="http://schemas.openxmlformats.org/officeDocument/2006/relationships/image" Target="../media/image152.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svg"/><Relationship Id="rId9" Type="http://schemas.openxmlformats.org/officeDocument/2006/relationships/image" Target="../media/image15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5.emf"/><Relationship Id="rId7" Type="http://schemas.openxmlformats.org/officeDocument/2006/relationships/image" Target="../media/image9.sv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svg"/><Relationship Id="rId10" Type="http://schemas.openxmlformats.org/officeDocument/2006/relationships/image" Target="../media/image158.png"/><Relationship Id="rId4" Type="http://schemas.openxmlformats.org/officeDocument/2006/relationships/image" Target="../media/image4.png"/><Relationship Id="rId9" Type="http://schemas.openxmlformats.org/officeDocument/2006/relationships/image" Target="../media/image157.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9.emf"/><Relationship Id="rId7" Type="http://schemas.openxmlformats.org/officeDocument/2006/relationships/image" Target="../media/image5.sv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61.emf"/><Relationship Id="rId10" Type="http://schemas.openxmlformats.org/officeDocument/2006/relationships/image" Target="../media/image162.png"/><Relationship Id="rId4" Type="http://schemas.openxmlformats.org/officeDocument/2006/relationships/image" Target="../media/image160.png"/><Relationship Id="rId9" Type="http://schemas.openxmlformats.org/officeDocument/2006/relationships/image" Target="../media/image9.svg"/></Relationships>
</file>

<file path=ppt/slides/_rels/slide32.xml.rels><?xml version="1.0" encoding="UTF-8" standalone="yes"?>
<Relationships xmlns="http://schemas.openxmlformats.org/package/2006/relationships"><Relationship Id="rId8" Type="http://schemas.openxmlformats.org/officeDocument/2006/relationships/image" Target="../media/image164.emf"/><Relationship Id="rId13" Type="http://schemas.openxmlformats.org/officeDocument/2006/relationships/image" Target="../media/image169.emf"/><Relationship Id="rId3" Type="http://schemas.openxmlformats.org/officeDocument/2006/relationships/image" Target="../media/image4.png"/><Relationship Id="rId7" Type="http://schemas.openxmlformats.org/officeDocument/2006/relationships/image" Target="../media/image163.emf"/><Relationship Id="rId12" Type="http://schemas.openxmlformats.org/officeDocument/2006/relationships/image" Target="../media/image168.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167.emf"/><Relationship Id="rId5" Type="http://schemas.openxmlformats.org/officeDocument/2006/relationships/image" Target="../media/image8.png"/><Relationship Id="rId10" Type="http://schemas.openxmlformats.org/officeDocument/2006/relationships/image" Target="../media/image166.emf"/><Relationship Id="rId4" Type="http://schemas.openxmlformats.org/officeDocument/2006/relationships/image" Target="../media/image5.svg"/><Relationship Id="rId9" Type="http://schemas.openxmlformats.org/officeDocument/2006/relationships/image" Target="../media/image165.emf"/></Relationships>
</file>

<file path=ppt/slides/_rels/slide33.xml.rels><?xml version="1.0" encoding="UTF-8" standalone="yes"?>
<Relationships xmlns="http://schemas.openxmlformats.org/package/2006/relationships"><Relationship Id="rId8" Type="http://schemas.openxmlformats.org/officeDocument/2006/relationships/image" Target="../media/image171.svg"/><Relationship Id="rId13" Type="http://schemas.openxmlformats.org/officeDocument/2006/relationships/image" Target="../media/image176.png"/><Relationship Id="rId18" Type="http://schemas.openxmlformats.org/officeDocument/2006/relationships/image" Target="../media/image181.svg"/><Relationship Id="rId3" Type="http://schemas.openxmlformats.org/officeDocument/2006/relationships/image" Target="../media/image4.png"/><Relationship Id="rId7" Type="http://schemas.openxmlformats.org/officeDocument/2006/relationships/image" Target="../media/image170.png"/><Relationship Id="rId12" Type="http://schemas.openxmlformats.org/officeDocument/2006/relationships/image" Target="../media/image175.svg"/><Relationship Id="rId17" Type="http://schemas.openxmlformats.org/officeDocument/2006/relationships/image" Target="../media/image180.png"/><Relationship Id="rId2" Type="http://schemas.openxmlformats.org/officeDocument/2006/relationships/notesSlide" Target="../notesSlides/notesSlide32.xml"/><Relationship Id="rId16" Type="http://schemas.openxmlformats.org/officeDocument/2006/relationships/image" Target="../media/image179.svg"/><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174.png"/><Relationship Id="rId5" Type="http://schemas.openxmlformats.org/officeDocument/2006/relationships/image" Target="../media/image8.png"/><Relationship Id="rId15" Type="http://schemas.openxmlformats.org/officeDocument/2006/relationships/image" Target="../media/image178.png"/><Relationship Id="rId10" Type="http://schemas.openxmlformats.org/officeDocument/2006/relationships/image" Target="../media/image173.svg"/><Relationship Id="rId4" Type="http://schemas.openxmlformats.org/officeDocument/2006/relationships/image" Target="../media/image5.svg"/><Relationship Id="rId9" Type="http://schemas.openxmlformats.org/officeDocument/2006/relationships/image" Target="../media/image172.png"/><Relationship Id="rId14" Type="http://schemas.openxmlformats.org/officeDocument/2006/relationships/image" Target="../media/image177.svg"/></Relationships>
</file>

<file path=ppt/slides/_rels/slide34.xml.rels><?xml version="1.0" encoding="UTF-8" standalone="yes"?>
<Relationships xmlns="http://schemas.openxmlformats.org/package/2006/relationships"><Relationship Id="rId3" Type="http://schemas.openxmlformats.org/officeDocument/2006/relationships/image" Target="../media/image182.jpg"/><Relationship Id="rId7" Type="http://schemas.openxmlformats.org/officeDocument/2006/relationships/image" Target="../media/image21.sv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3.png"/><Relationship Id="rId7" Type="http://schemas.openxmlformats.org/officeDocument/2006/relationships/image" Target="../media/image9.sv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2.svg"/><Relationship Id="rId3" Type="http://schemas.openxmlformats.org/officeDocument/2006/relationships/image" Target="../media/image185.png"/><Relationship Id="rId7" Type="http://schemas.openxmlformats.org/officeDocument/2006/relationships/image" Target="../media/image5.svg"/><Relationship Id="rId12" Type="http://schemas.openxmlformats.org/officeDocument/2006/relationships/image" Target="../media/image141.png"/><Relationship Id="rId17" Type="http://schemas.openxmlformats.org/officeDocument/2006/relationships/image" Target="../media/image146.svg"/><Relationship Id="rId2" Type="http://schemas.openxmlformats.org/officeDocument/2006/relationships/notesSlide" Target="../notesSlides/notesSlide35.xml"/><Relationship Id="rId16" Type="http://schemas.openxmlformats.org/officeDocument/2006/relationships/image" Target="../media/image145.png"/><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189.svg"/><Relationship Id="rId5" Type="http://schemas.openxmlformats.org/officeDocument/2006/relationships/image" Target="../media/image187.png"/><Relationship Id="rId15" Type="http://schemas.openxmlformats.org/officeDocument/2006/relationships/image" Target="../media/image191.svg"/><Relationship Id="rId10" Type="http://schemas.openxmlformats.org/officeDocument/2006/relationships/image" Target="../media/image188.png"/><Relationship Id="rId4" Type="http://schemas.openxmlformats.org/officeDocument/2006/relationships/image" Target="../media/image186.png"/><Relationship Id="rId9" Type="http://schemas.openxmlformats.org/officeDocument/2006/relationships/image" Target="../media/image9.svg"/><Relationship Id="rId14" Type="http://schemas.openxmlformats.org/officeDocument/2006/relationships/image" Target="../media/image190.png"/></Relationships>
</file>

<file path=ppt/slides/_rels/slide37.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8.png"/><Relationship Id="rId18" Type="http://schemas.openxmlformats.org/officeDocument/2006/relationships/image" Target="../media/image203.svg"/><Relationship Id="rId3" Type="http://schemas.openxmlformats.org/officeDocument/2006/relationships/image" Target="../media/image4.png"/><Relationship Id="rId7" Type="http://schemas.openxmlformats.org/officeDocument/2006/relationships/image" Target="../media/image192.png"/><Relationship Id="rId12" Type="http://schemas.openxmlformats.org/officeDocument/2006/relationships/image" Target="../media/image197.svg"/><Relationship Id="rId17" Type="http://schemas.openxmlformats.org/officeDocument/2006/relationships/image" Target="../media/image202.png"/><Relationship Id="rId2" Type="http://schemas.openxmlformats.org/officeDocument/2006/relationships/notesSlide" Target="../notesSlides/notesSlide36.xml"/><Relationship Id="rId16" Type="http://schemas.openxmlformats.org/officeDocument/2006/relationships/image" Target="../media/image201.svg"/><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196.png"/><Relationship Id="rId5" Type="http://schemas.openxmlformats.org/officeDocument/2006/relationships/image" Target="../media/image8.png"/><Relationship Id="rId15" Type="http://schemas.openxmlformats.org/officeDocument/2006/relationships/image" Target="../media/image200.png"/><Relationship Id="rId10" Type="http://schemas.openxmlformats.org/officeDocument/2006/relationships/image" Target="../media/image195.svg"/><Relationship Id="rId4" Type="http://schemas.openxmlformats.org/officeDocument/2006/relationships/image" Target="../media/image5.svg"/><Relationship Id="rId9" Type="http://schemas.openxmlformats.org/officeDocument/2006/relationships/image" Target="../media/image194.png"/><Relationship Id="rId14" Type="http://schemas.openxmlformats.org/officeDocument/2006/relationships/image" Target="../media/image199.svg"/></Relationships>
</file>

<file path=ppt/slides/_rels/slide38.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4.png"/><Relationship Id="rId7" Type="http://schemas.openxmlformats.org/officeDocument/2006/relationships/image" Target="../media/image9.sv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8.png"/><Relationship Id="rId18" Type="http://schemas.microsoft.com/office/2007/relationships/hdphoto" Target="../media/hdphoto8.wdp"/><Relationship Id="rId3" Type="http://schemas.openxmlformats.org/officeDocument/2006/relationships/image" Target="../media/image4.png"/><Relationship Id="rId7" Type="http://schemas.openxmlformats.org/officeDocument/2006/relationships/image" Target="../media/image23.png"/><Relationship Id="rId12" Type="http://schemas.microsoft.com/office/2007/relationships/hdphoto" Target="../media/hdphoto5.wdp"/><Relationship Id="rId17" Type="http://schemas.openxmlformats.org/officeDocument/2006/relationships/image" Target="../media/image210.png"/><Relationship Id="rId2" Type="http://schemas.openxmlformats.org/officeDocument/2006/relationships/notesSlide" Target="../notesSlides/notesSlide38.xml"/><Relationship Id="rId16" Type="http://schemas.microsoft.com/office/2007/relationships/hdphoto" Target="../media/hdphoto7.wdp"/><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207.png"/><Relationship Id="rId5" Type="http://schemas.openxmlformats.org/officeDocument/2006/relationships/image" Target="../media/image8.png"/><Relationship Id="rId15" Type="http://schemas.openxmlformats.org/officeDocument/2006/relationships/image" Target="../media/image209.png"/><Relationship Id="rId10" Type="http://schemas.microsoft.com/office/2007/relationships/hdphoto" Target="../media/hdphoto4.wdp"/><Relationship Id="rId4" Type="http://schemas.openxmlformats.org/officeDocument/2006/relationships/image" Target="../media/image5.svg"/><Relationship Id="rId9" Type="http://schemas.openxmlformats.org/officeDocument/2006/relationships/image" Target="../media/image206.png"/><Relationship Id="rId14"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3.xml"/><Relationship Id="rId16" Type="http://schemas.openxmlformats.org/officeDocument/2006/relationships/image" Target="../media/image19.svg"/><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image" Target="../media/image5.svg"/><Relationship Id="rId9" Type="http://schemas.openxmlformats.org/officeDocument/2006/relationships/image" Target="../media/image12.png"/><Relationship Id="rId14" Type="http://schemas.openxmlformats.org/officeDocument/2006/relationships/image" Target="../media/image17.svg"/></Relationships>
</file>

<file path=ppt/slides/_rels/slide4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2.png"/><Relationship Id="rId3" Type="http://schemas.openxmlformats.org/officeDocument/2006/relationships/image" Target="../media/image4.png"/><Relationship Id="rId7" Type="http://schemas.openxmlformats.org/officeDocument/2006/relationships/image" Target="../media/image22.png"/><Relationship Id="rId12" Type="http://schemas.microsoft.com/office/2007/relationships/hdphoto" Target="../media/hdphoto9.wdp"/><Relationship Id="rId2" Type="http://schemas.openxmlformats.org/officeDocument/2006/relationships/notesSlide" Target="../notesSlides/notesSlide39.xml"/><Relationship Id="rId16" Type="http://schemas.microsoft.com/office/2007/relationships/hdphoto" Target="../media/hdphoto11.wdp"/><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211.png"/><Relationship Id="rId5" Type="http://schemas.openxmlformats.org/officeDocument/2006/relationships/image" Target="../media/image8.png"/><Relationship Id="rId15" Type="http://schemas.openxmlformats.org/officeDocument/2006/relationships/image" Target="../media/image213.png"/><Relationship Id="rId10" Type="http://schemas.microsoft.com/office/2007/relationships/hdphoto" Target="../media/hdphoto3.wdp"/><Relationship Id="rId4" Type="http://schemas.openxmlformats.org/officeDocument/2006/relationships/image" Target="../media/image5.svg"/><Relationship Id="rId9" Type="http://schemas.openxmlformats.org/officeDocument/2006/relationships/image" Target="../media/image24.png"/><Relationship Id="rId14" Type="http://schemas.microsoft.com/office/2007/relationships/hdphoto" Target="../media/hdphoto10.wdp"/></Relationships>
</file>

<file path=ppt/slides/_rels/slide41.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9.svg"/><Relationship Id="rId3" Type="http://schemas.openxmlformats.org/officeDocument/2006/relationships/notesSlide" Target="../notesSlides/notesSlide40.xml"/><Relationship Id="rId7" Type="http://schemas.openxmlformats.org/officeDocument/2006/relationships/image" Target="../media/image9.svg"/><Relationship Id="rId12" Type="http://schemas.openxmlformats.org/officeDocument/2006/relationships/image" Target="../media/image218.png"/><Relationship Id="rId2" Type="http://schemas.openxmlformats.org/officeDocument/2006/relationships/slideLayout" Target="../slideLayouts/slideLayout9.xml"/><Relationship Id="rId1" Type="http://schemas.openxmlformats.org/officeDocument/2006/relationships/themeOverride" Target="../theme/themeOverride1.xml"/><Relationship Id="rId6" Type="http://schemas.openxmlformats.org/officeDocument/2006/relationships/image" Target="../media/image8.png"/><Relationship Id="rId11" Type="http://schemas.openxmlformats.org/officeDocument/2006/relationships/image" Target="../media/image217.png"/><Relationship Id="rId5" Type="http://schemas.openxmlformats.org/officeDocument/2006/relationships/image" Target="../media/image5.svg"/><Relationship Id="rId10" Type="http://schemas.openxmlformats.org/officeDocument/2006/relationships/image" Target="../media/image216.png"/><Relationship Id="rId4" Type="http://schemas.openxmlformats.org/officeDocument/2006/relationships/image" Target="../media/image4.png"/><Relationship Id="rId9" Type="http://schemas.openxmlformats.org/officeDocument/2006/relationships/image" Target="../media/image215.png"/><Relationship Id="rId14" Type="http://schemas.openxmlformats.org/officeDocument/2006/relationships/image" Target="../media/image220.png"/></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27.emf"/><Relationship Id="rId3" Type="http://schemas.openxmlformats.org/officeDocument/2006/relationships/image" Target="../media/image221.emf"/><Relationship Id="rId7" Type="http://schemas.openxmlformats.org/officeDocument/2006/relationships/image" Target="../media/image225.emf"/><Relationship Id="rId12" Type="http://schemas.openxmlformats.org/officeDocument/2006/relationships/image" Target="../media/image226.emf"/><Relationship Id="rId2" Type="http://schemas.openxmlformats.org/officeDocument/2006/relationships/notesSlide" Target="../notesSlides/notesSlide41.xml"/><Relationship Id="rId16" Type="http://schemas.openxmlformats.org/officeDocument/2006/relationships/image" Target="../media/image230.png"/><Relationship Id="rId1" Type="http://schemas.openxmlformats.org/officeDocument/2006/relationships/slideLayout" Target="../slideLayouts/slideLayout8.xml"/><Relationship Id="rId6" Type="http://schemas.openxmlformats.org/officeDocument/2006/relationships/image" Target="../media/image224.emf"/><Relationship Id="rId11" Type="http://schemas.openxmlformats.org/officeDocument/2006/relationships/image" Target="../media/image9.svg"/><Relationship Id="rId5" Type="http://schemas.openxmlformats.org/officeDocument/2006/relationships/image" Target="../media/image223.emf"/><Relationship Id="rId15" Type="http://schemas.openxmlformats.org/officeDocument/2006/relationships/image" Target="../media/image229.png"/><Relationship Id="rId10" Type="http://schemas.openxmlformats.org/officeDocument/2006/relationships/image" Target="../media/image8.png"/><Relationship Id="rId4" Type="http://schemas.openxmlformats.org/officeDocument/2006/relationships/image" Target="../media/image222.png"/><Relationship Id="rId9" Type="http://schemas.openxmlformats.org/officeDocument/2006/relationships/image" Target="../media/image5.svg"/><Relationship Id="rId14" Type="http://schemas.openxmlformats.org/officeDocument/2006/relationships/image" Target="../media/image228.emf"/></Relationships>
</file>

<file path=ppt/slides/_rels/slide4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31.emf"/><Relationship Id="rId7" Type="http://schemas.openxmlformats.org/officeDocument/2006/relationships/image" Target="../media/image8.png"/><Relationship Id="rId12" Type="http://schemas.openxmlformats.org/officeDocument/2006/relationships/image" Target="../media/image236.pn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5.svg"/><Relationship Id="rId11" Type="http://schemas.openxmlformats.org/officeDocument/2006/relationships/image" Target="../media/image235.png"/><Relationship Id="rId5" Type="http://schemas.openxmlformats.org/officeDocument/2006/relationships/image" Target="../media/image4.png"/><Relationship Id="rId10" Type="http://schemas.openxmlformats.org/officeDocument/2006/relationships/image" Target="../media/image234.png"/><Relationship Id="rId4" Type="http://schemas.openxmlformats.org/officeDocument/2006/relationships/image" Target="../media/image232.png"/><Relationship Id="rId9" Type="http://schemas.openxmlformats.org/officeDocument/2006/relationships/image" Target="../media/image233.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svg"/></Relationships>
</file>

<file path=ppt/slides/_rels/slide45.xml.rels><?xml version="1.0" encoding="UTF-8" standalone="yes"?>
<Relationships xmlns="http://schemas.openxmlformats.org/package/2006/relationships"><Relationship Id="rId3" Type="http://schemas.openxmlformats.org/officeDocument/2006/relationships/image" Target="../media/image237.jpg"/><Relationship Id="rId7" Type="http://schemas.openxmlformats.org/officeDocument/2006/relationships/image" Target="../media/image21.sv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sv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sv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svg"/></Relationships>
</file>

<file path=ppt/slides/_rels/slide49.xml.rels><?xml version="1.0" encoding="UTF-8" standalone="yes"?>
<Relationships xmlns="http://schemas.openxmlformats.org/package/2006/relationships"><Relationship Id="rId8" Type="http://schemas.microsoft.com/office/2007/relationships/hdphoto" Target="../media/hdphoto12.wdp"/><Relationship Id="rId13" Type="http://schemas.microsoft.com/office/2007/relationships/hdphoto" Target="../media/hdphoto14.wdp"/><Relationship Id="rId18" Type="http://schemas.openxmlformats.org/officeDocument/2006/relationships/image" Target="../media/image244.png"/><Relationship Id="rId3" Type="http://schemas.openxmlformats.org/officeDocument/2006/relationships/image" Target="../media/image4.png"/><Relationship Id="rId21" Type="http://schemas.openxmlformats.org/officeDocument/2006/relationships/image" Target="../media/image115.svg"/><Relationship Id="rId7" Type="http://schemas.openxmlformats.org/officeDocument/2006/relationships/image" Target="../media/image238.png"/><Relationship Id="rId12" Type="http://schemas.openxmlformats.org/officeDocument/2006/relationships/image" Target="../media/image241.png"/><Relationship Id="rId17" Type="http://schemas.openxmlformats.org/officeDocument/2006/relationships/image" Target="../media/image243.svg"/><Relationship Id="rId2" Type="http://schemas.openxmlformats.org/officeDocument/2006/relationships/notesSlide" Target="../notesSlides/notesSlide48.xml"/><Relationship Id="rId16" Type="http://schemas.openxmlformats.org/officeDocument/2006/relationships/image" Target="../media/image242.png"/><Relationship Id="rId20"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240.png"/><Relationship Id="rId5" Type="http://schemas.openxmlformats.org/officeDocument/2006/relationships/image" Target="../media/image6.png"/><Relationship Id="rId15" Type="http://schemas.openxmlformats.org/officeDocument/2006/relationships/image" Target="../media/image119.svg"/><Relationship Id="rId23" Type="http://schemas.openxmlformats.org/officeDocument/2006/relationships/image" Target="../media/image247.svg"/><Relationship Id="rId10" Type="http://schemas.microsoft.com/office/2007/relationships/hdphoto" Target="../media/hdphoto13.wdp"/><Relationship Id="rId19" Type="http://schemas.openxmlformats.org/officeDocument/2006/relationships/image" Target="../media/image245.svg"/><Relationship Id="rId4" Type="http://schemas.openxmlformats.org/officeDocument/2006/relationships/image" Target="../media/image5.svg"/><Relationship Id="rId9" Type="http://schemas.openxmlformats.org/officeDocument/2006/relationships/image" Target="../media/image239.png"/><Relationship Id="rId14" Type="http://schemas.openxmlformats.org/officeDocument/2006/relationships/image" Target="../media/image118.png"/><Relationship Id="rId22" Type="http://schemas.openxmlformats.org/officeDocument/2006/relationships/image" Target="../media/image246.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1.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9.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8.png"/><Relationship Id="rId5" Type="http://schemas.openxmlformats.org/officeDocument/2006/relationships/image" Target="../media/image23.png"/><Relationship Id="rId10" Type="http://schemas.openxmlformats.org/officeDocument/2006/relationships/image" Target="../media/image5.svg"/><Relationship Id="rId4" Type="http://schemas.microsoft.com/office/2007/relationships/hdphoto" Target="../media/hdphoto1.wdp"/><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1.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5CBF5BF6-A27D-23A2-FCBA-1383F9C2AE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8091" y="789101"/>
            <a:ext cx="995889" cy="1182618"/>
          </a:xfrm>
          <a:prstGeom prst="rect">
            <a:avLst/>
          </a:prstGeom>
          <a:effectLst/>
        </p:spPr>
      </p:pic>
      <p:pic>
        <p:nvPicPr>
          <p:cNvPr id="23" name="Graphic 22">
            <a:extLst>
              <a:ext uri="{FF2B5EF4-FFF2-40B4-BE49-F238E27FC236}">
                <a16:creationId xmlns:a16="http://schemas.microsoft.com/office/drawing/2014/main" id="{7B9A710B-FD43-26C9-F4D1-BB5EF38621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8091" y="6489700"/>
            <a:ext cx="3621616" cy="736600"/>
          </a:xfrm>
          <a:prstGeom prst="rect">
            <a:avLst/>
          </a:prstGeom>
          <a:effectLst/>
        </p:spPr>
      </p:pic>
      <p:grpSp>
        <p:nvGrpSpPr>
          <p:cNvPr id="24" name="Group 23">
            <a:extLst>
              <a:ext uri="{FF2B5EF4-FFF2-40B4-BE49-F238E27FC236}">
                <a16:creationId xmlns:a16="http://schemas.microsoft.com/office/drawing/2014/main" id="{F4269E4D-A009-027F-8965-0990BC6BCC6C}"/>
              </a:ext>
            </a:extLst>
          </p:cNvPr>
          <p:cNvGrpSpPr/>
          <p:nvPr/>
        </p:nvGrpSpPr>
        <p:grpSpPr>
          <a:xfrm>
            <a:off x="1098090" y="12157458"/>
            <a:ext cx="7627455" cy="769441"/>
            <a:chOff x="1098091" y="12157458"/>
            <a:chExt cx="5581482" cy="769441"/>
          </a:xfrm>
        </p:grpSpPr>
        <p:sp>
          <p:nvSpPr>
            <p:cNvPr id="25" name="TextBox 24">
              <a:extLst>
                <a:ext uri="{FF2B5EF4-FFF2-40B4-BE49-F238E27FC236}">
                  <a16:creationId xmlns:a16="http://schemas.microsoft.com/office/drawing/2014/main" id="{538442E1-1A60-62A5-EE2B-49759ADE46D0}"/>
                </a:ext>
              </a:extLst>
            </p:cNvPr>
            <p:cNvSpPr txBox="1"/>
            <p:nvPr userDrawn="1"/>
          </p:nvSpPr>
          <p:spPr>
            <a:xfrm>
              <a:off x="1098091" y="12157458"/>
              <a:ext cx="4343915" cy="769441"/>
            </a:xfrm>
            <a:prstGeom prst="rect">
              <a:avLst/>
            </a:prstGeom>
            <a:noFill/>
          </p:spPr>
          <p:txBody>
            <a:bodyPr wrap="none" rtlCol="0">
              <a:spAutoFit/>
            </a:bodyPr>
            <a:lstStyle/>
            <a:p>
              <a:r>
                <a:rPr lang="en-US" sz="4400" b="1" dirty="0" err="1">
                  <a:solidFill>
                    <a:schemeClr val="bg1"/>
                  </a:solidFill>
                  <a:latin typeface="Century Gothic" panose="020B0502020202020204" pitchFamily="34" charset="0"/>
                </a:rPr>
                <a:t>Konsorsiyum</a:t>
              </a:r>
              <a:r>
                <a:rPr lang="tr-TR" sz="4400" b="1" dirty="0">
                  <a:solidFill>
                    <a:schemeClr val="bg1"/>
                  </a:solidFill>
                  <a:latin typeface="Century Gothic" panose="020B0502020202020204" pitchFamily="34" charset="0"/>
                </a:rPr>
                <a:t> Sunumu</a:t>
              </a:r>
            </a:p>
          </p:txBody>
        </p:sp>
        <p:cxnSp>
          <p:nvCxnSpPr>
            <p:cNvPr id="26" name="Straight Arrow Connector 25">
              <a:extLst>
                <a:ext uri="{FF2B5EF4-FFF2-40B4-BE49-F238E27FC236}">
                  <a16:creationId xmlns:a16="http://schemas.microsoft.com/office/drawing/2014/main" id="{34051285-7457-2704-ACD5-CC1A62EF07C1}"/>
                </a:ext>
              </a:extLst>
            </p:cNvPr>
            <p:cNvCxnSpPr>
              <a:cxnSpLocks/>
            </p:cNvCxnSpPr>
            <p:nvPr userDrawn="1"/>
          </p:nvCxnSpPr>
          <p:spPr>
            <a:xfrm rot="16200000" flipH="1" flipV="1">
              <a:off x="6421853" y="12312167"/>
              <a:ext cx="0" cy="515441"/>
            </a:xfrm>
            <a:prstGeom prst="straightConnector1">
              <a:avLst/>
            </a:prstGeom>
            <a:ln w="508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7077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10</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cxnSp>
        <p:nvCxnSpPr>
          <p:cNvPr id="4" name="Straight Connector 3">
            <a:extLst>
              <a:ext uri="{FF2B5EF4-FFF2-40B4-BE49-F238E27FC236}">
                <a16:creationId xmlns:a16="http://schemas.microsoft.com/office/drawing/2014/main" id="{F4BED850-A834-49FD-5E76-0EB3D621EC1C}"/>
              </a:ext>
            </a:extLst>
          </p:cNvPr>
          <p:cNvCxnSpPr>
            <a:cxnSpLocks/>
          </p:cNvCxnSpPr>
          <p:nvPr/>
        </p:nvCxnSpPr>
        <p:spPr>
          <a:xfrm>
            <a:off x="2413000" y="6858000"/>
            <a:ext cx="20607497" cy="0"/>
          </a:xfrm>
          <a:prstGeom prst="line">
            <a:avLst/>
          </a:prstGeom>
          <a:ln w="6350">
            <a:solidFill>
              <a:srgbClr val="051C2C"/>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52C2279-B12D-463D-13D4-F7B29671E650}"/>
              </a:ext>
            </a:extLst>
          </p:cNvPr>
          <p:cNvCxnSpPr>
            <a:cxnSpLocks/>
          </p:cNvCxnSpPr>
          <p:nvPr/>
        </p:nvCxnSpPr>
        <p:spPr>
          <a:xfrm flipH="1" flipV="1">
            <a:off x="3605132" y="6465786"/>
            <a:ext cx="1" cy="784429"/>
          </a:xfrm>
          <a:prstGeom prst="line">
            <a:avLst/>
          </a:prstGeom>
          <a:ln w="6350">
            <a:solidFill>
              <a:srgbClr val="78D64B"/>
            </a:solidFill>
            <a:prstDash val="solid"/>
          </a:ln>
          <a:effectLst/>
        </p:spPr>
        <p:style>
          <a:lnRef idx="2">
            <a:schemeClr val="accent1"/>
          </a:lnRef>
          <a:fillRef idx="0">
            <a:schemeClr val="accent1"/>
          </a:fillRef>
          <a:effectRef idx="1">
            <a:schemeClr val="accent1"/>
          </a:effectRef>
          <a:fontRef idx="minor">
            <a:schemeClr val="tx1"/>
          </a:fontRef>
        </p:style>
      </p:cxnSp>
      <p:sp>
        <p:nvSpPr>
          <p:cNvPr id="14" name="Metin kutusu 67">
            <a:extLst>
              <a:ext uri="{FF2B5EF4-FFF2-40B4-BE49-F238E27FC236}">
                <a16:creationId xmlns:a16="http://schemas.microsoft.com/office/drawing/2014/main" id="{BBAD67BE-ED00-9F17-EDB0-AF697D51658C}"/>
              </a:ext>
            </a:extLst>
          </p:cNvPr>
          <p:cNvSpPr txBox="1"/>
          <p:nvPr/>
        </p:nvSpPr>
        <p:spPr>
          <a:xfrm>
            <a:off x="2302608" y="5057909"/>
            <a:ext cx="2605048"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dirty="0">
                <a:latin typeface="Tahoma" panose="020B0604030504040204" pitchFamily="34" charset="0"/>
                <a:ea typeface="Tahoma" panose="020B0604030504040204" pitchFamily="34" charset="0"/>
                <a:cs typeface="Tahoma" panose="020B0604030504040204" pitchFamily="34" charset="0"/>
              </a:rPr>
              <a:t>2009</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0" i="0" dirty="0">
                <a:effectLst/>
                <a:latin typeface="Tahoma" panose="020B0604030504040204" pitchFamily="34" charset="0"/>
                <a:ea typeface="Tahoma" panose="020B0604030504040204" pitchFamily="34" charset="0"/>
                <a:cs typeface="Tahoma" panose="020B0604030504040204" pitchFamily="34" charset="0"/>
              </a:rPr>
              <a:t>İlk e-kitap okuyucu ile pazara girdi.</a:t>
            </a:r>
          </a:p>
        </p:txBody>
      </p:sp>
      <p:pic>
        <p:nvPicPr>
          <p:cNvPr id="16" name="object 64">
            <a:extLst>
              <a:ext uri="{FF2B5EF4-FFF2-40B4-BE49-F238E27FC236}">
                <a16:creationId xmlns:a16="http://schemas.microsoft.com/office/drawing/2014/main" id="{27F24C9E-1F1F-68C5-08FD-7AC984E54C12}"/>
              </a:ext>
            </a:extLst>
          </p:cNvPr>
          <p:cNvPicPr/>
          <p:nvPr/>
        </p:nvPicPr>
        <p:blipFill>
          <a:blip r:embed="rId7" cstate="print"/>
          <a:stretch>
            <a:fillRect/>
          </a:stretch>
        </p:blipFill>
        <p:spPr>
          <a:xfrm>
            <a:off x="2474865" y="7494774"/>
            <a:ext cx="2147782" cy="2997986"/>
          </a:xfrm>
          <a:prstGeom prst="rect">
            <a:avLst/>
          </a:prstGeom>
        </p:spPr>
      </p:pic>
      <p:pic>
        <p:nvPicPr>
          <p:cNvPr id="24" name="object 65">
            <a:extLst>
              <a:ext uri="{FF2B5EF4-FFF2-40B4-BE49-F238E27FC236}">
                <a16:creationId xmlns:a16="http://schemas.microsoft.com/office/drawing/2014/main" id="{CF0570BD-9867-DFE2-DB66-D8AB1A39E2A5}"/>
              </a:ext>
            </a:extLst>
          </p:cNvPr>
          <p:cNvPicPr/>
          <p:nvPr/>
        </p:nvPicPr>
        <p:blipFill>
          <a:blip r:embed="rId8" cstate="print"/>
          <a:stretch>
            <a:fillRect/>
          </a:stretch>
        </p:blipFill>
        <p:spPr>
          <a:xfrm>
            <a:off x="5041478" y="3014708"/>
            <a:ext cx="3303739" cy="3366640"/>
          </a:xfrm>
          <a:prstGeom prst="rect">
            <a:avLst/>
          </a:prstGeom>
        </p:spPr>
      </p:pic>
      <p:sp>
        <p:nvSpPr>
          <p:cNvPr id="25" name="Metin kutusu 67">
            <a:extLst>
              <a:ext uri="{FF2B5EF4-FFF2-40B4-BE49-F238E27FC236}">
                <a16:creationId xmlns:a16="http://schemas.microsoft.com/office/drawing/2014/main" id="{5A19D8CD-8EF7-D29E-4F1B-857BAD456293}"/>
              </a:ext>
            </a:extLst>
          </p:cNvPr>
          <p:cNvSpPr txBox="1"/>
          <p:nvPr/>
        </p:nvSpPr>
        <p:spPr>
          <a:xfrm>
            <a:off x="5116991" y="7642429"/>
            <a:ext cx="308350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i="0" dirty="0">
                <a:effectLst/>
                <a:latin typeface="Tahoma" panose="020B0604030504040204" pitchFamily="34" charset="0"/>
                <a:ea typeface="Tahoma" panose="020B0604030504040204" pitchFamily="34" charset="0"/>
                <a:cs typeface="Tahoma" panose="020B0604030504040204" pitchFamily="34" charset="0"/>
              </a:rPr>
              <a:t>2010</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0" i="0" dirty="0">
                <a:effectLst/>
                <a:latin typeface="Tahoma" panose="020B0604030504040204" pitchFamily="34" charset="0"/>
                <a:ea typeface="Tahoma" panose="020B0604030504040204" pitchFamily="34" charset="0"/>
                <a:cs typeface="Tahoma" panose="020B0604030504040204" pitchFamily="34" charset="0"/>
              </a:rPr>
              <a:t>Android tablette ilk yerel marka oldu.</a:t>
            </a:r>
          </a:p>
        </p:txBody>
      </p:sp>
      <p:cxnSp>
        <p:nvCxnSpPr>
          <p:cNvPr id="39" name="Straight Connector 38">
            <a:extLst>
              <a:ext uri="{FF2B5EF4-FFF2-40B4-BE49-F238E27FC236}">
                <a16:creationId xmlns:a16="http://schemas.microsoft.com/office/drawing/2014/main" id="{E9F2CD00-DAF9-05B0-94C0-C34935496FD5}"/>
              </a:ext>
            </a:extLst>
          </p:cNvPr>
          <p:cNvCxnSpPr>
            <a:cxnSpLocks/>
          </p:cNvCxnSpPr>
          <p:nvPr/>
        </p:nvCxnSpPr>
        <p:spPr>
          <a:xfrm flipH="1" flipV="1">
            <a:off x="6668000" y="6465786"/>
            <a:ext cx="1" cy="784429"/>
          </a:xfrm>
          <a:prstGeom prst="line">
            <a:avLst/>
          </a:prstGeom>
          <a:ln w="6350">
            <a:solidFill>
              <a:srgbClr val="78D64B"/>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3935C41-D753-B0A7-D430-0A7D802CAEDF}"/>
              </a:ext>
            </a:extLst>
          </p:cNvPr>
          <p:cNvCxnSpPr>
            <a:cxnSpLocks/>
          </p:cNvCxnSpPr>
          <p:nvPr/>
        </p:nvCxnSpPr>
        <p:spPr>
          <a:xfrm flipH="1" flipV="1">
            <a:off x="9730868" y="6465786"/>
            <a:ext cx="1" cy="784429"/>
          </a:xfrm>
          <a:prstGeom prst="line">
            <a:avLst/>
          </a:prstGeom>
          <a:ln w="6350">
            <a:solidFill>
              <a:srgbClr val="78D64B"/>
            </a:solidFill>
            <a:prstDash val="solid"/>
          </a:ln>
          <a:effectLst/>
        </p:spPr>
        <p:style>
          <a:lnRef idx="2">
            <a:schemeClr val="accent1"/>
          </a:lnRef>
          <a:fillRef idx="0">
            <a:schemeClr val="accent1"/>
          </a:fillRef>
          <a:effectRef idx="1">
            <a:schemeClr val="accent1"/>
          </a:effectRef>
          <a:fontRef idx="minor">
            <a:schemeClr val="tx1"/>
          </a:fontRef>
        </p:style>
      </p:cxnSp>
      <p:sp>
        <p:nvSpPr>
          <p:cNvPr id="41" name="Metin kutusu 67">
            <a:extLst>
              <a:ext uri="{FF2B5EF4-FFF2-40B4-BE49-F238E27FC236}">
                <a16:creationId xmlns:a16="http://schemas.microsoft.com/office/drawing/2014/main" id="{84ADF386-A94C-C232-8CDA-844C34AA969B}"/>
              </a:ext>
            </a:extLst>
          </p:cNvPr>
          <p:cNvSpPr txBox="1"/>
          <p:nvPr/>
        </p:nvSpPr>
        <p:spPr>
          <a:xfrm>
            <a:off x="8435780" y="5057909"/>
            <a:ext cx="2605048"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dirty="0">
                <a:latin typeface="Tahoma" panose="020B0604030504040204" pitchFamily="34" charset="0"/>
                <a:ea typeface="Tahoma" panose="020B0604030504040204" pitchFamily="34" charset="0"/>
                <a:cs typeface="Tahoma" panose="020B0604030504040204" pitchFamily="34" charset="0"/>
              </a:rPr>
              <a:t>2011</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0" i="0" dirty="0">
                <a:effectLst/>
                <a:latin typeface="Tahoma" panose="020B0604030504040204" pitchFamily="34" charset="0"/>
                <a:ea typeface="Tahoma" panose="020B0604030504040204" pitchFamily="34" charset="0"/>
                <a:cs typeface="Tahoma" panose="020B0604030504040204" pitchFamily="34" charset="0"/>
              </a:rPr>
              <a:t>E-kitap sitesini</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dirty="0">
                <a:latin typeface="Tahoma" panose="020B0604030504040204" pitchFamily="34" charset="0"/>
                <a:ea typeface="Tahoma" panose="020B0604030504040204" pitchFamily="34" charset="0"/>
                <a:cs typeface="Tahoma" panose="020B0604030504040204" pitchFamily="34" charset="0"/>
              </a:rPr>
              <a:t>a</a:t>
            </a:r>
            <a:r>
              <a:rPr lang="tr-TR" sz="2000" b="0" i="0" dirty="0">
                <a:effectLst/>
                <a:latin typeface="Tahoma" panose="020B0604030504040204" pitchFamily="34" charset="0"/>
                <a:ea typeface="Tahoma" panose="020B0604030504040204" pitchFamily="34" charset="0"/>
                <a:cs typeface="Tahoma" panose="020B0604030504040204" pitchFamily="34" charset="0"/>
              </a:rPr>
              <a:t>çtı.</a:t>
            </a:r>
          </a:p>
        </p:txBody>
      </p:sp>
      <p:sp>
        <p:nvSpPr>
          <p:cNvPr id="47" name="Metin kutusu 67">
            <a:extLst>
              <a:ext uri="{FF2B5EF4-FFF2-40B4-BE49-F238E27FC236}">
                <a16:creationId xmlns:a16="http://schemas.microsoft.com/office/drawing/2014/main" id="{37A7BCF9-71B2-F719-66EE-25EE17EA162A}"/>
              </a:ext>
            </a:extLst>
          </p:cNvPr>
          <p:cNvSpPr txBox="1"/>
          <p:nvPr/>
        </p:nvSpPr>
        <p:spPr>
          <a:xfrm>
            <a:off x="11272987" y="7642429"/>
            <a:ext cx="308350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i="0" dirty="0">
                <a:effectLst/>
                <a:latin typeface="Tahoma" panose="020B0604030504040204" pitchFamily="34" charset="0"/>
                <a:ea typeface="Tahoma" panose="020B0604030504040204" pitchFamily="34" charset="0"/>
                <a:cs typeface="Tahoma" panose="020B0604030504040204" pitchFamily="34" charset="0"/>
              </a:rPr>
              <a:t>2012</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0" i="0" dirty="0">
                <a:effectLst/>
                <a:latin typeface="Tahoma" panose="020B0604030504040204" pitchFamily="34" charset="0"/>
                <a:ea typeface="Tahoma" panose="020B0604030504040204" pitchFamily="34" charset="0"/>
                <a:cs typeface="Tahoma" panose="020B0604030504040204" pitchFamily="34" charset="0"/>
              </a:rPr>
              <a:t>Turkcell işbirliği ile ilk 3G tableti çıkardı.</a:t>
            </a:r>
          </a:p>
        </p:txBody>
      </p:sp>
      <p:cxnSp>
        <p:nvCxnSpPr>
          <p:cNvPr id="50" name="Straight Connector 49">
            <a:extLst>
              <a:ext uri="{FF2B5EF4-FFF2-40B4-BE49-F238E27FC236}">
                <a16:creationId xmlns:a16="http://schemas.microsoft.com/office/drawing/2014/main" id="{28561C35-841B-3E67-5FED-998554353FC9}"/>
              </a:ext>
            </a:extLst>
          </p:cNvPr>
          <p:cNvCxnSpPr>
            <a:cxnSpLocks/>
          </p:cNvCxnSpPr>
          <p:nvPr/>
        </p:nvCxnSpPr>
        <p:spPr>
          <a:xfrm flipH="1" flipV="1">
            <a:off x="12793736" y="6465786"/>
            <a:ext cx="1" cy="784429"/>
          </a:xfrm>
          <a:prstGeom prst="line">
            <a:avLst/>
          </a:prstGeom>
          <a:ln w="6350">
            <a:solidFill>
              <a:srgbClr val="78D64B"/>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13DCABD9-2BFD-ACFB-F800-3BF2BB1002A9}"/>
              </a:ext>
            </a:extLst>
          </p:cNvPr>
          <p:cNvCxnSpPr>
            <a:cxnSpLocks/>
          </p:cNvCxnSpPr>
          <p:nvPr/>
        </p:nvCxnSpPr>
        <p:spPr>
          <a:xfrm flipH="1" flipV="1">
            <a:off x="15856604" y="6465786"/>
            <a:ext cx="1" cy="784429"/>
          </a:xfrm>
          <a:prstGeom prst="line">
            <a:avLst/>
          </a:prstGeom>
          <a:ln w="6350">
            <a:solidFill>
              <a:srgbClr val="78D64B"/>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Metin kutusu 67">
            <a:extLst>
              <a:ext uri="{FF2B5EF4-FFF2-40B4-BE49-F238E27FC236}">
                <a16:creationId xmlns:a16="http://schemas.microsoft.com/office/drawing/2014/main" id="{45E492FB-E4E2-B75F-9626-F30310035E45}"/>
              </a:ext>
            </a:extLst>
          </p:cNvPr>
          <p:cNvSpPr txBox="1"/>
          <p:nvPr/>
        </p:nvSpPr>
        <p:spPr>
          <a:xfrm>
            <a:off x="14392668" y="5057909"/>
            <a:ext cx="295761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dirty="0">
                <a:latin typeface="Tahoma" panose="020B0604030504040204" pitchFamily="34" charset="0"/>
                <a:ea typeface="Tahoma" panose="020B0604030504040204" pitchFamily="34" charset="0"/>
                <a:cs typeface="Tahoma" panose="020B0604030504040204" pitchFamily="34" charset="0"/>
              </a:rPr>
              <a:t>2013</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0" i="0" dirty="0">
                <a:effectLst/>
                <a:latin typeface="Tahoma" panose="020B0604030504040204" pitchFamily="34" charset="0"/>
                <a:ea typeface="Tahoma" panose="020B0604030504040204" pitchFamily="34" charset="0"/>
                <a:cs typeface="Tahoma" panose="020B0604030504040204" pitchFamily="34" charset="0"/>
              </a:rPr>
              <a:t>Tüm ürünlerde Intel işlemciler kullanmaya başladı.</a:t>
            </a:r>
          </a:p>
        </p:txBody>
      </p:sp>
      <p:sp>
        <p:nvSpPr>
          <p:cNvPr id="55" name="Metin kutusu 67">
            <a:extLst>
              <a:ext uri="{FF2B5EF4-FFF2-40B4-BE49-F238E27FC236}">
                <a16:creationId xmlns:a16="http://schemas.microsoft.com/office/drawing/2014/main" id="{AB6033D9-5DCE-98EB-0245-386BE65822AE}"/>
              </a:ext>
            </a:extLst>
          </p:cNvPr>
          <p:cNvSpPr txBox="1"/>
          <p:nvPr/>
        </p:nvSpPr>
        <p:spPr>
          <a:xfrm>
            <a:off x="17406159" y="7642429"/>
            <a:ext cx="308350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i="0" dirty="0">
                <a:effectLst/>
                <a:latin typeface="Tahoma" panose="020B0604030504040204" pitchFamily="34" charset="0"/>
                <a:ea typeface="Tahoma" panose="020B0604030504040204" pitchFamily="34" charset="0"/>
                <a:cs typeface="Tahoma" panose="020B0604030504040204" pitchFamily="34" charset="0"/>
              </a:rPr>
              <a:t>2014</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0" i="0" dirty="0">
                <a:effectLst/>
                <a:latin typeface="Tahoma" panose="020B0604030504040204" pitchFamily="34" charset="0"/>
                <a:ea typeface="Tahoma" panose="020B0604030504040204" pitchFamily="34" charset="0"/>
                <a:cs typeface="Tahoma" panose="020B0604030504040204" pitchFamily="34" charset="0"/>
              </a:rPr>
              <a:t>EMEA’da Intel işlemcili ürünler arasında en yüksek satışa ulaştı.</a:t>
            </a:r>
          </a:p>
        </p:txBody>
      </p:sp>
      <p:cxnSp>
        <p:nvCxnSpPr>
          <p:cNvPr id="56" name="Straight Connector 55">
            <a:extLst>
              <a:ext uri="{FF2B5EF4-FFF2-40B4-BE49-F238E27FC236}">
                <a16:creationId xmlns:a16="http://schemas.microsoft.com/office/drawing/2014/main" id="{BFD12771-0903-82DF-E95E-3D3E4198D761}"/>
              </a:ext>
            </a:extLst>
          </p:cNvPr>
          <p:cNvCxnSpPr>
            <a:cxnSpLocks/>
          </p:cNvCxnSpPr>
          <p:nvPr/>
        </p:nvCxnSpPr>
        <p:spPr>
          <a:xfrm flipH="1" flipV="1">
            <a:off x="18919472" y="6465786"/>
            <a:ext cx="1" cy="784429"/>
          </a:xfrm>
          <a:prstGeom prst="line">
            <a:avLst/>
          </a:prstGeom>
          <a:ln w="6350">
            <a:solidFill>
              <a:srgbClr val="78D64B"/>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FF2A41C-1DF6-742C-D0A7-23D57FDA1E58}"/>
              </a:ext>
            </a:extLst>
          </p:cNvPr>
          <p:cNvCxnSpPr>
            <a:cxnSpLocks/>
          </p:cNvCxnSpPr>
          <p:nvPr/>
        </p:nvCxnSpPr>
        <p:spPr>
          <a:xfrm flipH="1" flipV="1">
            <a:off x="21982342" y="6465786"/>
            <a:ext cx="1" cy="784429"/>
          </a:xfrm>
          <a:prstGeom prst="line">
            <a:avLst/>
          </a:prstGeom>
          <a:ln w="6350">
            <a:solidFill>
              <a:srgbClr val="78D64B"/>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Metin kutusu 67">
            <a:extLst>
              <a:ext uri="{FF2B5EF4-FFF2-40B4-BE49-F238E27FC236}">
                <a16:creationId xmlns:a16="http://schemas.microsoft.com/office/drawing/2014/main" id="{3D0EB67F-B836-405F-166D-F06663D2F232}"/>
              </a:ext>
            </a:extLst>
          </p:cNvPr>
          <p:cNvSpPr txBox="1"/>
          <p:nvPr/>
        </p:nvSpPr>
        <p:spPr>
          <a:xfrm>
            <a:off x="20197323" y="5057909"/>
            <a:ext cx="36146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dirty="0">
                <a:latin typeface="Tahoma" panose="020B0604030504040204" pitchFamily="34" charset="0"/>
                <a:ea typeface="Tahoma" panose="020B0604030504040204" pitchFamily="34" charset="0"/>
                <a:cs typeface="Tahoma" panose="020B0604030504040204" pitchFamily="34" charset="0"/>
              </a:rPr>
              <a:t>2015</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0" i="0" dirty="0">
                <a:effectLst/>
                <a:latin typeface="Tahoma" panose="020B0604030504040204" pitchFamily="34" charset="0"/>
                <a:ea typeface="Tahoma" panose="020B0604030504040204" pitchFamily="34" charset="0"/>
                <a:cs typeface="Tahoma" panose="020B0604030504040204" pitchFamily="34" charset="0"/>
              </a:rPr>
              <a:t>İlk akıllı telefon ile en çok satan 25 model arasına girdi.</a:t>
            </a:r>
          </a:p>
        </p:txBody>
      </p:sp>
      <p:pic>
        <p:nvPicPr>
          <p:cNvPr id="61" name="object 67">
            <a:extLst>
              <a:ext uri="{FF2B5EF4-FFF2-40B4-BE49-F238E27FC236}">
                <a16:creationId xmlns:a16="http://schemas.microsoft.com/office/drawing/2014/main" id="{4A507A67-18E6-2611-11E8-6B790EB23C90}"/>
              </a:ext>
            </a:extLst>
          </p:cNvPr>
          <p:cNvPicPr/>
          <p:nvPr/>
        </p:nvPicPr>
        <p:blipFill>
          <a:blip r:embed="rId9" cstate="print"/>
          <a:stretch>
            <a:fillRect/>
          </a:stretch>
        </p:blipFill>
        <p:spPr>
          <a:xfrm>
            <a:off x="10667999" y="5136925"/>
            <a:ext cx="3764945" cy="1323440"/>
          </a:xfrm>
          <a:prstGeom prst="rect">
            <a:avLst/>
          </a:prstGeom>
        </p:spPr>
      </p:pic>
      <p:pic>
        <p:nvPicPr>
          <p:cNvPr id="62" name="object 68">
            <a:extLst>
              <a:ext uri="{FF2B5EF4-FFF2-40B4-BE49-F238E27FC236}">
                <a16:creationId xmlns:a16="http://schemas.microsoft.com/office/drawing/2014/main" id="{23BE0539-CB54-EF76-1463-8B0008E6DA4B}"/>
              </a:ext>
            </a:extLst>
          </p:cNvPr>
          <p:cNvPicPr/>
          <p:nvPr/>
        </p:nvPicPr>
        <p:blipFill>
          <a:blip r:embed="rId10" cstate="print"/>
          <a:stretch>
            <a:fillRect/>
          </a:stretch>
        </p:blipFill>
        <p:spPr>
          <a:xfrm>
            <a:off x="15012850" y="7920897"/>
            <a:ext cx="1409919" cy="618957"/>
          </a:xfrm>
          <a:prstGeom prst="rect">
            <a:avLst/>
          </a:prstGeom>
        </p:spPr>
      </p:pic>
      <p:pic>
        <p:nvPicPr>
          <p:cNvPr id="2" name="object 64">
            <a:extLst>
              <a:ext uri="{FF2B5EF4-FFF2-40B4-BE49-F238E27FC236}">
                <a16:creationId xmlns:a16="http://schemas.microsoft.com/office/drawing/2014/main" id="{7EE6C860-AF80-F2AE-C381-7BDFE456F676}"/>
              </a:ext>
            </a:extLst>
          </p:cNvPr>
          <p:cNvPicPr/>
          <p:nvPr/>
        </p:nvPicPr>
        <p:blipFill>
          <a:blip r:embed="rId11"/>
          <a:srcRect/>
          <a:stretch/>
        </p:blipFill>
        <p:spPr>
          <a:xfrm>
            <a:off x="8435780" y="7540659"/>
            <a:ext cx="2291854" cy="3203483"/>
          </a:xfrm>
          <a:prstGeom prst="rect">
            <a:avLst/>
          </a:prstGeom>
        </p:spPr>
      </p:pic>
      <p:pic>
        <p:nvPicPr>
          <p:cNvPr id="5" name="Picture 4">
            <a:extLst>
              <a:ext uri="{FF2B5EF4-FFF2-40B4-BE49-F238E27FC236}">
                <a16:creationId xmlns:a16="http://schemas.microsoft.com/office/drawing/2014/main" id="{3F6E6735-98B7-2A2A-A66E-88AD3307A16A}"/>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20541356" y="7466880"/>
            <a:ext cx="2997975" cy="2997975"/>
          </a:xfrm>
          <a:prstGeom prst="rect">
            <a:avLst/>
          </a:prstGeom>
        </p:spPr>
      </p:pic>
      <p:pic>
        <p:nvPicPr>
          <p:cNvPr id="9" name="Picture 8">
            <a:extLst>
              <a:ext uri="{FF2B5EF4-FFF2-40B4-BE49-F238E27FC236}">
                <a16:creationId xmlns:a16="http://schemas.microsoft.com/office/drawing/2014/main" id="{42A848FA-1E33-41D1-C453-65474D4F1F8C}"/>
              </a:ext>
            </a:extLst>
          </p:cNvPr>
          <p:cNvPicPr>
            <a:picLocks noChangeAspect="1"/>
          </p:cNvPicPr>
          <p:nvPr/>
        </p:nvPicPr>
        <p:blipFill>
          <a:blip r:embed="rId13"/>
          <a:stretch>
            <a:fillRect/>
          </a:stretch>
        </p:blipFill>
        <p:spPr>
          <a:xfrm>
            <a:off x="16793735" y="3845128"/>
            <a:ext cx="4043309" cy="2694486"/>
          </a:xfrm>
          <a:prstGeom prst="rect">
            <a:avLst/>
          </a:prstGeom>
        </p:spPr>
      </p:pic>
      <p:sp>
        <p:nvSpPr>
          <p:cNvPr id="6" name="TextBox 5">
            <a:extLst>
              <a:ext uri="{FF2B5EF4-FFF2-40B4-BE49-F238E27FC236}">
                <a16:creationId xmlns:a16="http://schemas.microsoft.com/office/drawing/2014/main" id="{6A1B1D47-6FA1-E2F5-4FE4-4867E49FDDB4}"/>
              </a:ext>
            </a:extLst>
          </p:cNvPr>
          <p:cNvSpPr txBox="1"/>
          <p:nvPr/>
        </p:nvSpPr>
        <p:spPr>
          <a:xfrm>
            <a:off x="1819185" y="562375"/>
            <a:ext cx="5726248"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REEDER’A GENEL BAKIŞ</a:t>
            </a:r>
          </a:p>
        </p:txBody>
      </p:sp>
      <p:sp>
        <p:nvSpPr>
          <p:cNvPr id="7" name="TextBox 6">
            <a:extLst>
              <a:ext uri="{FF2B5EF4-FFF2-40B4-BE49-F238E27FC236}">
                <a16:creationId xmlns:a16="http://schemas.microsoft.com/office/drawing/2014/main" id="{98B64EFA-79BF-CCFA-BD42-F9C52594582E}"/>
              </a:ext>
            </a:extLst>
          </p:cNvPr>
          <p:cNvSpPr txBox="1"/>
          <p:nvPr/>
        </p:nvSpPr>
        <p:spPr>
          <a:xfrm>
            <a:off x="1819185" y="1273575"/>
            <a:ext cx="3092513"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Şirket Tarihçesi</a:t>
            </a:r>
          </a:p>
        </p:txBody>
      </p:sp>
    </p:spTree>
    <p:extLst>
      <p:ext uri="{BB962C8B-B14F-4D97-AF65-F5344CB8AC3E}">
        <p14:creationId xmlns:p14="http://schemas.microsoft.com/office/powerpoint/2010/main" val="211254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accel="50000" decel="50000" fill="remove" nodeType="afterEffect">
                                  <p:stCondLst>
                                    <p:cond delay="0"/>
                                  </p:stCondLst>
                                  <p:childTnLst>
                                    <p:animMotion origin="layout" path="M -3.47351E-6 -3.7037E-6 C 0.00202 -3.7037E-6 0.00371 0.00151 0.00371 0.00359 C 0.00371 0.00568 0.00202 0.00741 -3.47351E-6 0.00741 C -0.00208 0.00741 -0.00364 0.00568 -0.00364 0.00359 C -0.00364 0.00151 -0.00208 -3.7037E-6 -3.47351E-6 -3.7037E-6 Z " pathEditMode="relative" rAng="0" ptsTypes="AAAAA">
                                      <p:cBhvr>
                                        <p:cTn id="6" dur="4000" fill="hold"/>
                                        <p:tgtEl>
                                          <p:spTgt spid="5"/>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11</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cxnSp>
        <p:nvCxnSpPr>
          <p:cNvPr id="4" name="Straight Connector 3">
            <a:extLst>
              <a:ext uri="{FF2B5EF4-FFF2-40B4-BE49-F238E27FC236}">
                <a16:creationId xmlns:a16="http://schemas.microsoft.com/office/drawing/2014/main" id="{F4BED850-A834-49FD-5E76-0EB3D621EC1C}"/>
              </a:ext>
            </a:extLst>
          </p:cNvPr>
          <p:cNvCxnSpPr>
            <a:cxnSpLocks/>
          </p:cNvCxnSpPr>
          <p:nvPr/>
        </p:nvCxnSpPr>
        <p:spPr>
          <a:xfrm>
            <a:off x="2413000" y="6858000"/>
            <a:ext cx="20607497" cy="0"/>
          </a:xfrm>
          <a:prstGeom prst="line">
            <a:avLst/>
          </a:prstGeom>
          <a:ln w="6350">
            <a:solidFill>
              <a:srgbClr val="051C2C"/>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52C2279-B12D-463D-13D4-F7B29671E650}"/>
              </a:ext>
            </a:extLst>
          </p:cNvPr>
          <p:cNvCxnSpPr>
            <a:cxnSpLocks/>
          </p:cNvCxnSpPr>
          <p:nvPr/>
        </p:nvCxnSpPr>
        <p:spPr>
          <a:xfrm flipH="1" flipV="1">
            <a:off x="3605132" y="6465786"/>
            <a:ext cx="1" cy="784429"/>
          </a:xfrm>
          <a:prstGeom prst="line">
            <a:avLst/>
          </a:prstGeom>
          <a:ln w="6350">
            <a:solidFill>
              <a:srgbClr val="78D64B"/>
            </a:solidFill>
            <a:prstDash val="solid"/>
          </a:ln>
          <a:effectLst/>
        </p:spPr>
        <p:style>
          <a:lnRef idx="2">
            <a:schemeClr val="accent1"/>
          </a:lnRef>
          <a:fillRef idx="0">
            <a:schemeClr val="accent1"/>
          </a:fillRef>
          <a:effectRef idx="1">
            <a:schemeClr val="accent1"/>
          </a:effectRef>
          <a:fontRef idx="minor">
            <a:schemeClr val="tx1"/>
          </a:fontRef>
        </p:style>
      </p:cxnSp>
      <p:sp>
        <p:nvSpPr>
          <p:cNvPr id="14" name="Metin kutusu 67">
            <a:extLst>
              <a:ext uri="{FF2B5EF4-FFF2-40B4-BE49-F238E27FC236}">
                <a16:creationId xmlns:a16="http://schemas.microsoft.com/office/drawing/2014/main" id="{BBAD67BE-ED00-9F17-EDB0-AF697D51658C}"/>
              </a:ext>
            </a:extLst>
          </p:cNvPr>
          <p:cNvSpPr txBox="1"/>
          <p:nvPr/>
        </p:nvSpPr>
        <p:spPr>
          <a:xfrm>
            <a:off x="1828084" y="3287360"/>
            <a:ext cx="3565229"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dirty="0">
                <a:latin typeface="Tahoma" panose="020B0604030504040204" pitchFamily="34" charset="0"/>
                <a:ea typeface="Tahoma" panose="020B0604030504040204" pitchFamily="34" charset="0"/>
                <a:cs typeface="Tahoma" panose="020B0604030504040204" pitchFamily="34" charset="0"/>
              </a:rPr>
              <a:t>2016</a:t>
            </a:r>
          </a:p>
          <a:p>
            <a:pPr marL="342900" marR="0" lvl="0" indent="-342900" defTabSz="914400" rtl="0" eaLnBrk="1" fontAlgn="auto" latinLnBrk="0" hangingPunct="1">
              <a:lnSpc>
                <a:spcPct val="100000"/>
              </a:lnSpc>
              <a:spcBef>
                <a:spcPts val="0"/>
              </a:spcBef>
              <a:spcAft>
                <a:spcPts val="0"/>
              </a:spcAft>
              <a:buClr>
                <a:srgbClr val="78D64B"/>
              </a:buClr>
              <a:buSzTx/>
              <a:buFont typeface="Arial" panose="020B0604020202020204" pitchFamily="34" charset="0"/>
              <a:buChar char="•"/>
              <a:tabLst/>
              <a:defRPr/>
            </a:pPr>
            <a:r>
              <a:rPr lang="tr-TR" sz="2000" b="0" i="0" dirty="0">
                <a:effectLst/>
                <a:latin typeface="Tahoma" panose="020B0604030504040204" pitchFamily="34" charset="0"/>
                <a:ea typeface="Tahoma" panose="020B0604030504040204" pitchFamily="34" charset="0"/>
                <a:cs typeface="Tahoma" panose="020B0604030504040204" pitchFamily="34" charset="0"/>
              </a:rPr>
              <a:t>İzmir, Ankara, Adana, Antalya ve Samsun’da ReederGo Mağazaları açtı.</a:t>
            </a:r>
          </a:p>
          <a:p>
            <a:pPr marL="342900" marR="0" lvl="0" indent="-342900" defTabSz="914400" rtl="0" eaLnBrk="1" fontAlgn="auto" latinLnBrk="0" hangingPunct="1">
              <a:lnSpc>
                <a:spcPct val="100000"/>
              </a:lnSpc>
              <a:spcBef>
                <a:spcPts val="0"/>
              </a:spcBef>
              <a:spcAft>
                <a:spcPts val="0"/>
              </a:spcAft>
              <a:buClr>
                <a:srgbClr val="78D64B"/>
              </a:buClr>
              <a:buSzTx/>
              <a:buFont typeface="Arial" panose="020B0604020202020204" pitchFamily="34" charset="0"/>
              <a:buChar char="•"/>
              <a:tabLst/>
              <a:defRPr/>
            </a:pPr>
            <a:r>
              <a:rPr lang="tr-TR" sz="2000" dirty="0">
                <a:latin typeface="Tahoma" panose="020B0604030504040204" pitchFamily="34" charset="0"/>
                <a:ea typeface="Tahoma" panose="020B0604030504040204" pitchFamily="34" charset="0"/>
                <a:cs typeface="Tahoma" panose="020B0604030504040204" pitchFamily="34" charset="0"/>
              </a:rPr>
              <a:t>Boston ve Amsterdam’da liaison ofisler açtı.</a:t>
            </a:r>
          </a:p>
          <a:p>
            <a:pPr marL="342900" marR="0" lvl="0" indent="-342900" defTabSz="914400" rtl="0" eaLnBrk="1" fontAlgn="auto" latinLnBrk="0" hangingPunct="1">
              <a:lnSpc>
                <a:spcPct val="100000"/>
              </a:lnSpc>
              <a:spcBef>
                <a:spcPts val="0"/>
              </a:spcBef>
              <a:spcAft>
                <a:spcPts val="0"/>
              </a:spcAft>
              <a:buClr>
                <a:srgbClr val="78D64B"/>
              </a:buClr>
              <a:buSzTx/>
              <a:buFont typeface="Arial" panose="020B0604020202020204" pitchFamily="34" charset="0"/>
              <a:buChar char="•"/>
              <a:tabLst/>
              <a:defRPr/>
            </a:pPr>
            <a:r>
              <a:rPr lang="tr-TR" sz="2000" b="0" i="0" dirty="0">
                <a:effectLst/>
                <a:latin typeface="Tahoma" panose="020B0604030504040204" pitchFamily="34" charset="0"/>
                <a:ea typeface="Tahoma" panose="020B0604030504040204" pitchFamily="34" charset="0"/>
                <a:cs typeface="Tahoma" panose="020B0604030504040204" pitchFamily="34" charset="0"/>
              </a:rPr>
              <a:t>Endeavor Türkiye’nin seçilmiş girişimcilerinden biri oldu.</a:t>
            </a:r>
          </a:p>
        </p:txBody>
      </p:sp>
      <p:sp>
        <p:nvSpPr>
          <p:cNvPr id="25" name="Metin kutusu 67">
            <a:extLst>
              <a:ext uri="{FF2B5EF4-FFF2-40B4-BE49-F238E27FC236}">
                <a16:creationId xmlns:a16="http://schemas.microsoft.com/office/drawing/2014/main" id="{5A19D8CD-8EF7-D29E-4F1B-857BAD456293}"/>
              </a:ext>
            </a:extLst>
          </p:cNvPr>
          <p:cNvSpPr txBox="1"/>
          <p:nvPr/>
        </p:nvSpPr>
        <p:spPr>
          <a:xfrm>
            <a:off x="5116991" y="7642429"/>
            <a:ext cx="3083506"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i="0" dirty="0">
                <a:effectLst/>
                <a:latin typeface="Tahoma" panose="020B0604030504040204" pitchFamily="34" charset="0"/>
                <a:ea typeface="Tahoma" panose="020B0604030504040204" pitchFamily="34" charset="0"/>
                <a:cs typeface="Tahoma" panose="020B0604030504040204" pitchFamily="34" charset="0"/>
              </a:rPr>
              <a:t>2017</a:t>
            </a:r>
          </a:p>
          <a:p>
            <a:pPr marL="342900" marR="0" lvl="0" indent="-342900" defTabSz="914400" rtl="0" eaLnBrk="1" fontAlgn="auto" latinLnBrk="0" hangingPunct="1">
              <a:lnSpc>
                <a:spcPct val="100000"/>
              </a:lnSpc>
              <a:spcBef>
                <a:spcPts val="0"/>
              </a:spcBef>
              <a:spcAft>
                <a:spcPts val="0"/>
              </a:spcAft>
              <a:buClr>
                <a:srgbClr val="78D64B"/>
              </a:buClr>
              <a:buSzTx/>
              <a:buFont typeface="Arial" panose="020B0604020202020204" pitchFamily="34" charset="0"/>
              <a:buChar char="•"/>
              <a:tabLst/>
              <a:defRPr/>
            </a:pPr>
            <a:r>
              <a:rPr lang="tr-TR" sz="2000" b="0" i="0" dirty="0">
                <a:effectLst/>
                <a:latin typeface="Tahoma" panose="020B0604030504040204" pitchFamily="34" charset="0"/>
                <a:ea typeface="Tahoma" panose="020B0604030504040204" pitchFamily="34" charset="0"/>
                <a:cs typeface="Tahoma" panose="020B0604030504040204" pitchFamily="34" charset="0"/>
              </a:rPr>
              <a:t>8 tablet modeli ile %25 pazar payı aldı.</a:t>
            </a:r>
          </a:p>
          <a:p>
            <a:pPr marL="342900" marR="0" lvl="0" indent="-342900" defTabSz="914400" rtl="0" eaLnBrk="1" fontAlgn="auto" latinLnBrk="0" hangingPunct="1">
              <a:lnSpc>
                <a:spcPct val="100000"/>
              </a:lnSpc>
              <a:spcBef>
                <a:spcPts val="0"/>
              </a:spcBef>
              <a:spcAft>
                <a:spcPts val="0"/>
              </a:spcAft>
              <a:buClr>
                <a:srgbClr val="78D64B"/>
              </a:buClr>
              <a:buSzTx/>
              <a:buFont typeface="Arial" panose="020B0604020202020204" pitchFamily="34" charset="0"/>
              <a:buChar char="•"/>
              <a:tabLst/>
              <a:defRPr/>
            </a:pPr>
            <a:r>
              <a:rPr lang="tr-TR" sz="2000" dirty="0">
                <a:latin typeface="Tahoma" panose="020B0604030504040204" pitchFamily="34" charset="0"/>
                <a:ea typeface="Tahoma" panose="020B0604030504040204" pitchFamily="34" charset="0"/>
                <a:cs typeface="Tahoma" panose="020B0604030504040204" pitchFamily="34" charset="0"/>
              </a:rPr>
              <a:t>5 yeni telefon modeli sundu.</a:t>
            </a:r>
          </a:p>
          <a:p>
            <a:pPr marL="342900" marR="0" lvl="0" indent="-342900" defTabSz="914400" rtl="0" eaLnBrk="1" fontAlgn="auto" latinLnBrk="0" hangingPunct="1">
              <a:lnSpc>
                <a:spcPct val="100000"/>
              </a:lnSpc>
              <a:spcBef>
                <a:spcPts val="0"/>
              </a:spcBef>
              <a:spcAft>
                <a:spcPts val="0"/>
              </a:spcAft>
              <a:buClr>
                <a:srgbClr val="78D64B"/>
              </a:buClr>
              <a:buSzTx/>
              <a:buFont typeface="Arial" panose="020B0604020202020204" pitchFamily="34" charset="0"/>
              <a:buChar char="•"/>
              <a:tabLst/>
              <a:defRPr/>
            </a:pPr>
            <a:r>
              <a:rPr lang="tr-TR" sz="2000" b="0" i="0" dirty="0">
                <a:effectLst/>
                <a:latin typeface="Tahoma" panose="020B0604030504040204" pitchFamily="34" charset="0"/>
                <a:ea typeface="Tahoma" panose="020B0604030504040204" pitchFamily="34" charset="0"/>
                <a:cs typeface="Tahoma" panose="020B0604030504040204" pitchFamily="34" charset="0"/>
              </a:rPr>
              <a:t>Samsun Operasyon Merkezi kuruldu.</a:t>
            </a:r>
          </a:p>
        </p:txBody>
      </p:sp>
      <p:cxnSp>
        <p:nvCxnSpPr>
          <p:cNvPr id="39" name="Straight Connector 38">
            <a:extLst>
              <a:ext uri="{FF2B5EF4-FFF2-40B4-BE49-F238E27FC236}">
                <a16:creationId xmlns:a16="http://schemas.microsoft.com/office/drawing/2014/main" id="{E9F2CD00-DAF9-05B0-94C0-C34935496FD5}"/>
              </a:ext>
            </a:extLst>
          </p:cNvPr>
          <p:cNvCxnSpPr>
            <a:cxnSpLocks/>
          </p:cNvCxnSpPr>
          <p:nvPr/>
        </p:nvCxnSpPr>
        <p:spPr>
          <a:xfrm flipH="1" flipV="1">
            <a:off x="6668000" y="6465786"/>
            <a:ext cx="1" cy="784429"/>
          </a:xfrm>
          <a:prstGeom prst="line">
            <a:avLst/>
          </a:prstGeom>
          <a:ln w="6350">
            <a:solidFill>
              <a:srgbClr val="78D64B"/>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3935C41-D753-B0A7-D430-0A7D802CAEDF}"/>
              </a:ext>
            </a:extLst>
          </p:cNvPr>
          <p:cNvCxnSpPr>
            <a:cxnSpLocks/>
          </p:cNvCxnSpPr>
          <p:nvPr/>
        </p:nvCxnSpPr>
        <p:spPr>
          <a:xfrm flipH="1" flipV="1">
            <a:off x="9730868" y="6465786"/>
            <a:ext cx="1" cy="784429"/>
          </a:xfrm>
          <a:prstGeom prst="line">
            <a:avLst/>
          </a:prstGeom>
          <a:ln w="6350">
            <a:solidFill>
              <a:srgbClr val="78D64B"/>
            </a:solidFill>
            <a:prstDash val="solid"/>
          </a:ln>
          <a:effectLst/>
        </p:spPr>
        <p:style>
          <a:lnRef idx="2">
            <a:schemeClr val="accent1"/>
          </a:lnRef>
          <a:fillRef idx="0">
            <a:schemeClr val="accent1"/>
          </a:fillRef>
          <a:effectRef idx="1">
            <a:schemeClr val="accent1"/>
          </a:effectRef>
          <a:fontRef idx="minor">
            <a:schemeClr val="tx1"/>
          </a:fontRef>
        </p:style>
      </p:cxnSp>
      <p:sp>
        <p:nvSpPr>
          <p:cNvPr id="47" name="Metin kutusu 67">
            <a:extLst>
              <a:ext uri="{FF2B5EF4-FFF2-40B4-BE49-F238E27FC236}">
                <a16:creationId xmlns:a16="http://schemas.microsoft.com/office/drawing/2014/main" id="{37A7BCF9-71B2-F719-66EE-25EE17EA162A}"/>
              </a:ext>
            </a:extLst>
          </p:cNvPr>
          <p:cNvSpPr txBox="1"/>
          <p:nvPr/>
        </p:nvSpPr>
        <p:spPr>
          <a:xfrm>
            <a:off x="11272987" y="7642429"/>
            <a:ext cx="3083506"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i="0" dirty="0">
                <a:effectLst/>
                <a:latin typeface="Tahoma" panose="020B0604030504040204" pitchFamily="34" charset="0"/>
                <a:ea typeface="Tahoma" panose="020B0604030504040204" pitchFamily="34" charset="0"/>
                <a:cs typeface="Tahoma" panose="020B0604030504040204" pitchFamily="34" charset="0"/>
              </a:rPr>
              <a:t>2019</a:t>
            </a:r>
          </a:p>
          <a:p>
            <a:pPr marL="342900" indent="-342900" defTabSz="914400">
              <a:buClr>
                <a:srgbClr val="78D64B"/>
              </a:buClr>
              <a:buFont typeface="Arial" panose="020B0604020202020204" pitchFamily="34" charset="0"/>
              <a:buChar char="•"/>
              <a:defRPr/>
            </a:pPr>
            <a:r>
              <a:rPr lang="tr-TR" sz="2000" dirty="0">
                <a:latin typeface="Tahoma" panose="020B0604030504040204" pitchFamily="34" charset="0"/>
                <a:ea typeface="Tahoma" panose="020B0604030504040204" pitchFamily="34" charset="0"/>
                <a:cs typeface="Tahoma" panose="020B0604030504040204" pitchFamily="34" charset="0"/>
              </a:rPr>
              <a:t>5 ülke ile </a:t>
            </a:r>
            <a:r>
              <a:rPr lang="tr-TR" sz="2000" b="1" dirty="0">
                <a:latin typeface="Tahoma" panose="020B0604030504040204" pitchFamily="34" charset="0"/>
                <a:ea typeface="Tahoma" panose="020B0604030504040204" pitchFamily="34" charset="0"/>
                <a:cs typeface="Tahoma" panose="020B0604030504040204" pitchFamily="34" charset="0"/>
              </a:rPr>
              <a:t>ihracata </a:t>
            </a:r>
            <a:r>
              <a:rPr lang="tr-TR" sz="2000" dirty="0">
                <a:latin typeface="Tahoma" panose="020B0604030504040204" pitchFamily="34" charset="0"/>
                <a:ea typeface="Tahoma" panose="020B0604030504040204" pitchFamily="34" charset="0"/>
                <a:cs typeface="Tahoma" panose="020B0604030504040204" pitchFamily="34" charset="0"/>
              </a:rPr>
              <a:t>başladı.</a:t>
            </a:r>
            <a:endParaRPr lang="tr-TR" sz="2000" b="0" i="0"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defTabSz="914400" rtl="0" eaLnBrk="1" fontAlgn="auto" latinLnBrk="0" hangingPunct="1">
              <a:lnSpc>
                <a:spcPct val="100000"/>
              </a:lnSpc>
              <a:spcBef>
                <a:spcPts val="0"/>
              </a:spcBef>
              <a:spcAft>
                <a:spcPts val="0"/>
              </a:spcAft>
              <a:buClr>
                <a:srgbClr val="78D64B"/>
              </a:buClr>
              <a:buSzTx/>
              <a:buFont typeface="Arial" panose="020B0604020202020204" pitchFamily="34" charset="0"/>
              <a:buChar char="•"/>
              <a:tabLst/>
              <a:defRPr/>
            </a:pPr>
            <a:r>
              <a:rPr lang="tr-TR" sz="2000" b="0" i="0" dirty="0">
                <a:effectLst/>
                <a:latin typeface="Tahoma" panose="020B0604030504040204" pitchFamily="34" charset="0"/>
                <a:ea typeface="Tahoma" panose="020B0604030504040204" pitchFamily="34" charset="0"/>
                <a:cs typeface="Tahoma" panose="020B0604030504040204" pitchFamily="34" charset="0"/>
              </a:rPr>
              <a:t>Müşerref </a:t>
            </a:r>
            <a:r>
              <a:rPr lang="tr-TR" sz="2000" dirty="0">
                <a:latin typeface="Tahoma" panose="020B0604030504040204" pitchFamily="34" charset="0"/>
                <a:ea typeface="Tahoma" panose="020B0604030504040204" pitchFamily="34" charset="0"/>
                <a:cs typeface="Tahoma" panose="020B0604030504040204" pitchFamily="34" charset="0"/>
              </a:rPr>
              <a:t>Sezen Saral </a:t>
            </a:r>
            <a:r>
              <a:rPr lang="tr-TR" sz="2000" b="0" i="0" dirty="0">
                <a:effectLst/>
                <a:latin typeface="Tahoma" panose="020B0604030504040204" pitchFamily="34" charset="0"/>
                <a:ea typeface="Tahoma" panose="020B0604030504040204" pitchFamily="34" charset="0"/>
                <a:cs typeface="Tahoma" panose="020B0604030504040204" pitchFamily="34" charset="0"/>
              </a:rPr>
              <a:t>Ernst &amp; Young Türkiye’den </a:t>
            </a:r>
            <a:r>
              <a:rPr lang="tr-TR" sz="2000" b="1" i="0" dirty="0">
                <a:effectLst/>
                <a:latin typeface="Tahoma" panose="020B0604030504040204" pitchFamily="34" charset="0"/>
                <a:ea typeface="Tahoma" panose="020B0604030504040204" pitchFamily="34" charset="0"/>
                <a:cs typeface="Tahoma" panose="020B0604030504040204" pitchFamily="34" charset="0"/>
              </a:rPr>
              <a:t>2019 Türkiye’nin Kadın Girişimcisi</a:t>
            </a:r>
            <a:r>
              <a:rPr lang="tr-TR" sz="2000" b="0" i="0" dirty="0">
                <a:effectLst/>
                <a:latin typeface="Tahoma" panose="020B0604030504040204" pitchFamily="34" charset="0"/>
                <a:ea typeface="Tahoma" panose="020B0604030504040204" pitchFamily="34" charset="0"/>
                <a:cs typeface="Tahoma" panose="020B0604030504040204" pitchFamily="34" charset="0"/>
              </a:rPr>
              <a:t> ödülünü aldı.</a:t>
            </a:r>
          </a:p>
        </p:txBody>
      </p:sp>
      <p:cxnSp>
        <p:nvCxnSpPr>
          <p:cNvPr id="50" name="Straight Connector 49">
            <a:extLst>
              <a:ext uri="{FF2B5EF4-FFF2-40B4-BE49-F238E27FC236}">
                <a16:creationId xmlns:a16="http://schemas.microsoft.com/office/drawing/2014/main" id="{28561C35-841B-3E67-5FED-998554353FC9}"/>
              </a:ext>
            </a:extLst>
          </p:cNvPr>
          <p:cNvCxnSpPr>
            <a:cxnSpLocks/>
          </p:cNvCxnSpPr>
          <p:nvPr/>
        </p:nvCxnSpPr>
        <p:spPr>
          <a:xfrm flipH="1" flipV="1">
            <a:off x="12793736" y="6465786"/>
            <a:ext cx="1" cy="784429"/>
          </a:xfrm>
          <a:prstGeom prst="line">
            <a:avLst/>
          </a:prstGeom>
          <a:ln w="6350">
            <a:solidFill>
              <a:srgbClr val="78D64B"/>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13DCABD9-2BFD-ACFB-F800-3BF2BB1002A9}"/>
              </a:ext>
            </a:extLst>
          </p:cNvPr>
          <p:cNvCxnSpPr>
            <a:cxnSpLocks/>
          </p:cNvCxnSpPr>
          <p:nvPr/>
        </p:nvCxnSpPr>
        <p:spPr>
          <a:xfrm flipH="1" flipV="1">
            <a:off x="15856604" y="6465786"/>
            <a:ext cx="1" cy="784429"/>
          </a:xfrm>
          <a:prstGeom prst="line">
            <a:avLst/>
          </a:prstGeom>
          <a:ln w="6350">
            <a:solidFill>
              <a:srgbClr val="78D64B"/>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Metin kutusu 67">
            <a:extLst>
              <a:ext uri="{FF2B5EF4-FFF2-40B4-BE49-F238E27FC236}">
                <a16:creationId xmlns:a16="http://schemas.microsoft.com/office/drawing/2014/main" id="{45E492FB-E4E2-B75F-9626-F30310035E45}"/>
              </a:ext>
            </a:extLst>
          </p:cNvPr>
          <p:cNvSpPr txBox="1"/>
          <p:nvPr/>
        </p:nvSpPr>
        <p:spPr>
          <a:xfrm>
            <a:off x="14392667" y="4210690"/>
            <a:ext cx="327998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dirty="0">
                <a:latin typeface="Tahoma" panose="020B0604030504040204" pitchFamily="34" charset="0"/>
                <a:ea typeface="Tahoma" panose="020B0604030504040204" pitchFamily="34" charset="0"/>
                <a:cs typeface="Tahoma" panose="020B0604030504040204" pitchFamily="34" charset="0"/>
              </a:rPr>
              <a:t>2020</a:t>
            </a:r>
          </a:p>
          <a:p>
            <a:pPr marL="342900" marR="0" lvl="0" indent="-342900" defTabSz="914400" rtl="0" eaLnBrk="1" fontAlgn="auto" latinLnBrk="0" hangingPunct="1">
              <a:lnSpc>
                <a:spcPct val="100000"/>
              </a:lnSpc>
              <a:spcBef>
                <a:spcPts val="0"/>
              </a:spcBef>
              <a:spcAft>
                <a:spcPts val="0"/>
              </a:spcAft>
              <a:buClr>
                <a:srgbClr val="78D64B"/>
              </a:buClr>
              <a:buSzTx/>
              <a:buFont typeface="Arial" panose="020B0604020202020204" pitchFamily="34" charset="0"/>
              <a:buChar char="•"/>
              <a:tabLst/>
              <a:defRPr/>
            </a:pPr>
            <a:r>
              <a:rPr lang="tr-TR" sz="2000" b="0" i="0" dirty="0">
                <a:effectLst/>
                <a:latin typeface="Tahoma" panose="020B0604030504040204" pitchFamily="34" charset="0"/>
                <a:ea typeface="Tahoma" panose="020B0604030504040204" pitchFamily="34" charset="0"/>
                <a:cs typeface="Tahoma" panose="020B0604030504040204" pitchFamily="34" charset="0"/>
              </a:rPr>
              <a:t>Akıllı çocuk saati ve kızılötesi temassız ateş ölçer ürünlerinin Türkiye’de ilk yerli üretimini gerçekleştirdi.</a:t>
            </a:r>
          </a:p>
        </p:txBody>
      </p:sp>
      <p:sp>
        <p:nvSpPr>
          <p:cNvPr id="55" name="Metin kutusu 67">
            <a:extLst>
              <a:ext uri="{FF2B5EF4-FFF2-40B4-BE49-F238E27FC236}">
                <a16:creationId xmlns:a16="http://schemas.microsoft.com/office/drawing/2014/main" id="{AB6033D9-5DCE-98EB-0245-386BE65822AE}"/>
              </a:ext>
            </a:extLst>
          </p:cNvPr>
          <p:cNvSpPr txBox="1"/>
          <p:nvPr/>
        </p:nvSpPr>
        <p:spPr>
          <a:xfrm>
            <a:off x="17406159" y="7642429"/>
            <a:ext cx="3083506"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i="0" dirty="0">
                <a:effectLst/>
                <a:latin typeface="Tahoma" panose="020B0604030504040204" pitchFamily="34" charset="0"/>
                <a:ea typeface="Tahoma" panose="020B0604030504040204" pitchFamily="34" charset="0"/>
                <a:cs typeface="Tahoma" panose="020B0604030504040204" pitchFamily="34" charset="0"/>
              </a:rPr>
              <a:t>2021</a:t>
            </a:r>
          </a:p>
          <a:p>
            <a:pPr marL="342900" marR="0" lvl="0" indent="-342900" defTabSz="914400" rtl="0" eaLnBrk="1" fontAlgn="auto" latinLnBrk="0" hangingPunct="1">
              <a:lnSpc>
                <a:spcPct val="100000"/>
              </a:lnSpc>
              <a:spcBef>
                <a:spcPts val="0"/>
              </a:spcBef>
              <a:spcAft>
                <a:spcPts val="0"/>
              </a:spcAft>
              <a:buClr>
                <a:srgbClr val="78D64B"/>
              </a:buClr>
              <a:buSzTx/>
              <a:buFont typeface="Arial" panose="020B0604020202020204" pitchFamily="34" charset="0"/>
              <a:buChar char="•"/>
              <a:tabLst/>
              <a:defRPr/>
            </a:pPr>
            <a:r>
              <a:rPr lang="tr-TR" sz="2000" b="0" i="0" dirty="0">
                <a:effectLst/>
                <a:latin typeface="Tahoma" panose="020B0604030504040204" pitchFamily="34" charset="0"/>
                <a:ea typeface="Tahoma" panose="020B0604030504040204" pitchFamily="34" charset="0"/>
                <a:cs typeface="Tahoma" panose="020B0604030504040204" pitchFamily="34" charset="0"/>
              </a:rPr>
              <a:t>KVK ile teknik servis anlaşması yaptı.</a:t>
            </a:r>
          </a:p>
          <a:p>
            <a:pPr marL="342900" marR="0" lvl="0" indent="-342900" defTabSz="914400" rtl="0" eaLnBrk="1" fontAlgn="auto" latinLnBrk="0" hangingPunct="1">
              <a:lnSpc>
                <a:spcPct val="100000"/>
              </a:lnSpc>
              <a:spcBef>
                <a:spcPts val="0"/>
              </a:spcBef>
              <a:spcAft>
                <a:spcPts val="0"/>
              </a:spcAft>
              <a:buClr>
                <a:srgbClr val="78D64B"/>
              </a:buClr>
              <a:buSzTx/>
              <a:buFont typeface="Arial" panose="020B0604020202020204" pitchFamily="34" charset="0"/>
              <a:buChar char="•"/>
              <a:tabLst/>
              <a:defRPr/>
            </a:pPr>
            <a:r>
              <a:rPr lang="tr-TR" sz="2000" dirty="0">
                <a:latin typeface="Tahoma" panose="020B0604030504040204" pitchFamily="34" charset="0"/>
                <a:ea typeface="Tahoma" panose="020B0604030504040204" pitchFamily="34" charset="0"/>
                <a:cs typeface="Tahoma" panose="020B0604030504040204" pitchFamily="34" charset="0"/>
              </a:rPr>
              <a:t>Kapasitesini yeni üretim tesisi ile dört katına çıkardı.</a:t>
            </a:r>
          </a:p>
          <a:p>
            <a:pPr marL="342900" marR="0" lvl="0" indent="-342900" defTabSz="914400" rtl="0" eaLnBrk="1" fontAlgn="auto" latinLnBrk="0" hangingPunct="1">
              <a:lnSpc>
                <a:spcPct val="100000"/>
              </a:lnSpc>
              <a:spcBef>
                <a:spcPts val="0"/>
              </a:spcBef>
              <a:spcAft>
                <a:spcPts val="0"/>
              </a:spcAft>
              <a:buClr>
                <a:srgbClr val="78D64B"/>
              </a:buClr>
              <a:buSzTx/>
              <a:buFont typeface="Arial" panose="020B0604020202020204" pitchFamily="34" charset="0"/>
              <a:buChar char="•"/>
              <a:tabLst/>
              <a:defRPr/>
            </a:pPr>
            <a:r>
              <a:rPr lang="tr-TR" sz="2000" b="0" i="0" dirty="0">
                <a:effectLst/>
                <a:latin typeface="Tahoma" panose="020B0604030504040204" pitchFamily="34" charset="0"/>
                <a:ea typeface="Tahoma" panose="020B0604030504040204" pitchFamily="34" charset="0"/>
                <a:cs typeface="Tahoma" panose="020B0604030504040204" pitchFamily="34" charset="0"/>
              </a:rPr>
              <a:t>Ar-Ge merkezi </a:t>
            </a:r>
            <a:r>
              <a:rPr lang="tr-TR" sz="2000" dirty="0">
                <a:latin typeface="Tahoma" panose="020B0604030504040204" pitchFamily="34" charset="0"/>
                <a:ea typeface="Tahoma" panose="020B0604030504040204" pitchFamily="34" charset="0"/>
                <a:cs typeface="Tahoma" panose="020B0604030504040204" pitchFamily="34" charset="0"/>
              </a:rPr>
              <a:t>oldu</a:t>
            </a:r>
            <a:r>
              <a:rPr lang="tr-TR" sz="2000" b="0" i="0" dirty="0">
                <a:effectLst/>
                <a:latin typeface="Tahoma" panose="020B0604030504040204" pitchFamily="34" charset="0"/>
                <a:ea typeface="Tahoma" panose="020B0604030504040204" pitchFamily="34" charset="0"/>
                <a:cs typeface="Tahoma" panose="020B0604030504040204" pitchFamily="34" charset="0"/>
              </a:rPr>
              <a:t>.</a:t>
            </a:r>
          </a:p>
        </p:txBody>
      </p:sp>
      <p:cxnSp>
        <p:nvCxnSpPr>
          <p:cNvPr id="56" name="Straight Connector 55">
            <a:extLst>
              <a:ext uri="{FF2B5EF4-FFF2-40B4-BE49-F238E27FC236}">
                <a16:creationId xmlns:a16="http://schemas.microsoft.com/office/drawing/2014/main" id="{BFD12771-0903-82DF-E95E-3D3E4198D761}"/>
              </a:ext>
            </a:extLst>
          </p:cNvPr>
          <p:cNvCxnSpPr>
            <a:cxnSpLocks/>
          </p:cNvCxnSpPr>
          <p:nvPr/>
        </p:nvCxnSpPr>
        <p:spPr>
          <a:xfrm flipH="1" flipV="1">
            <a:off x="18919472" y="6465786"/>
            <a:ext cx="1" cy="784429"/>
          </a:xfrm>
          <a:prstGeom prst="line">
            <a:avLst/>
          </a:prstGeom>
          <a:ln w="6350">
            <a:solidFill>
              <a:srgbClr val="78D64B"/>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FF2A41C-1DF6-742C-D0A7-23D57FDA1E58}"/>
              </a:ext>
            </a:extLst>
          </p:cNvPr>
          <p:cNvCxnSpPr>
            <a:cxnSpLocks/>
          </p:cNvCxnSpPr>
          <p:nvPr/>
        </p:nvCxnSpPr>
        <p:spPr>
          <a:xfrm flipH="1" flipV="1">
            <a:off x="21982342" y="6465786"/>
            <a:ext cx="1" cy="784429"/>
          </a:xfrm>
          <a:prstGeom prst="line">
            <a:avLst/>
          </a:prstGeom>
          <a:ln w="6350">
            <a:solidFill>
              <a:srgbClr val="78D64B"/>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Metin kutusu 67">
            <a:extLst>
              <a:ext uri="{FF2B5EF4-FFF2-40B4-BE49-F238E27FC236}">
                <a16:creationId xmlns:a16="http://schemas.microsoft.com/office/drawing/2014/main" id="{3D0EB67F-B836-405F-166D-F06663D2F232}"/>
              </a:ext>
            </a:extLst>
          </p:cNvPr>
          <p:cNvSpPr txBox="1"/>
          <p:nvPr/>
        </p:nvSpPr>
        <p:spPr>
          <a:xfrm>
            <a:off x="20197323" y="4902352"/>
            <a:ext cx="361464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dirty="0">
                <a:latin typeface="Tahoma" panose="020B0604030504040204" pitchFamily="34" charset="0"/>
                <a:ea typeface="Tahoma" panose="020B0604030504040204" pitchFamily="34" charset="0"/>
                <a:cs typeface="Tahoma" panose="020B0604030504040204" pitchFamily="34" charset="0"/>
              </a:rPr>
              <a:t>2022</a:t>
            </a:r>
          </a:p>
          <a:p>
            <a:pPr marL="342900" marR="0" lvl="0" indent="-342900" defTabSz="914400" rtl="0" eaLnBrk="1" fontAlgn="auto" latinLnBrk="0" hangingPunct="1">
              <a:lnSpc>
                <a:spcPct val="100000"/>
              </a:lnSpc>
              <a:spcBef>
                <a:spcPts val="0"/>
              </a:spcBef>
              <a:spcAft>
                <a:spcPts val="0"/>
              </a:spcAft>
              <a:buClr>
                <a:srgbClr val="78D64B"/>
              </a:buClr>
              <a:buSzTx/>
              <a:buFont typeface="Arial" panose="020B0604020202020204" pitchFamily="34" charset="0"/>
              <a:buChar char="•"/>
              <a:tabLst/>
              <a:defRPr/>
            </a:pPr>
            <a:r>
              <a:rPr lang="tr-TR" sz="2000" b="0" i="0" dirty="0">
                <a:effectLst/>
                <a:latin typeface="Tahoma" panose="020B0604030504040204" pitchFamily="34" charset="0"/>
                <a:ea typeface="Tahoma" panose="020B0604030504040204" pitchFamily="34" charset="0"/>
                <a:cs typeface="Tahoma" panose="020B0604030504040204" pitchFamily="34" charset="0"/>
              </a:rPr>
              <a:t>Yeni merkez binaya taşındı.</a:t>
            </a:r>
          </a:p>
          <a:p>
            <a:pPr marL="342900" marR="0" lvl="0" indent="-342900" defTabSz="914400" rtl="0" eaLnBrk="1" fontAlgn="auto" latinLnBrk="0" hangingPunct="1">
              <a:lnSpc>
                <a:spcPct val="100000"/>
              </a:lnSpc>
              <a:spcBef>
                <a:spcPts val="0"/>
              </a:spcBef>
              <a:spcAft>
                <a:spcPts val="0"/>
              </a:spcAft>
              <a:buClr>
                <a:srgbClr val="78D64B"/>
              </a:buClr>
              <a:buSzTx/>
              <a:buFont typeface="Arial" panose="020B0604020202020204" pitchFamily="34" charset="0"/>
              <a:buChar char="•"/>
              <a:tabLst/>
              <a:defRPr/>
            </a:pPr>
            <a:r>
              <a:rPr lang="tr-TR" sz="2000" dirty="0" err="1">
                <a:latin typeface="Tahoma" panose="020B0604030504040204" pitchFamily="34" charset="0"/>
                <a:ea typeface="Tahoma" panose="020B0604030504040204" pitchFamily="34" charset="0"/>
                <a:cs typeface="Tahoma" panose="020B0604030504040204" pitchFamily="34" charset="0"/>
              </a:rPr>
              <a:t>ReeDÜKKAN’lar</a:t>
            </a:r>
            <a:r>
              <a:rPr lang="tr-TR" sz="2000" dirty="0">
                <a:latin typeface="Tahoma" panose="020B0604030504040204" pitchFamily="34" charset="0"/>
                <a:ea typeface="Tahoma" panose="020B0604030504040204" pitchFamily="34" charset="0"/>
                <a:cs typeface="Tahoma" panose="020B0604030504040204" pitchFamily="34" charset="0"/>
              </a:rPr>
              <a:t> hizmete girdi.</a:t>
            </a:r>
            <a:endParaRPr lang="tr-TR" sz="2000" b="0" i="0" dirty="0">
              <a:effectLst/>
              <a:latin typeface="Tahoma" panose="020B0604030504040204" pitchFamily="34" charset="0"/>
              <a:ea typeface="Tahoma" panose="020B0604030504040204" pitchFamily="34" charset="0"/>
              <a:cs typeface="Tahoma" panose="020B0604030504040204" pitchFamily="34" charset="0"/>
            </a:endParaRPr>
          </a:p>
        </p:txBody>
      </p:sp>
      <p:sp>
        <p:nvSpPr>
          <p:cNvPr id="2" name="Metin kutusu 67">
            <a:extLst>
              <a:ext uri="{FF2B5EF4-FFF2-40B4-BE49-F238E27FC236}">
                <a16:creationId xmlns:a16="http://schemas.microsoft.com/office/drawing/2014/main" id="{6FCF6116-1C4B-96FB-A48E-DE5C1B9D9DF4}"/>
              </a:ext>
            </a:extLst>
          </p:cNvPr>
          <p:cNvSpPr txBox="1"/>
          <p:nvPr/>
        </p:nvSpPr>
        <p:spPr>
          <a:xfrm>
            <a:off x="7935796" y="2440139"/>
            <a:ext cx="3565229" cy="4401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dirty="0">
                <a:latin typeface="Tahoma" panose="020B0604030504040204" pitchFamily="34" charset="0"/>
                <a:ea typeface="Tahoma" panose="020B0604030504040204" pitchFamily="34" charset="0"/>
                <a:cs typeface="Tahoma" panose="020B0604030504040204" pitchFamily="34" charset="0"/>
              </a:rPr>
              <a:t>2018</a:t>
            </a:r>
          </a:p>
          <a:p>
            <a:pPr marL="342900" marR="0" lvl="0" indent="-342900" defTabSz="914400" rtl="0" eaLnBrk="1" fontAlgn="auto" latinLnBrk="0" hangingPunct="1">
              <a:lnSpc>
                <a:spcPct val="100000"/>
              </a:lnSpc>
              <a:spcBef>
                <a:spcPts val="0"/>
              </a:spcBef>
              <a:spcAft>
                <a:spcPts val="0"/>
              </a:spcAft>
              <a:buClr>
                <a:srgbClr val="78D64B"/>
              </a:buClr>
              <a:buSzTx/>
              <a:buFont typeface="Arial" panose="020B0604020202020204" pitchFamily="34" charset="0"/>
              <a:buChar char="•"/>
              <a:tabLst/>
              <a:defRPr/>
            </a:pPr>
            <a:r>
              <a:rPr lang="tr-TR" sz="2000" b="0" i="0" dirty="0">
                <a:effectLst/>
                <a:latin typeface="Tahoma" panose="020B0604030504040204" pitchFamily="34" charset="0"/>
                <a:ea typeface="Tahoma" panose="020B0604030504040204" pitchFamily="34" charset="0"/>
                <a:cs typeface="Tahoma" panose="020B0604030504040204" pitchFamily="34" charset="0"/>
              </a:rPr>
              <a:t>M7 GO, GFK verilerine göre Türkiye’nin en çok satan tableti oldu.</a:t>
            </a:r>
          </a:p>
          <a:p>
            <a:pPr marL="342900" marR="0" lvl="0" indent="-342900" defTabSz="914400" rtl="0" eaLnBrk="1" fontAlgn="auto" latinLnBrk="0" hangingPunct="1">
              <a:lnSpc>
                <a:spcPct val="100000"/>
              </a:lnSpc>
              <a:spcBef>
                <a:spcPts val="0"/>
              </a:spcBef>
              <a:spcAft>
                <a:spcPts val="0"/>
              </a:spcAft>
              <a:buClr>
                <a:srgbClr val="78D64B"/>
              </a:buClr>
              <a:buSzTx/>
              <a:buFont typeface="Arial" panose="020B0604020202020204" pitchFamily="34" charset="0"/>
              <a:buChar char="•"/>
              <a:tabLst/>
              <a:defRPr/>
            </a:pPr>
            <a:r>
              <a:rPr lang="tr-TR" sz="2000" dirty="0">
                <a:latin typeface="Tahoma" panose="020B0604030504040204" pitchFamily="34" charset="0"/>
                <a:ea typeface="Tahoma" panose="020B0604030504040204" pitchFamily="34" charset="0"/>
                <a:cs typeface="Tahoma" panose="020B0604030504040204" pitchFamily="34" charset="0"/>
              </a:rPr>
              <a:t>Çinli stratejik ortak ile 600B adet telefon, tablet ve akıllı saat üretim kapasiteli üretim tesisi açtı.</a:t>
            </a:r>
          </a:p>
          <a:p>
            <a:pPr marL="342900" marR="0" lvl="0" indent="-342900" defTabSz="914400" rtl="0" eaLnBrk="1" fontAlgn="auto" latinLnBrk="0" hangingPunct="1">
              <a:lnSpc>
                <a:spcPct val="100000"/>
              </a:lnSpc>
              <a:spcBef>
                <a:spcPts val="0"/>
              </a:spcBef>
              <a:spcAft>
                <a:spcPts val="0"/>
              </a:spcAft>
              <a:buClr>
                <a:srgbClr val="78D64B"/>
              </a:buClr>
              <a:buSzTx/>
              <a:buFont typeface="Arial" panose="020B0604020202020204" pitchFamily="34" charset="0"/>
              <a:buChar char="•"/>
              <a:tabLst/>
              <a:defRPr/>
            </a:pPr>
            <a:r>
              <a:rPr lang="tr-TR" sz="2000" b="0" i="0" dirty="0">
                <a:effectLst/>
                <a:latin typeface="Tahoma" panose="020B0604030504040204" pitchFamily="34" charset="0"/>
                <a:ea typeface="Tahoma" panose="020B0604030504040204" pitchFamily="34" charset="0"/>
                <a:cs typeface="Tahoma" panose="020B0604030504040204" pitchFamily="34" charset="0"/>
              </a:rPr>
              <a:t>Şirketin %24 ortağı Müşerref Sezen Saral, Garanti BBVA ve </a:t>
            </a:r>
            <a:r>
              <a:rPr lang="tr-TR" sz="2000" b="0" i="0" dirty="0" err="1">
                <a:effectLst/>
                <a:latin typeface="Tahoma" panose="020B0604030504040204" pitchFamily="34" charset="0"/>
                <a:ea typeface="Tahoma" panose="020B0604030504040204" pitchFamily="34" charset="0"/>
                <a:cs typeface="Tahoma" panose="020B0604030504040204" pitchFamily="34" charset="0"/>
              </a:rPr>
              <a:t>KAGİDER’in</a:t>
            </a:r>
            <a:r>
              <a:rPr lang="tr-TR" sz="2000" b="0" i="0" dirty="0">
                <a:effectLst/>
                <a:latin typeface="Tahoma" panose="020B0604030504040204" pitchFamily="34" charset="0"/>
                <a:ea typeface="Tahoma" panose="020B0604030504040204" pitchFamily="34" charset="0"/>
                <a:cs typeface="Tahoma" panose="020B0604030504040204" pitchFamily="34" charset="0"/>
              </a:rPr>
              <a:t> 2018 Yılın Kadın Girişimcisi ödülünü aldı.</a:t>
            </a:r>
          </a:p>
        </p:txBody>
      </p:sp>
      <p:pic>
        <p:nvPicPr>
          <p:cNvPr id="5" name="Picture 4">
            <a:extLst>
              <a:ext uri="{FF2B5EF4-FFF2-40B4-BE49-F238E27FC236}">
                <a16:creationId xmlns:a16="http://schemas.microsoft.com/office/drawing/2014/main" id="{E745E9A9-16D6-2ECE-0036-FE88B8259D8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945615" y="7642429"/>
            <a:ext cx="4293655" cy="2657309"/>
          </a:xfrm>
          <a:prstGeom prst="rect">
            <a:avLst/>
          </a:prstGeom>
        </p:spPr>
      </p:pic>
      <p:pic>
        <p:nvPicPr>
          <p:cNvPr id="6" name="object 3">
            <a:extLst>
              <a:ext uri="{FF2B5EF4-FFF2-40B4-BE49-F238E27FC236}">
                <a16:creationId xmlns:a16="http://schemas.microsoft.com/office/drawing/2014/main" id="{3A6891A2-BF27-B073-8311-129F75BCA852}"/>
              </a:ext>
            </a:extLst>
          </p:cNvPr>
          <p:cNvPicPr/>
          <p:nvPr/>
        </p:nvPicPr>
        <p:blipFill>
          <a:blip r:embed="rId8" cstate="print"/>
          <a:stretch>
            <a:fillRect/>
          </a:stretch>
        </p:blipFill>
        <p:spPr>
          <a:xfrm>
            <a:off x="14765938" y="7250215"/>
            <a:ext cx="2622099" cy="3367370"/>
          </a:xfrm>
          <a:prstGeom prst="rect">
            <a:avLst/>
          </a:prstGeom>
        </p:spPr>
      </p:pic>
      <p:pic>
        <p:nvPicPr>
          <p:cNvPr id="7" name="object 163">
            <a:extLst>
              <a:ext uri="{FF2B5EF4-FFF2-40B4-BE49-F238E27FC236}">
                <a16:creationId xmlns:a16="http://schemas.microsoft.com/office/drawing/2014/main" id="{8B589F05-5983-98D5-4AD2-91AA61B70CE8}"/>
              </a:ext>
            </a:extLst>
          </p:cNvPr>
          <p:cNvPicPr/>
          <p:nvPr/>
        </p:nvPicPr>
        <p:blipFill>
          <a:blip r:embed="rId9" cstate="print"/>
          <a:stretch>
            <a:fillRect/>
          </a:stretch>
        </p:blipFill>
        <p:spPr>
          <a:xfrm>
            <a:off x="11669502" y="3984658"/>
            <a:ext cx="2290476" cy="2081526"/>
          </a:xfrm>
          <a:prstGeom prst="rect">
            <a:avLst/>
          </a:prstGeom>
        </p:spPr>
      </p:pic>
      <p:pic>
        <p:nvPicPr>
          <p:cNvPr id="8" name="object 157">
            <a:extLst>
              <a:ext uri="{FF2B5EF4-FFF2-40B4-BE49-F238E27FC236}">
                <a16:creationId xmlns:a16="http://schemas.microsoft.com/office/drawing/2014/main" id="{7C092F02-7884-764A-27B5-4DD97C06F908}"/>
              </a:ext>
            </a:extLst>
          </p:cNvPr>
          <p:cNvPicPr/>
          <p:nvPr/>
        </p:nvPicPr>
        <p:blipFill>
          <a:blip r:embed="rId10" cstate="print"/>
          <a:stretch>
            <a:fillRect/>
          </a:stretch>
        </p:blipFill>
        <p:spPr>
          <a:xfrm>
            <a:off x="8949017" y="7566319"/>
            <a:ext cx="1575449" cy="2502498"/>
          </a:xfrm>
          <a:prstGeom prst="rect">
            <a:avLst/>
          </a:prstGeom>
        </p:spPr>
      </p:pic>
      <p:pic>
        <p:nvPicPr>
          <p:cNvPr id="9" name="object 158">
            <a:extLst>
              <a:ext uri="{FF2B5EF4-FFF2-40B4-BE49-F238E27FC236}">
                <a16:creationId xmlns:a16="http://schemas.microsoft.com/office/drawing/2014/main" id="{4457F725-3BA1-B320-8124-ACAF782F84F6}"/>
              </a:ext>
            </a:extLst>
          </p:cNvPr>
          <p:cNvPicPr/>
          <p:nvPr/>
        </p:nvPicPr>
        <p:blipFill>
          <a:blip r:embed="rId11" cstate="print"/>
          <a:stretch>
            <a:fillRect/>
          </a:stretch>
        </p:blipFill>
        <p:spPr>
          <a:xfrm>
            <a:off x="2679201" y="7566319"/>
            <a:ext cx="1851861" cy="2569423"/>
          </a:xfrm>
          <a:prstGeom prst="rect">
            <a:avLst/>
          </a:prstGeom>
        </p:spPr>
      </p:pic>
      <p:pic>
        <p:nvPicPr>
          <p:cNvPr id="10" name="object 161">
            <a:extLst>
              <a:ext uri="{FF2B5EF4-FFF2-40B4-BE49-F238E27FC236}">
                <a16:creationId xmlns:a16="http://schemas.microsoft.com/office/drawing/2014/main" id="{9D48D4AB-A863-C530-50CE-2706BAD7B20A}"/>
              </a:ext>
            </a:extLst>
          </p:cNvPr>
          <p:cNvPicPr/>
          <p:nvPr/>
        </p:nvPicPr>
        <p:blipFill>
          <a:blip r:embed="rId12" cstate="print"/>
          <a:stretch>
            <a:fillRect/>
          </a:stretch>
        </p:blipFill>
        <p:spPr>
          <a:xfrm>
            <a:off x="5618784" y="3575402"/>
            <a:ext cx="2091540" cy="2569421"/>
          </a:xfrm>
          <a:prstGeom prst="rect">
            <a:avLst/>
          </a:prstGeom>
        </p:spPr>
      </p:pic>
      <p:pic>
        <p:nvPicPr>
          <p:cNvPr id="11" name="object 162">
            <a:extLst>
              <a:ext uri="{FF2B5EF4-FFF2-40B4-BE49-F238E27FC236}">
                <a16:creationId xmlns:a16="http://schemas.microsoft.com/office/drawing/2014/main" id="{7C8126E3-C927-5595-B0B8-820A47E7815F}"/>
              </a:ext>
            </a:extLst>
          </p:cNvPr>
          <p:cNvPicPr/>
          <p:nvPr/>
        </p:nvPicPr>
        <p:blipFill rotWithShape="1">
          <a:blip r:embed="rId13" cstate="print"/>
          <a:srcRect l="20323" r="-1198"/>
          <a:stretch/>
        </p:blipFill>
        <p:spPr>
          <a:xfrm>
            <a:off x="17959355" y="3553662"/>
            <a:ext cx="1920234" cy="2604769"/>
          </a:xfrm>
          <a:prstGeom prst="rect">
            <a:avLst/>
          </a:prstGeom>
        </p:spPr>
      </p:pic>
      <p:sp>
        <p:nvSpPr>
          <p:cNvPr id="16" name="TextBox 15">
            <a:extLst>
              <a:ext uri="{FF2B5EF4-FFF2-40B4-BE49-F238E27FC236}">
                <a16:creationId xmlns:a16="http://schemas.microsoft.com/office/drawing/2014/main" id="{BE4B680E-7C29-4742-A0C8-DB44CE3C52BB}"/>
              </a:ext>
            </a:extLst>
          </p:cNvPr>
          <p:cNvSpPr txBox="1"/>
          <p:nvPr/>
        </p:nvSpPr>
        <p:spPr>
          <a:xfrm>
            <a:off x="1819185" y="562375"/>
            <a:ext cx="5726248"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REEDER’A GENEL BAKIŞ</a:t>
            </a:r>
          </a:p>
        </p:txBody>
      </p:sp>
      <p:sp>
        <p:nvSpPr>
          <p:cNvPr id="17" name="TextBox 16">
            <a:extLst>
              <a:ext uri="{FF2B5EF4-FFF2-40B4-BE49-F238E27FC236}">
                <a16:creationId xmlns:a16="http://schemas.microsoft.com/office/drawing/2014/main" id="{9D77BE89-83B7-02F0-3B0A-90185D9460C6}"/>
              </a:ext>
            </a:extLst>
          </p:cNvPr>
          <p:cNvSpPr txBox="1"/>
          <p:nvPr/>
        </p:nvSpPr>
        <p:spPr>
          <a:xfrm>
            <a:off x="1819185" y="1273575"/>
            <a:ext cx="3092513"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Şirket Tarihçesi</a:t>
            </a:r>
          </a:p>
        </p:txBody>
      </p:sp>
    </p:spTree>
    <p:extLst>
      <p:ext uri="{BB962C8B-B14F-4D97-AF65-F5344CB8AC3E}">
        <p14:creationId xmlns:p14="http://schemas.microsoft.com/office/powerpoint/2010/main" val="140333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sp>
        <p:nvSpPr>
          <p:cNvPr id="81" name="Rounded Rectangle 80">
            <a:extLst>
              <a:ext uri="{FF2B5EF4-FFF2-40B4-BE49-F238E27FC236}">
                <a16:creationId xmlns:a16="http://schemas.microsoft.com/office/drawing/2014/main" id="{D69A1E72-87A1-1772-A520-F3B5CFDF7FA4}"/>
              </a:ext>
            </a:extLst>
          </p:cNvPr>
          <p:cNvSpPr/>
          <p:nvPr/>
        </p:nvSpPr>
        <p:spPr>
          <a:xfrm>
            <a:off x="11871555" y="425302"/>
            <a:ext cx="10961200" cy="12865396"/>
          </a:xfrm>
          <a:prstGeom prst="roundRect">
            <a:avLst>
              <a:gd name="adj" fmla="val 0"/>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1AD755C8-97A3-C5BA-A2A9-F230DBDA28BD}"/>
              </a:ext>
            </a:extLst>
          </p:cNvPr>
          <p:cNvSpPr/>
          <p:nvPr/>
        </p:nvSpPr>
        <p:spPr>
          <a:xfrm>
            <a:off x="2856831" y="2895637"/>
            <a:ext cx="9279336" cy="2759975"/>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Metin kutusu 67">
            <a:extLst>
              <a:ext uri="{FF2B5EF4-FFF2-40B4-BE49-F238E27FC236}">
                <a16:creationId xmlns:a16="http://schemas.microsoft.com/office/drawing/2014/main" id="{688BA7E1-5A8D-A79C-B8A8-543AFC6885FA}"/>
              </a:ext>
            </a:extLst>
          </p:cNvPr>
          <p:cNvSpPr txBox="1"/>
          <p:nvPr/>
        </p:nvSpPr>
        <p:spPr>
          <a:xfrm>
            <a:off x="3418874" y="3858263"/>
            <a:ext cx="8226830" cy="107721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tr-TR" sz="3200" b="0" dirty="0">
                <a:effectLst/>
                <a:latin typeface="Tahoma" panose="020B0604030504040204" pitchFamily="34" charset="0"/>
                <a:ea typeface="Tahoma" panose="020B0604030504040204" pitchFamily="34" charset="0"/>
                <a:cs typeface="Tahoma" panose="020B0604030504040204" pitchFamily="34" charset="0"/>
              </a:rPr>
              <a:t>Yeni teknolojileri, kolay erişilebilir çözümler ile sunmaktadır.</a:t>
            </a:r>
          </a:p>
        </p:txBody>
      </p:sp>
      <p:sp>
        <p:nvSpPr>
          <p:cNvPr id="21" name="Metin kutusu 17">
            <a:extLst>
              <a:ext uri="{FF2B5EF4-FFF2-40B4-BE49-F238E27FC236}">
                <a16:creationId xmlns:a16="http://schemas.microsoft.com/office/drawing/2014/main" id="{532E81D1-B156-5C67-FE02-3A3836397040}"/>
              </a:ext>
            </a:extLst>
          </p:cNvPr>
          <p:cNvSpPr txBox="1"/>
          <p:nvPr/>
        </p:nvSpPr>
        <p:spPr>
          <a:xfrm>
            <a:off x="15707496" y="1230230"/>
            <a:ext cx="6009503" cy="1200329"/>
          </a:xfrm>
          <a:prstGeom prst="rect">
            <a:avLst/>
          </a:prstGeom>
          <a:noFill/>
        </p:spPr>
        <p:txBody>
          <a:bodyPr wrap="squar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2400" b="1" dirty="0">
                <a:solidFill>
                  <a:schemeClr val="bg1"/>
                </a:solidFill>
                <a:latin typeface="Tahoma" panose="020B0604030504040204" pitchFamily="34" charset="0"/>
                <a:ea typeface="Tahoma" panose="020B0604030504040204" pitchFamily="34" charset="0"/>
                <a:cs typeface="Tahoma" panose="020B0604030504040204" pitchFamily="34" charset="0"/>
              </a:rPr>
              <a:t>A</a:t>
            </a:r>
            <a:r>
              <a:rPr lang="tr-TR" sz="24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kıllı telefon</a:t>
            </a:r>
            <a:r>
              <a:rPr lang="tr-TR" sz="240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tr-TR" sz="24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tablet, akıllı saat, kitap okuyucu ve robot süpürge</a:t>
            </a:r>
            <a:r>
              <a:rPr lang="tr-TR" sz="2400" b="1" dirty="0">
                <a:solidFill>
                  <a:schemeClr val="bg1"/>
                </a:solidFill>
                <a:latin typeface="Tahoma" panose="020B0604030504040204" pitchFamily="34" charset="0"/>
                <a:ea typeface="Tahoma" panose="020B0604030504040204" pitchFamily="34" charset="0"/>
                <a:cs typeface="Tahoma" panose="020B0604030504040204" pitchFamily="34" charset="0"/>
              </a:rPr>
              <a:t>nin </a:t>
            </a:r>
            <a:r>
              <a:rPr lang="tr-TR" sz="24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üretimi</a:t>
            </a:r>
            <a:r>
              <a:rPr lang="tr-TR" sz="240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tr-TR" sz="24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ve satışı</a:t>
            </a:r>
            <a:endParaRPr lang="tr-TR" sz="24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2" name="Metin kutusu 23">
            <a:extLst>
              <a:ext uri="{FF2B5EF4-FFF2-40B4-BE49-F238E27FC236}">
                <a16:creationId xmlns:a16="http://schemas.microsoft.com/office/drawing/2014/main" id="{B0FA2744-A5AB-D4C9-6BCD-E233ACD55100}"/>
              </a:ext>
            </a:extLst>
          </p:cNvPr>
          <p:cNvSpPr txBox="1"/>
          <p:nvPr/>
        </p:nvSpPr>
        <p:spPr>
          <a:xfrm>
            <a:off x="15707497" y="3489717"/>
            <a:ext cx="5829040" cy="461665"/>
          </a:xfrm>
          <a:prstGeom prst="rect">
            <a:avLst/>
          </a:prstGeom>
          <a:noFill/>
        </p:spPr>
        <p:txBody>
          <a:bodyPr wrap="square">
            <a:spAutoFit/>
          </a:bodyPr>
          <a:lstStyle/>
          <a:p>
            <a:r>
              <a:rPr lang="tr-TR" sz="24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764</a:t>
            </a:r>
            <a:r>
              <a:rPr lang="tr-TR" sz="240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tr-TR" sz="24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çalışan</a:t>
            </a:r>
            <a:endParaRPr lang="tr-TR"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3" name="Metin kutusu 26">
            <a:extLst>
              <a:ext uri="{FF2B5EF4-FFF2-40B4-BE49-F238E27FC236}">
                <a16:creationId xmlns:a16="http://schemas.microsoft.com/office/drawing/2014/main" id="{2614C951-4FA5-4687-BD17-658C3779F682}"/>
              </a:ext>
            </a:extLst>
          </p:cNvPr>
          <p:cNvSpPr txBox="1"/>
          <p:nvPr/>
        </p:nvSpPr>
        <p:spPr>
          <a:xfrm>
            <a:off x="15707497" y="5655626"/>
            <a:ext cx="5829040" cy="461665"/>
          </a:xfrm>
          <a:prstGeom prst="rect">
            <a:avLst/>
          </a:prstGeom>
          <a:noFill/>
        </p:spPr>
        <p:txBody>
          <a:bodyPr wrap="square">
            <a:spAutoFit/>
          </a:bodyPr>
          <a:lstStyle/>
          <a:p>
            <a:pPr algn="l" fontAlgn="b"/>
            <a:r>
              <a:rPr lang="tr-TR" sz="24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54 </a:t>
            </a:r>
            <a:r>
              <a:rPr lang="tr-TR" sz="240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ilde</a:t>
            </a:r>
            <a:r>
              <a:rPr lang="tr-TR" sz="24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 89 </a:t>
            </a:r>
            <a:r>
              <a:rPr lang="tr-TR" sz="240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mağaza</a:t>
            </a:r>
            <a:endParaRPr lang="tr-TR" sz="240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7" name="Metin kutusu 33">
            <a:extLst>
              <a:ext uri="{FF2B5EF4-FFF2-40B4-BE49-F238E27FC236}">
                <a16:creationId xmlns:a16="http://schemas.microsoft.com/office/drawing/2014/main" id="{C45EA366-C0A4-A8AB-418E-1EB5D4192D16}"/>
              </a:ext>
            </a:extLst>
          </p:cNvPr>
          <p:cNvSpPr txBox="1"/>
          <p:nvPr/>
        </p:nvSpPr>
        <p:spPr>
          <a:xfrm>
            <a:off x="15707497" y="11534148"/>
            <a:ext cx="5073598" cy="830997"/>
          </a:xfrm>
          <a:prstGeom prst="rect">
            <a:avLst/>
          </a:prstGeom>
          <a:noFill/>
        </p:spPr>
        <p:txBody>
          <a:bodyPr wrap="square">
            <a:spAutoFit/>
          </a:bodyPr>
          <a:lstStyle/>
          <a:p>
            <a:pPr algn="l" fontAlgn="b"/>
            <a:r>
              <a:rPr lang="tr-TR" sz="240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Çin ve KKTC satışları ile dünya pazarında </a:t>
            </a:r>
            <a:r>
              <a:rPr lang="tr-TR" sz="24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Global Oyuncu</a:t>
            </a:r>
            <a:endParaRPr lang="tr-TR" sz="24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1" name="Metin kutusu 52">
            <a:extLst>
              <a:ext uri="{FF2B5EF4-FFF2-40B4-BE49-F238E27FC236}">
                <a16:creationId xmlns:a16="http://schemas.microsoft.com/office/drawing/2014/main" id="{05A43A98-8B18-5B8B-1599-8DE642532067}"/>
              </a:ext>
            </a:extLst>
          </p:cNvPr>
          <p:cNvSpPr txBox="1"/>
          <p:nvPr/>
        </p:nvSpPr>
        <p:spPr>
          <a:xfrm>
            <a:off x="15707497" y="7549164"/>
            <a:ext cx="5503749" cy="830997"/>
          </a:xfrm>
          <a:prstGeom prst="rect">
            <a:avLst/>
          </a:prstGeom>
          <a:noFill/>
        </p:spPr>
        <p:txBody>
          <a:bodyPr wrap="square">
            <a:spAutoFit/>
          </a:bodyPr>
          <a:lstStyle/>
          <a:p>
            <a:pPr algn="l" fontAlgn="b"/>
            <a:r>
              <a:rPr lang="tr-TR" sz="240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Türkiye’nin </a:t>
            </a:r>
            <a:r>
              <a:rPr lang="tr-TR" sz="24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en büyük </a:t>
            </a:r>
            <a:r>
              <a:rPr lang="tr-TR" sz="240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yerli telefon üreticisi </a:t>
            </a:r>
            <a:endParaRPr lang="tr-TR" sz="24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2" name="Metin kutusu 54">
            <a:extLst>
              <a:ext uri="{FF2B5EF4-FFF2-40B4-BE49-F238E27FC236}">
                <a16:creationId xmlns:a16="http://schemas.microsoft.com/office/drawing/2014/main" id="{7B231663-7079-5E7E-7A91-FBFB8C088336}"/>
              </a:ext>
            </a:extLst>
          </p:cNvPr>
          <p:cNvSpPr txBox="1"/>
          <p:nvPr/>
        </p:nvSpPr>
        <p:spPr>
          <a:xfrm>
            <a:off x="15707497" y="9743460"/>
            <a:ext cx="5503749" cy="461665"/>
          </a:xfrm>
          <a:prstGeom prst="rect">
            <a:avLst/>
          </a:prstGeom>
          <a:noFill/>
        </p:spPr>
        <p:txBody>
          <a:bodyPr wrap="square">
            <a:spAutoFit/>
          </a:bodyPr>
          <a:lstStyle/>
          <a:p>
            <a:pPr fontAlgn="b"/>
            <a:r>
              <a:rPr lang="tr-TR" sz="2400" b="1" dirty="0">
                <a:solidFill>
                  <a:schemeClr val="bg1"/>
                </a:solidFill>
                <a:latin typeface="Tahoma" panose="020B0604030504040204" pitchFamily="34" charset="0"/>
                <a:ea typeface="Tahoma" panose="020B0604030504040204" pitchFamily="34" charset="0"/>
                <a:cs typeface="Tahoma" panose="020B0604030504040204" pitchFamily="34" charset="0"/>
              </a:rPr>
              <a:t>%60 Kadın </a:t>
            </a:r>
            <a:r>
              <a:rPr lang="tr-TR" sz="2400" dirty="0">
                <a:solidFill>
                  <a:schemeClr val="bg1"/>
                </a:solidFill>
                <a:latin typeface="Tahoma" panose="020B0604030504040204" pitchFamily="34" charset="0"/>
                <a:ea typeface="Tahoma" panose="020B0604030504040204" pitchFamily="34" charset="0"/>
                <a:cs typeface="Tahoma" panose="020B0604030504040204" pitchFamily="34" charset="0"/>
              </a:rPr>
              <a:t>çalışan oranı</a:t>
            </a:r>
            <a:endParaRPr lang="tr-TR" sz="240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36" name="Graphic 35">
            <a:extLst>
              <a:ext uri="{FF2B5EF4-FFF2-40B4-BE49-F238E27FC236}">
                <a16:creationId xmlns:a16="http://schemas.microsoft.com/office/drawing/2014/main" id="{81E0C97E-8194-A5F1-8227-4DDBBD40F0A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45973" b="52894"/>
          <a:stretch/>
        </p:blipFill>
        <p:spPr>
          <a:xfrm>
            <a:off x="13744129" y="1271780"/>
            <a:ext cx="1281378" cy="1117229"/>
          </a:xfrm>
          <a:prstGeom prst="rect">
            <a:avLst/>
          </a:prstGeom>
        </p:spPr>
      </p:pic>
      <p:pic>
        <p:nvPicPr>
          <p:cNvPr id="37" name="Graphic 36">
            <a:extLst>
              <a:ext uri="{FF2B5EF4-FFF2-40B4-BE49-F238E27FC236}">
                <a16:creationId xmlns:a16="http://schemas.microsoft.com/office/drawing/2014/main" id="{5BE73ADB-EEB0-D877-26B7-E79A0A87DF9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831606" y="3290448"/>
            <a:ext cx="1106424" cy="1106424"/>
          </a:xfrm>
          <a:prstGeom prst="rect">
            <a:avLst/>
          </a:prstGeom>
        </p:spPr>
      </p:pic>
      <p:pic>
        <p:nvPicPr>
          <p:cNvPr id="38" name="Graphic 37">
            <a:extLst>
              <a:ext uri="{FF2B5EF4-FFF2-40B4-BE49-F238E27FC236}">
                <a16:creationId xmlns:a16="http://schemas.microsoft.com/office/drawing/2014/main" id="{022E5448-F40F-6CD5-3B4E-17907880883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31606" y="5299830"/>
            <a:ext cx="1106424" cy="1106424"/>
          </a:xfrm>
          <a:prstGeom prst="rect">
            <a:avLst/>
          </a:prstGeom>
        </p:spPr>
      </p:pic>
      <p:pic>
        <p:nvPicPr>
          <p:cNvPr id="42" name="Graphic 41">
            <a:extLst>
              <a:ext uri="{FF2B5EF4-FFF2-40B4-BE49-F238E27FC236}">
                <a16:creationId xmlns:a16="http://schemas.microsoft.com/office/drawing/2014/main" id="{D8D3AF76-32CB-D4EB-2853-45FC56A6981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776285" y="7309212"/>
            <a:ext cx="1217066" cy="1217066"/>
          </a:xfrm>
          <a:prstGeom prst="rect">
            <a:avLst/>
          </a:prstGeom>
        </p:spPr>
      </p:pic>
      <p:pic>
        <p:nvPicPr>
          <p:cNvPr id="44" name="Graphic 43">
            <a:extLst>
              <a:ext uri="{FF2B5EF4-FFF2-40B4-BE49-F238E27FC236}">
                <a16:creationId xmlns:a16="http://schemas.microsoft.com/office/drawing/2014/main" id="{3D4E48A9-83E0-6E6F-05EB-F4897102530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3831606" y="9429236"/>
            <a:ext cx="1106424" cy="1106424"/>
          </a:xfrm>
          <a:prstGeom prst="rect">
            <a:avLst/>
          </a:prstGeom>
        </p:spPr>
      </p:pic>
      <p:pic>
        <p:nvPicPr>
          <p:cNvPr id="45" name="Graphic 44">
            <a:extLst>
              <a:ext uri="{FF2B5EF4-FFF2-40B4-BE49-F238E27FC236}">
                <a16:creationId xmlns:a16="http://schemas.microsoft.com/office/drawing/2014/main" id="{63612D1E-9DEC-1709-F218-FE704564830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3831606" y="11438619"/>
            <a:ext cx="1106424" cy="1106424"/>
          </a:xfrm>
          <a:prstGeom prst="rect">
            <a:avLst/>
          </a:prstGeom>
        </p:spPr>
      </p:pic>
      <p:pic>
        <p:nvPicPr>
          <p:cNvPr id="48" name="Graphic 47">
            <a:extLst>
              <a:ext uri="{FF2B5EF4-FFF2-40B4-BE49-F238E27FC236}">
                <a16:creationId xmlns:a16="http://schemas.microsoft.com/office/drawing/2014/main" id="{69E2B976-E2D4-66F3-4A98-D8C433F835E1}"/>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l="34825" t="24068" r="34825" b="59322"/>
          <a:stretch/>
        </p:blipFill>
        <p:spPr>
          <a:xfrm>
            <a:off x="2963791" y="2222144"/>
            <a:ext cx="2062148" cy="1408896"/>
          </a:xfrm>
          <a:prstGeom prst="rect">
            <a:avLst/>
          </a:prstGeom>
        </p:spPr>
      </p:pic>
      <p:cxnSp>
        <p:nvCxnSpPr>
          <p:cNvPr id="85" name="Straight Connector 84">
            <a:extLst>
              <a:ext uri="{FF2B5EF4-FFF2-40B4-BE49-F238E27FC236}">
                <a16:creationId xmlns:a16="http://schemas.microsoft.com/office/drawing/2014/main" id="{A1D50754-58D3-1734-9A0C-1D878C5B9512}"/>
              </a:ext>
            </a:extLst>
          </p:cNvPr>
          <p:cNvCxnSpPr>
            <a:cxnSpLocks/>
          </p:cNvCxnSpPr>
          <p:nvPr/>
        </p:nvCxnSpPr>
        <p:spPr>
          <a:xfrm>
            <a:off x="13744129" y="2760116"/>
            <a:ext cx="7361319"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D8061A40-D195-DEA1-D8AD-B451C3A98392}"/>
              </a:ext>
            </a:extLst>
          </p:cNvPr>
          <p:cNvCxnSpPr>
            <a:cxnSpLocks/>
          </p:cNvCxnSpPr>
          <p:nvPr/>
        </p:nvCxnSpPr>
        <p:spPr>
          <a:xfrm>
            <a:off x="13744129" y="4806884"/>
            <a:ext cx="7361319"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6E816DF7-7C93-9E87-8F1F-0E2636520233}"/>
              </a:ext>
            </a:extLst>
          </p:cNvPr>
          <p:cNvCxnSpPr>
            <a:cxnSpLocks/>
          </p:cNvCxnSpPr>
          <p:nvPr/>
        </p:nvCxnSpPr>
        <p:spPr>
          <a:xfrm>
            <a:off x="13744129" y="6853652"/>
            <a:ext cx="7361319"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7F49E6F9-5C49-F53A-AC3F-6F9546D74A09}"/>
              </a:ext>
            </a:extLst>
          </p:cNvPr>
          <p:cNvCxnSpPr>
            <a:cxnSpLocks/>
          </p:cNvCxnSpPr>
          <p:nvPr/>
        </p:nvCxnSpPr>
        <p:spPr>
          <a:xfrm>
            <a:off x="13744129" y="8900419"/>
            <a:ext cx="7361319"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E82C95DF-F045-E1C4-F970-907AF8B1514A}"/>
              </a:ext>
            </a:extLst>
          </p:cNvPr>
          <p:cNvCxnSpPr>
            <a:cxnSpLocks/>
          </p:cNvCxnSpPr>
          <p:nvPr/>
        </p:nvCxnSpPr>
        <p:spPr>
          <a:xfrm>
            <a:off x="13744129" y="10947186"/>
            <a:ext cx="7361319"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12</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6200000">
            <a:off x="-245892" y="6669004"/>
            <a:ext cx="1858462" cy="377992"/>
          </a:xfrm>
          <a:prstGeom prst="rect">
            <a:avLst/>
          </a:prstGeom>
          <a:effectLst/>
        </p:spPr>
      </p:pic>
      <p:pic>
        <p:nvPicPr>
          <p:cNvPr id="14" name="Picture 13">
            <a:extLst>
              <a:ext uri="{FF2B5EF4-FFF2-40B4-BE49-F238E27FC236}">
                <a16:creationId xmlns:a16="http://schemas.microsoft.com/office/drawing/2014/main" id="{71F54C67-F728-FBBE-BF99-FCF6CDB998AD}"/>
              </a:ext>
            </a:extLst>
          </p:cNvPr>
          <p:cNvPicPr>
            <a:picLocks noChangeAspect="1"/>
          </p:cNvPicPr>
          <p:nvPr/>
        </p:nvPicPr>
        <p:blipFill>
          <a:blip r:embed="rId21"/>
          <a:stretch>
            <a:fillRect/>
          </a:stretch>
        </p:blipFill>
        <p:spPr>
          <a:xfrm>
            <a:off x="51804" y="5299830"/>
            <a:ext cx="11529187" cy="7444561"/>
          </a:xfrm>
          <a:prstGeom prst="rect">
            <a:avLst/>
          </a:prstGeom>
          <a:effectLst/>
        </p:spPr>
      </p:pic>
      <p:pic>
        <p:nvPicPr>
          <p:cNvPr id="49" name="Graphic 48">
            <a:extLst>
              <a:ext uri="{FF2B5EF4-FFF2-40B4-BE49-F238E27FC236}">
                <a16:creationId xmlns:a16="http://schemas.microsoft.com/office/drawing/2014/main" id="{29668B59-9800-1170-361F-B999C6FB2F42}"/>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l="34825" t="24068" r="34825" b="59322"/>
          <a:stretch/>
        </p:blipFill>
        <p:spPr>
          <a:xfrm rot="10800000">
            <a:off x="10074019" y="5088094"/>
            <a:ext cx="2062148" cy="1408896"/>
          </a:xfrm>
          <a:prstGeom prst="rect">
            <a:avLst/>
          </a:prstGeom>
        </p:spPr>
      </p:pic>
      <p:sp>
        <p:nvSpPr>
          <p:cNvPr id="6" name="TextBox 5">
            <a:extLst>
              <a:ext uri="{FF2B5EF4-FFF2-40B4-BE49-F238E27FC236}">
                <a16:creationId xmlns:a16="http://schemas.microsoft.com/office/drawing/2014/main" id="{6B455F8F-A2E7-BCDC-B13F-BA626520CFBF}"/>
              </a:ext>
            </a:extLst>
          </p:cNvPr>
          <p:cNvSpPr txBox="1"/>
          <p:nvPr/>
        </p:nvSpPr>
        <p:spPr>
          <a:xfrm>
            <a:off x="1819185" y="562375"/>
            <a:ext cx="5726248"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REEDER’A GENEL BAKIŞ</a:t>
            </a:r>
          </a:p>
        </p:txBody>
      </p:sp>
      <p:sp>
        <p:nvSpPr>
          <p:cNvPr id="7" name="TextBox 6">
            <a:extLst>
              <a:ext uri="{FF2B5EF4-FFF2-40B4-BE49-F238E27FC236}">
                <a16:creationId xmlns:a16="http://schemas.microsoft.com/office/drawing/2014/main" id="{6344B3BC-9733-B7A1-EB7B-D02CBF6A3ED3}"/>
              </a:ext>
            </a:extLst>
          </p:cNvPr>
          <p:cNvSpPr txBox="1"/>
          <p:nvPr/>
        </p:nvSpPr>
        <p:spPr>
          <a:xfrm>
            <a:off x="1819185" y="1273575"/>
            <a:ext cx="2400016"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Şirket Profili</a:t>
            </a:r>
          </a:p>
        </p:txBody>
      </p:sp>
    </p:spTree>
    <p:extLst>
      <p:ext uri="{BB962C8B-B14F-4D97-AF65-F5344CB8AC3E}">
        <p14:creationId xmlns:p14="http://schemas.microsoft.com/office/powerpoint/2010/main" val="345583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A67AB19-CD13-5E60-D7A5-24D2582E86E2}"/>
              </a:ext>
            </a:extLst>
          </p:cNvPr>
          <p:cNvSpPr/>
          <p:nvPr/>
        </p:nvSpPr>
        <p:spPr>
          <a:xfrm>
            <a:off x="1819185" y="2536654"/>
            <a:ext cx="4307142" cy="1340019"/>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084EE021-4DA7-8816-5D3D-87A770DDFC71}"/>
              </a:ext>
            </a:extLst>
          </p:cNvPr>
          <p:cNvSpPr/>
          <p:nvPr/>
        </p:nvSpPr>
        <p:spPr>
          <a:xfrm>
            <a:off x="6245850" y="2536654"/>
            <a:ext cx="4307142" cy="1340019"/>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26461AD4-9805-60ED-AF02-C60314F51D57}"/>
              </a:ext>
            </a:extLst>
          </p:cNvPr>
          <p:cNvSpPr/>
          <p:nvPr/>
        </p:nvSpPr>
        <p:spPr>
          <a:xfrm>
            <a:off x="10672514" y="2536654"/>
            <a:ext cx="4307142" cy="1340019"/>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2D135460-7654-B1E1-E35A-305ACA74AB53}"/>
              </a:ext>
            </a:extLst>
          </p:cNvPr>
          <p:cNvSpPr/>
          <p:nvPr/>
        </p:nvSpPr>
        <p:spPr>
          <a:xfrm>
            <a:off x="15099179" y="2536654"/>
            <a:ext cx="4307142" cy="1340019"/>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8AEB96F0-3766-0D47-4DDE-CE3C40A0BBB4}"/>
              </a:ext>
            </a:extLst>
          </p:cNvPr>
          <p:cNvSpPr/>
          <p:nvPr/>
        </p:nvSpPr>
        <p:spPr>
          <a:xfrm>
            <a:off x="19525843" y="2536654"/>
            <a:ext cx="4307142" cy="1340019"/>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13</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4" name="TextBox 12">
            <a:extLst>
              <a:ext uri="{FF2B5EF4-FFF2-40B4-BE49-F238E27FC236}">
                <a16:creationId xmlns:a16="http://schemas.microsoft.com/office/drawing/2014/main" id="{58992C6E-E4E2-259D-8827-F5C8A4037862}"/>
              </a:ext>
            </a:extLst>
          </p:cNvPr>
          <p:cNvSpPr txBox="1"/>
          <p:nvPr/>
        </p:nvSpPr>
        <p:spPr>
          <a:xfrm>
            <a:off x="2012556" y="2791165"/>
            <a:ext cx="3920400" cy="830997"/>
          </a:xfrm>
          <a:prstGeom prst="rect">
            <a:avLst/>
          </a:prstGeom>
          <a:noFill/>
          <a:ln>
            <a:noFill/>
          </a:ln>
        </p:spPr>
        <p:txBody>
          <a:bodyPr wrap="square">
            <a:spAutoFit/>
          </a:bodyPr>
          <a:lstStyle/>
          <a:p>
            <a:pPr algn="ctr"/>
            <a:r>
              <a:rPr lang="tr-TR" sz="2800" b="1" dirty="0">
                <a:solidFill>
                  <a:schemeClr val="bg1"/>
                </a:solidFill>
                <a:latin typeface="Century Gothic" panose="020B0502020202020204" pitchFamily="34" charset="0"/>
              </a:rPr>
              <a:t>Cep Telefonu</a:t>
            </a:r>
          </a:p>
          <a:p>
            <a:pPr algn="ctr"/>
            <a:r>
              <a:rPr lang="tr-TR" sz="2000" dirty="0">
                <a:solidFill>
                  <a:srgbClr val="78D64B"/>
                </a:solidFill>
                <a:latin typeface="Century Gothic" panose="020B0502020202020204" pitchFamily="34" charset="0"/>
              </a:rPr>
              <a:t>18 Model</a:t>
            </a:r>
          </a:p>
        </p:txBody>
      </p:sp>
      <p:sp>
        <p:nvSpPr>
          <p:cNvPr id="11" name="TextBox 12">
            <a:extLst>
              <a:ext uri="{FF2B5EF4-FFF2-40B4-BE49-F238E27FC236}">
                <a16:creationId xmlns:a16="http://schemas.microsoft.com/office/drawing/2014/main" id="{1B7C00EC-C6C7-8856-C3E8-9A79228635D2}"/>
              </a:ext>
            </a:extLst>
          </p:cNvPr>
          <p:cNvSpPr txBox="1"/>
          <p:nvPr/>
        </p:nvSpPr>
        <p:spPr>
          <a:xfrm>
            <a:off x="6439221" y="2760387"/>
            <a:ext cx="3920400" cy="892552"/>
          </a:xfrm>
          <a:prstGeom prst="rect">
            <a:avLst/>
          </a:prstGeom>
          <a:noFill/>
          <a:ln>
            <a:noFill/>
          </a:ln>
        </p:spPr>
        <p:txBody>
          <a:bodyPr wrap="square">
            <a:spAutoFit/>
          </a:bodyPr>
          <a:lstStyle/>
          <a:p>
            <a:pPr algn="ctr"/>
            <a:r>
              <a:rPr lang="tr-TR" sz="2800" b="1" dirty="0">
                <a:solidFill>
                  <a:schemeClr val="bg1"/>
                </a:solidFill>
                <a:latin typeface="Century Gothic" panose="020B0502020202020204" pitchFamily="34" charset="0"/>
              </a:rPr>
              <a:t>Tablet</a:t>
            </a:r>
          </a:p>
          <a:p>
            <a:pPr algn="ctr"/>
            <a:r>
              <a:rPr lang="tr-TR" sz="2400" dirty="0">
                <a:solidFill>
                  <a:srgbClr val="78D64B"/>
                </a:solidFill>
                <a:latin typeface="Century Gothic" panose="020B0502020202020204" pitchFamily="34" charset="0"/>
              </a:rPr>
              <a:t>6 Model</a:t>
            </a:r>
          </a:p>
        </p:txBody>
      </p:sp>
      <p:sp>
        <p:nvSpPr>
          <p:cNvPr id="12" name="TextBox 12">
            <a:extLst>
              <a:ext uri="{FF2B5EF4-FFF2-40B4-BE49-F238E27FC236}">
                <a16:creationId xmlns:a16="http://schemas.microsoft.com/office/drawing/2014/main" id="{E607876C-879A-AF7A-6881-E3F4DB491CD0}"/>
              </a:ext>
            </a:extLst>
          </p:cNvPr>
          <p:cNvSpPr txBox="1"/>
          <p:nvPr/>
        </p:nvSpPr>
        <p:spPr>
          <a:xfrm>
            <a:off x="10865885" y="2760387"/>
            <a:ext cx="3920400" cy="892552"/>
          </a:xfrm>
          <a:prstGeom prst="rect">
            <a:avLst/>
          </a:prstGeom>
          <a:noFill/>
          <a:ln>
            <a:noFill/>
          </a:ln>
        </p:spPr>
        <p:txBody>
          <a:bodyPr wrap="square">
            <a:spAutoFit/>
          </a:bodyPr>
          <a:lstStyle/>
          <a:p>
            <a:pPr algn="ctr"/>
            <a:r>
              <a:rPr lang="tr-TR" sz="2800" b="1" dirty="0">
                <a:solidFill>
                  <a:schemeClr val="bg1"/>
                </a:solidFill>
                <a:latin typeface="Century Gothic" panose="020B0502020202020204" pitchFamily="34" charset="0"/>
              </a:rPr>
              <a:t>Giyilebilir Teknoloji</a:t>
            </a:r>
          </a:p>
          <a:p>
            <a:pPr algn="ctr"/>
            <a:r>
              <a:rPr lang="tr-TR" sz="2400" dirty="0">
                <a:solidFill>
                  <a:srgbClr val="78D64B"/>
                </a:solidFill>
                <a:latin typeface="Century Gothic" panose="020B0502020202020204" pitchFamily="34" charset="0"/>
              </a:rPr>
              <a:t>3 Model</a:t>
            </a:r>
          </a:p>
        </p:txBody>
      </p:sp>
      <p:sp>
        <p:nvSpPr>
          <p:cNvPr id="13" name="TextBox 12">
            <a:extLst>
              <a:ext uri="{FF2B5EF4-FFF2-40B4-BE49-F238E27FC236}">
                <a16:creationId xmlns:a16="http://schemas.microsoft.com/office/drawing/2014/main" id="{FEE7B250-8D08-15B1-DE30-C4B2D4C1ACC6}"/>
              </a:ext>
            </a:extLst>
          </p:cNvPr>
          <p:cNvSpPr txBox="1"/>
          <p:nvPr/>
        </p:nvSpPr>
        <p:spPr>
          <a:xfrm>
            <a:off x="15292550" y="2760387"/>
            <a:ext cx="3920400" cy="892552"/>
          </a:xfrm>
          <a:prstGeom prst="rect">
            <a:avLst/>
          </a:prstGeom>
          <a:noFill/>
          <a:ln>
            <a:noFill/>
          </a:ln>
        </p:spPr>
        <p:txBody>
          <a:bodyPr wrap="square">
            <a:spAutoFit/>
          </a:bodyPr>
          <a:lstStyle/>
          <a:p>
            <a:pPr algn="ctr"/>
            <a:r>
              <a:rPr lang="tr-TR" sz="2800" b="1" dirty="0">
                <a:solidFill>
                  <a:schemeClr val="bg1"/>
                </a:solidFill>
                <a:latin typeface="Century Gothic" panose="020B0502020202020204" pitchFamily="34" charset="0"/>
              </a:rPr>
              <a:t>Akıllı Ev Aletleri</a:t>
            </a:r>
          </a:p>
          <a:p>
            <a:pPr algn="ctr"/>
            <a:r>
              <a:rPr lang="tr-TR" sz="2400" dirty="0">
                <a:solidFill>
                  <a:srgbClr val="78D64B"/>
                </a:solidFill>
                <a:latin typeface="Century Gothic" panose="020B0502020202020204" pitchFamily="34" charset="0"/>
              </a:rPr>
              <a:t>1 Model</a:t>
            </a:r>
          </a:p>
        </p:txBody>
      </p:sp>
      <p:sp>
        <p:nvSpPr>
          <p:cNvPr id="15" name="Rounded Rectangle 14">
            <a:extLst>
              <a:ext uri="{FF2B5EF4-FFF2-40B4-BE49-F238E27FC236}">
                <a16:creationId xmlns:a16="http://schemas.microsoft.com/office/drawing/2014/main" id="{9AD225CB-386D-D2E6-F84E-7B33F2E32035}"/>
              </a:ext>
            </a:extLst>
          </p:cNvPr>
          <p:cNvSpPr/>
          <p:nvPr/>
        </p:nvSpPr>
        <p:spPr>
          <a:xfrm>
            <a:off x="1819185" y="3846470"/>
            <a:ext cx="4307142" cy="7881521"/>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ABFC6017-10F8-AE8E-3AB8-834D5290E198}"/>
              </a:ext>
            </a:extLst>
          </p:cNvPr>
          <p:cNvSpPr/>
          <p:nvPr/>
        </p:nvSpPr>
        <p:spPr>
          <a:xfrm>
            <a:off x="6245850" y="3846470"/>
            <a:ext cx="4307142" cy="7881521"/>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F8952A93-285D-5BCD-EEAE-1E398211F0A7}"/>
              </a:ext>
            </a:extLst>
          </p:cNvPr>
          <p:cNvSpPr/>
          <p:nvPr/>
        </p:nvSpPr>
        <p:spPr>
          <a:xfrm>
            <a:off x="10672514" y="3846470"/>
            <a:ext cx="4307142" cy="7881521"/>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id="{5BE3C3FF-F637-0833-3E44-406CE307BCB4}"/>
              </a:ext>
            </a:extLst>
          </p:cNvPr>
          <p:cNvSpPr/>
          <p:nvPr/>
        </p:nvSpPr>
        <p:spPr>
          <a:xfrm>
            <a:off x="15099179" y="3846470"/>
            <a:ext cx="4307142" cy="7881521"/>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F1FC12E9-610B-764B-3137-681BC6FE32E6}"/>
              </a:ext>
            </a:extLst>
          </p:cNvPr>
          <p:cNvSpPr/>
          <p:nvPr/>
        </p:nvSpPr>
        <p:spPr>
          <a:xfrm>
            <a:off x="19525843" y="3846470"/>
            <a:ext cx="4307142" cy="7881521"/>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object 17">
            <a:extLst>
              <a:ext uri="{FF2B5EF4-FFF2-40B4-BE49-F238E27FC236}">
                <a16:creationId xmlns:a16="http://schemas.microsoft.com/office/drawing/2014/main" id="{3A176F30-3426-8CA1-4EA4-A6A14AAB249E}"/>
              </a:ext>
            </a:extLst>
          </p:cNvPr>
          <p:cNvPicPr/>
          <p:nvPr/>
        </p:nvPicPr>
        <p:blipFill>
          <a:blip r:embed="rId7" cstate="print"/>
          <a:stretch>
            <a:fillRect/>
          </a:stretch>
        </p:blipFill>
        <p:spPr>
          <a:xfrm>
            <a:off x="2430831" y="4534060"/>
            <a:ext cx="3172089" cy="3172089"/>
          </a:xfrm>
          <a:prstGeom prst="rect">
            <a:avLst/>
          </a:prstGeom>
        </p:spPr>
      </p:pic>
      <p:pic>
        <p:nvPicPr>
          <p:cNvPr id="25" name="object 26">
            <a:extLst>
              <a:ext uri="{FF2B5EF4-FFF2-40B4-BE49-F238E27FC236}">
                <a16:creationId xmlns:a16="http://schemas.microsoft.com/office/drawing/2014/main" id="{6D3ADE94-2256-AB0D-B575-9C5542471D99}"/>
              </a:ext>
            </a:extLst>
          </p:cNvPr>
          <p:cNvPicPr/>
          <p:nvPr/>
        </p:nvPicPr>
        <p:blipFill>
          <a:blip r:embed="rId8" cstate="print"/>
          <a:stretch>
            <a:fillRect/>
          </a:stretch>
        </p:blipFill>
        <p:spPr>
          <a:xfrm>
            <a:off x="6919548" y="4638598"/>
            <a:ext cx="2959747" cy="2963013"/>
          </a:xfrm>
          <a:prstGeom prst="rect">
            <a:avLst/>
          </a:prstGeom>
        </p:spPr>
      </p:pic>
      <p:pic>
        <p:nvPicPr>
          <p:cNvPr id="28" name="object 28">
            <a:extLst>
              <a:ext uri="{FF2B5EF4-FFF2-40B4-BE49-F238E27FC236}">
                <a16:creationId xmlns:a16="http://schemas.microsoft.com/office/drawing/2014/main" id="{AC957639-A1C9-F05F-E890-C829F4809B69}"/>
              </a:ext>
            </a:extLst>
          </p:cNvPr>
          <p:cNvPicPr/>
          <p:nvPr/>
        </p:nvPicPr>
        <p:blipFill>
          <a:blip r:embed="rId9" cstate="print"/>
          <a:stretch>
            <a:fillRect/>
          </a:stretch>
        </p:blipFill>
        <p:spPr>
          <a:xfrm>
            <a:off x="15797379" y="4663099"/>
            <a:ext cx="2910742" cy="2914011"/>
          </a:xfrm>
          <a:prstGeom prst="rect">
            <a:avLst/>
          </a:prstGeom>
        </p:spPr>
      </p:pic>
      <p:pic>
        <p:nvPicPr>
          <p:cNvPr id="29" name="object 29">
            <a:extLst>
              <a:ext uri="{FF2B5EF4-FFF2-40B4-BE49-F238E27FC236}">
                <a16:creationId xmlns:a16="http://schemas.microsoft.com/office/drawing/2014/main" id="{845F04D2-D4BB-C45C-4632-7B0C0702F539}"/>
              </a:ext>
            </a:extLst>
          </p:cNvPr>
          <p:cNvPicPr/>
          <p:nvPr/>
        </p:nvPicPr>
        <p:blipFill>
          <a:blip r:embed="rId10" cstate="print"/>
          <a:stretch>
            <a:fillRect/>
          </a:stretch>
        </p:blipFill>
        <p:spPr>
          <a:xfrm>
            <a:off x="19985562" y="4426252"/>
            <a:ext cx="3387704" cy="3387704"/>
          </a:xfrm>
          <a:prstGeom prst="rect">
            <a:avLst/>
          </a:prstGeom>
        </p:spPr>
      </p:pic>
      <p:sp>
        <p:nvSpPr>
          <p:cNvPr id="30" name="TextBox 12">
            <a:extLst>
              <a:ext uri="{FF2B5EF4-FFF2-40B4-BE49-F238E27FC236}">
                <a16:creationId xmlns:a16="http://schemas.microsoft.com/office/drawing/2014/main" id="{889E574F-840A-F0FB-3E62-7EFAB9A46104}"/>
              </a:ext>
            </a:extLst>
          </p:cNvPr>
          <p:cNvSpPr txBox="1"/>
          <p:nvPr/>
        </p:nvSpPr>
        <p:spPr>
          <a:xfrm>
            <a:off x="2096524" y="8468865"/>
            <a:ext cx="3752465" cy="2799549"/>
          </a:xfrm>
          <a:prstGeom prst="rect">
            <a:avLst/>
          </a:prstGeom>
          <a:noFill/>
          <a:ln>
            <a:noFill/>
          </a:ln>
        </p:spPr>
        <p:txBody>
          <a:bodyPr wrap="square">
            <a:spAutoFit/>
          </a:bodyPr>
          <a:lstStyle/>
          <a:p>
            <a:pPr marL="285750" indent="-285750">
              <a:lnSpc>
                <a:spcPct val="150000"/>
              </a:lnSpc>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P13 Blue Max Lite 2022</a:t>
            </a:r>
          </a:p>
          <a:p>
            <a:pPr marL="285750" indent="-285750">
              <a:lnSpc>
                <a:spcPct val="150000"/>
              </a:lnSpc>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P13 Blue Max Pro Lite 2022</a:t>
            </a:r>
          </a:p>
          <a:p>
            <a:pPr marL="285750" indent="-285750">
              <a:lnSpc>
                <a:spcPct val="150000"/>
              </a:lnSpc>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S19 Max</a:t>
            </a:r>
          </a:p>
          <a:p>
            <a:pPr marL="285750" indent="-285750">
              <a:lnSpc>
                <a:spcPct val="150000"/>
              </a:lnSpc>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S19 Max Pro</a:t>
            </a:r>
          </a:p>
          <a:p>
            <a:pPr marL="285750" indent="-285750">
              <a:lnSpc>
                <a:spcPct val="150000"/>
              </a:lnSpc>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S19 Max Pro S</a:t>
            </a:r>
          </a:p>
          <a:p>
            <a:pPr marL="285750" indent="-285750">
              <a:lnSpc>
                <a:spcPct val="150000"/>
              </a:lnSpc>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S23 Pro Max</a:t>
            </a:r>
          </a:p>
        </p:txBody>
      </p:sp>
      <p:sp>
        <p:nvSpPr>
          <p:cNvPr id="33" name="TextBox 12">
            <a:extLst>
              <a:ext uri="{FF2B5EF4-FFF2-40B4-BE49-F238E27FC236}">
                <a16:creationId xmlns:a16="http://schemas.microsoft.com/office/drawing/2014/main" id="{7DDF2E04-A45B-F081-A887-BCA9F64C2154}"/>
              </a:ext>
            </a:extLst>
          </p:cNvPr>
          <p:cNvSpPr txBox="1"/>
          <p:nvPr/>
        </p:nvSpPr>
        <p:spPr>
          <a:xfrm>
            <a:off x="6523189" y="8468865"/>
            <a:ext cx="3752465" cy="952890"/>
          </a:xfrm>
          <a:prstGeom prst="rect">
            <a:avLst/>
          </a:prstGeom>
          <a:noFill/>
          <a:ln>
            <a:noFill/>
          </a:ln>
        </p:spPr>
        <p:txBody>
          <a:bodyPr wrap="square">
            <a:spAutoFit/>
          </a:bodyPr>
          <a:lstStyle/>
          <a:p>
            <a:pPr marL="285750" indent="-285750">
              <a:lnSpc>
                <a:spcPct val="150000"/>
              </a:lnSpc>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M10 Plus</a:t>
            </a:r>
          </a:p>
          <a:p>
            <a:pPr marL="285750" indent="-285750">
              <a:lnSpc>
                <a:spcPct val="150000"/>
              </a:lnSpc>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M8 Go</a:t>
            </a:r>
          </a:p>
        </p:txBody>
      </p:sp>
      <p:sp>
        <p:nvSpPr>
          <p:cNvPr id="34" name="TextBox 12">
            <a:extLst>
              <a:ext uri="{FF2B5EF4-FFF2-40B4-BE49-F238E27FC236}">
                <a16:creationId xmlns:a16="http://schemas.microsoft.com/office/drawing/2014/main" id="{AF7EE0B8-2E79-379B-BE81-DD86040CCE60}"/>
              </a:ext>
            </a:extLst>
          </p:cNvPr>
          <p:cNvSpPr txBox="1"/>
          <p:nvPr/>
        </p:nvSpPr>
        <p:spPr>
          <a:xfrm>
            <a:off x="10949853" y="8468865"/>
            <a:ext cx="3752465" cy="1414554"/>
          </a:xfrm>
          <a:prstGeom prst="rect">
            <a:avLst/>
          </a:prstGeom>
          <a:noFill/>
          <a:ln>
            <a:noFill/>
          </a:ln>
        </p:spPr>
        <p:txBody>
          <a:bodyPr wrap="square">
            <a:spAutoFit/>
          </a:bodyPr>
          <a:lstStyle/>
          <a:p>
            <a:pPr marL="285750" indent="-285750">
              <a:lnSpc>
                <a:spcPct val="150000"/>
              </a:lnSpc>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Reefit S2 Lite</a:t>
            </a:r>
          </a:p>
          <a:p>
            <a:pPr marL="285750" indent="-285750">
              <a:lnSpc>
                <a:spcPct val="150000"/>
              </a:lnSpc>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KIDdo 2</a:t>
            </a:r>
          </a:p>
          <a:p>
            <a:pPr marL="285750" indent="-285750">
              <a:lnSpc>
                <a:spcPct val="150000"/>
              </a:lnSpc>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S2 Max</a:t>
            </a:r>
          </a:p>
        </p:txBody>
      </p:sp>
      <p:sp>
        <p:nvSpPr>
          <p:cNvPr id="35" name="TextBox 12">
            <a:extLst>
              <a:ext uri="{FF2B5EF4-FFF2-40B4-BE49-F238E27FC236}">
                <a16:creationId xmlns:a16="http://schemas.microsoft.com/office/drawing/2014/main" id="{A5232792-B086-8783-1A36-17224DA382B3}"/>
              </a:ext>
            </a:extLst>
          </p:cNvPr>
          <p:cNvSpPr txBox="1"/>
          <p:nvPr/>
        </p:nvSpPr>
        <p:spPr>
          <a:xfrm>
            <a:off x="15376518" y="8468865"/>
            <a:ext cx="3752465" cy="491225"/>
          </a:xfrm>
          <a:prstGeom prst="rect">
            <a:avLst/>
          </a:prstGeom>
          <a:noFill/>
          <a:ln>
            <a:noFill/>
          </a:ln>
        </p:spPr>
        <p:txBody>
          <a:bodyPr wrap="square">
            <a:spAutoFit/>
          </a:bodyPr>
          <a:lstStyle/>
          <a:p>
            <a:pPr marL="285750" indent="-285750">
              <a:lnSpc>
                <a:spcPct val="150000"/>
              </a:lnSpc>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Alfreed Robot Süpürge</a:t>
            </a:r>
          </a:p>
        </p:txBody>
      </p:sp>
      <p:sp>
        <p:nvSpPr>
          <p:cNvPr id="39" name="TextBox 12">
            <a:extLst>
              <a:ext uri="{FF2B5EF4-FFF2-40B4-BE49-F238E27FC236}">
                <a16:creationId xmlns:a16="http://schemas.microsoft.com/office/drawing/2014/main" id="{48EE94AC-B328-996F-DB8B-9391D7DC5584}"/>
              </a:ext>
            </a:extLst>
          </p:cNvPr>
          <p:cNvSpPr txBox="1"/>
          <p:nvPr/>
        </p:nvSpPr>
        <p:spPr>
          <a:xfrm>
            <a:off x="19803182" y="8468865"/>
            <a:ext cx="3752465" cy="491225"/>
          </a:xfrm>
          <a:prstGeom prst="rect">
            <a:avLst/>
          </a:prstGeom>
          <a:noFill/>
          <a:ln>
            <a:noFill/>
          </a:ln>
        </p:spPr>
        <p:txBody>
          <a:bodyPr wrap="square">
            <a:spAutoFit/>
          </a:bodyPr>
          <a:lstStyle/>
          <a:p>
            <a:pPr marL="285750" indent="-285750">
              <a:lnSpc>
                <a:spcPct val="150000"/>
              </a:lnSpc>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Reeder TV</a:t>
            </a:r>
          </a:p>
        </p:txBody>
      </p:sp>
      <p:pic>
        <p:nvPicPr>
          <p:cNvPr id="40" name="Picture 39">
            <a:extLst>
              <a:ext uri="{FF2B5EF4-FFF2-40B4-BE49-F238E27FC236}">
                <a16:creationId xmlns:a16="http://schemas.microsoft.com/office/drawing/2014/main" id="{41903EB1-38E7-32B3-F65C-0B7AFC54455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013144" y="4436164"/>
            <a:ext cx="3625882" cy="3625882"/>
          </a:xfrm>
          <a:prstGeom prst="rect">
            <a:avLst/>
          </a:prstGeom>
        </p:spPr>
      </p:pic>
      <p:sp>
        <p:nvSpPr>
          <p:cNvPr id="5" name="TextBox 4">
            <a:extLst>
              <a:ext uri="{FF2B5EF4-FFF2-40B4-BE49-F238E27FC236}">
                <a16:creationId xmlns:a16="http://schemas.microsoft.com/office/drawing/2014/main" id="{3CF23B0D-96D4-A613-0005-B165B4B370C0}"/>
              </a:ext>
            </a:extLst>
          </p:cNvPr>
          <p:cNvSpPr txBox="1"/>
          <p:nvPr/>
        </p:nvSpPr>
        <p:spPr>
          <a:xfrm>
            <a:off x="19452866" y="2745286"/>
            <a:ext cx="3920400" cy="892552"/>
          </a:xfrm>
          <a:prstGeom prst="rect">
            <a:avLst/>
          </a:prstGeom>
          <a:noFill/>
          <a:ln>
            <a:noFill/>
          </a:ln>
        </p:spPr>
        <p:txBody>
          <a:bodyPr wrap="square">
            <a:spAutoFit/>
          </a:bodyPr>
          <a:lstStyle/>
          <a:p>
            <a:pPr algn="ctr"/>
            <a:r>
              <a:rPr lang="tr-TR" sz="2800" b="1" dirty="0">
                <a:solidFill>
                  <a:schemeClr val="bg1"/>
                </a:solidFill>
                <a:latin typeface="Century Gothic" panose="020B0502020202020204" pitchFamily="34" charset="0"/>
              </a:rPr>
              <a:t>Televizyon</a:t>
            </a:r>
          </a:p>
          <a:p>
            <a:pPr algn="ctr"/>
            <a:r>
              <a:rPr lang="tr-TR" sz="2400" dirty="0">
                <a:solidFill>
                  <a:srgbClr val="78D64B"/>
                </a:solidFill>
                <a:latin typeface="Century Gothic" panose="020B0502020202020204" pitchFamily="34" charset="0"/>
              </a:rPr>
              <a:t>1 Model</a:t>
            </a:r>
          </a:p>
        </p:txBody>
      </p:sp>
      <p:sp>
        <p:nvSpPr>
          <p:cNvPr id="10" name="TextBox 9">
            <a:extLst>
              <a:ext uri="{FF2B5EF4-FFF2-40B4-BE49-F238E27FC236}">
                <a16:creationId xmlns:a16="http://schemas.microsoft.com/office/drawing/2014/main" id="{9858B980-A4A2-6877-2E90-23CDCA792688}"/>
              </a:ext>
            </a:extLst>
          </p:cNvPr>
          <p:cNvSpPr txBox="1"/>
          <p:nvPr/>
        </p:nvSpPr>
        <p:spPr>
          <a:xfrm>
            <a:off x="1819185" y="562375"/>
            <a:ext cx="5726248"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REEDER’A GENEL BAKIŞ</a:t>
            </a:r>
          </a:p>
        </p:txBody>
      </p:sp>
      <p:sp>
        <p:nvSpPr>
          <p:cNvPr id="20" name="TextBox 19">
            <a:extLst>
              <a:ext uri="{FF2B5EF4-FFF2-40B4-BE49-F238E27FC236}">
                <a16:creationId xmlns:a16="http://schemas.microsoft.com/office/drawing/2014/main" id="{C912E313-7D76-5F8D-061C-64EA93194568}"/>
              </a:ext>
            </a:extLst>
          </p:cNvPr>
          <p:cNvSpPr txBox="1"/>
          <p:nvPr/>
        </p:nvSpPr>
        <p:spPr>
          <a:xfrm>
            <a:off x="1819185" y="1273575"/>
            <a:ext cx="2295821"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Ürün Gamı</a:t>
            </a:r>
          </a:p>
        </p:txBody>
      </p:sp>
    </p:spTree>
    <p:extLst>
      <p:ext uri="{BB962C8B-B14F-4D97-AF65-F5344CB8AC3E}">
        <p14:creationId xmlns:p14="http://schemas.microsoft.com/office/powerpoint/2010/main" val="285383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706024-BFF6-A345-CC33-7B7CA5CC1564}"/>
              </a:ext>
            </a:extLst>
          </p:cNvPr>
          <p:cNvPicPr>
            <a:picLocks noChangeAspect="1"/>
          </p:cNvPicPr>
          <p:nvPr/>
        </p:nvPicPr>
        <p:blipFill>
          <a:blip r:embed="rId3"/>
          <a:stretch>
            <a:fillRect/>
          </a:stretch>
        </p:blipFill>
        <p:spPr>
          <a:xfrm>
            <a:off x="2228190" y="5824053"/>
            <a:ext cx="4826049" cy="4310908"/>
          </a:xfrm>
          <a:prstGeom prst="rect">
            <a:avLst/>
          </a:prstGeom>
        </p:spPr>
      </p:pic>
      <p:sp>
        <p:nvSpPr>
          <p:cNvPr id="3" name="TextBox 2">
            <a:extLst>
              <a:ext uri="{FF2B5EF4-FFF2-40B4-BE49-F238E27FC236}">
                <a16:creationId xmlns:a16="http://schemas.microsoft.com/office/drawing/2014/main" id="{9EFFF077-57FB-B43A-3E0C-0CBCC5ECCE40}"/>
              </a:ext>
            </a:extLst>
          </p:cNvPr>
          <p:cNvSpPr txBox="1"/>
          <p:nvPr/>
        </p:nvSpPr>
        <p:spPr>
          <a:xfrm>
            <a:off x="1819185" y="562375"/>
            <a:ext cx="5726248"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REEDER’A GENEL BAKIŞ</a:t>
            </a:r>
          </a:p>
        </p:txBody>
      </p:sp>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14</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245892" y="6669004"/>
            <a:ext cx="1858462" cy="377992"/>
          </a:xfrm>
          <a:prstGeom prst="rect">
            <a:avLst/>
          </a:prstGeom>
          <a:effectLst/>
        </p:spPr>
      </p:pic>
      <p:sp>
        <p:nvSpPr>
          <p:cNvPr id="9" name="TextBox 8">
            <a:extLst>
              <a:ext uri="{FF2B5EF4-FFF2-40B4-BE49-F238E27FC236}">
                <a16:creationId xmlns:a16="http://schemas.microsoft.com/office/drawing/2014/main" id="{D3D4F2A8-3E4E-9538-9C28-A2CCAEDFE913}"/>
              </a:ext>
            </a:extLst>
          </p:cNvPr>
          <p:cNvSpPr txBox="1"/>
          <p:nvPr/>
        </p:nvSpPr>
        <p:spPr>
          <a:xfrm>
            <a:off x="1819185" y="1273575"/>
            <a:ext cx="2956259"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Çalışan Profili </a:t>
            </a:r>
          </a:p>
        </p:txBody>
      </p:sp>
      <p:sp>
        <p:nvSpPr>
          <p:cNvPr id="16" name="TextBox 12">
            <a:extLst>
              <a:ext uri="{FF2B5EF4-FFF2-40B4-BE49-F238E27FC236}">
                <a16:creationId xmlns:a16="http://schemas.microsoft.com/office/drawing/2014/main" id="{F854635B-9550-3112-BEF7-B50770EB85AA}"/>
              </a:ext>
            </a:extLst>
          </p:cNvPr>
          <p:cNvSpPr txBox="1"/>
          <p:nvPr/>
        </p:nvSpPr>
        <p:spPr>
          <a:xfrm>
            <a:off x="3601546" y="3314069"/>
            <a:ext cx="7172090" cy="523220"/>
          </a:xfrm>
          <a:prstGeom prst="rect">
            <a:avLst/>
          </a:prstGeom>
          <a:noFill/>
          <a:ln>
            <a:noFill/>
          </a:ln>
        </p:spPr>
        <p:txBody>
          <a:bodyPr wrap="square">
            <a:spAutoFit/>
          </a:bodyPr>
          <a:lstStyle/>
          <a:p>
            <a:pPr algn="ctr"/>
            <a:r>
              <a:rPr lang="tr-TR" sz="2800" b="1" dirty="0">
                <a:solidFill>
                  <a:srgbClr val="051C2C"/>
                </a:solidFill>
                <a:latin typeface="Century Gothic" panose="020B0502020202020204" pitchFamily="34" charset="0"/>
              </a:rPr>
              <a:t>Çalışan Sayısı</a:t>
            </a:r>
            <a:endParaRPr lang="tr-TR" sz="2000" dirty="0">
              <a:solidFill>
                <a:srgbClr val="051C2C"/>
              </a:solidFill>
              <a:latin typeface="Century Gothic" panose="020B0502020202020204" pitchFamily="34" charset="0"/>
            </a:endParaRPr>
          </a:p>
        </p:txBody>
      </p:sp>
      <p:cxnSp>
        <p:nvCxnSpPr>
          <p:cNvPr id="22" name="Straight Connector 21">
            <a:extLst>
              <a:ext uri="{FF2B5EF4-FFF2-40B4-BE49-F238E27FC236}">
                <a16:creationId xmlns:a16="http://schemas.microsoft.com/office/drawing/2014/main" id="{1FE03C0F-27E9-5FC0-59B2-FBF90793A924}"/>
              </a:ext>
            </a:extLst>
          </p:cNvPr>
          <p:cNvCxnSpPr>
            <a:cxnSpLocks/>
          </p:cNvCxnSpPr>
          <p:nvPr/>
        </p:nvCxnSpPr>
        <p:spPr>
          <a:xfrm>
            <a:off x="3623780" y="3862197"/>
            <a:ext cx="7127623"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
        <p:nvSpPr>
          <p:cNvPr id="24" name="TextBox 12">
            <a:extLst>
              <a:ext uri="{FF2B5EF4-FFF2-40B4-BE49-F238E27FC236}">
                <a16:creationId xmlns:a16="http://schemas.microsoft.com/office/drawing/2014/main" id="{60280CAA-6BA9-7595-D0D4-8D0F2F3A514C}"/>
              </a:ext>
            </a:extLst>
          </p:cNvPr>
          <p:cNvSpPr txBox="1"/>
          <p:nvPr/>
        </p:nvSpPr>
        <p:spPr>
          <a:xfrm>
            <a:off x="14796298" y="3314069"/>
            <a:ext cx="7172090" cy="523220"/>
          </a:xfrm>
          <a:prstGeom prst="rect">
            <a:avLst/>
          </a:prstGeom>
          <a:noFill/>
          <a:ln>
            <a:noFill/>
          </a:ln>
        </p:spPr>
        <p:txBody>
          <a:bodyPr wrap="square">
            <a:spAutoFit/>
          </a:bodyPr>
          <a:lstStyle/>
          <a:p>
            <a:pPr algn="ctr"/>
            <a:r>
              <a:rPr lang="tr-TR" sz="2800" b="1" dirty="0">
                <a:solidFill>
                  <a:srgbClr val="051C2C"/>
                </a:solidFill>
                <a:latin typeface="Century Gothic" panose="020B0502020202020204" pitchFamily="34" charset="0"/>
              </a:rPr>
              <a:t>Çalışan Sayısı Artışı</a:t>
            </a:r>
            <a:endParaRPr lang="tr-TR" sz="2000" dirty="0">
              <a:solidFill>
                <a:srgbClr val="051C2C"/>
              </a:solidFill>
              <a:latin typeface="Century Gothic" panose="020B0502020202020204" pitchFamily="34" charset="0"/>
            </a:endParaRPr>
          </a:p>
        </p:txBody>
      </p:sp>
      <p:cxnSp>
        <p:nvCxnSpPr>
          <p:cNvPr id="25" name="Straight Connector 24">
            <a:extLst>
              <a:ext uri="{FF2B5EF4-FFF2-40B4-BE49-F238E27FC236}">
                <a16:creationId xmlns:a16="http://schemas.microsoft.com/office/drawing/2014/main" id="{4385495D-609A-273F-3635-6527F956684D}"/>
              </a:ext>
            </a:extLst>
          </p:cNvPr>
          <p:cNvCxnSpPr>
            <a:cxnSpLocks/>
          </p:cNvCxnSpPr>
          <p:nvPr/>
        </p:nvCxnSpPr>
        <p:spPr>
          <a:xfrm>
            <a:off x="14818532" y="3862197"/>
            <a:ext cx="7127623"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CCAF102-A30E-7FB2-4D3E-99D2102C471E}"/>
              </a:ext>
            </a:extLst>
          </p:cNvPr>
          <p:cNvCxnSpPr>
            <a:cxnSpLocks/>
          </p:cNvCxnSpPr>
          <p:nvPr/>
        </p:nvCxnSpPr>
        <p:spPr>
          <a:xfrm flipH="1">
            <a:off x="14796298" y="5464801"/>
            <a:ext cx="6595849" cy="1876926"/>
          </a:xfrm>
          <a:prstGeom prst="straightConnector1">
            <a:avLst/>
          </a:prstGeom>
          <a:ln w="38100" cap="rnd">
            <a:solidFill>
              <a:srgbClr val="78D64B"/>
            </a:solidFill>
            <a:headEnd type="triangle" w="med" len="med"/>
          </a:ln>
          <a:effectLst/>
        </p:spPr>
        <p:style>
          <a:lnRef idx="2">
            <a:schemeClr val="accent1"/>
          </a:lnRef>
          <a:fillRef idx="0">
            <a:schemeClr val="accent1"/>
          </a:fillRef>
          <a:effectRef idx="1">
            <a:schemeClr val="accent1"/>
          </a:effectRef>
          <a:fontRef idx="minor">
            <a:schemeClr val="tx1"/>
          </a:fontRef>
        </p:style>
      </p:cxnSp>
      <p:sp>
        <p:nvSpPr>
          <p:cNvPr id="18" name="TextBox 12">
            <a:extLst>
              <a:ext uri="{FF2B5EF4-FFF2-40B4-BE49-F238E27FC236}">
                <a16:creationId xmlns:a16="http://schemas.microsoft.com/office/drawing/2014/main" id="{E324A9BB-001E-8C26-4F66-AE02B1F1D1C0}"/>
              </a:ext>
            </a:extLst>
          </p:cNvPr>
          <p:cNvSpPr txBox="1"/>
          <p:nvPr/>
        </p:nvSpPr>
        <p:spPr>
          <a:xfrm>
            <a:off x="16841446" y="5627266"/>
            <a:ext cx="2505552" cy="461665"/>
          </a:xfrm>
          <a:prstGeom prst="rect">
            <a:avLst/>
          </a:prstGeom>
          <a:noFill/>
          <a:ln>
            <a:noFill/>
          </a:ln>
        </p:spPr>
        <p:txBody>
          <a:bodyPr wrap="square">
            <a:spAutoFit/>
          </a:bodyPr>
          <a:lstStyle/>
          <a:p>
            <a:pPr algn="ct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+%47</a:t>
            </a:r>
            <a:endParaRPr lang="tr-TR" sz="18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2">
            <a:extLst>
              <a:ext uri="{FF2B5EF4-FFF2-40B4-BE49-F238E27FC236}">
                <a16:creationId xmlns:a16="http://schemas.microsoft.com/office/drawing/2014/main" id="{5D76A28A-9ED4-EAF1-22B9-A8801377E871}"/>
              </a:ext>
            </a:extLst>
          </p:cNvPr>
          <p:cNvSpPr txBox="1"/>
          <p:nvPr/>
        </p:nvSpPr>
        <p:spPr>
          <a:xfrm>
            <a:off x="2980965" y="4883362"/>
            <a:ext cx="3320498" cy="461665"/>
          </a:xfrm>
          <a:prstGeom prst="rect">
            <a:avLst/>
          </a:prstGeom>
          <a:noFill/>
          <a:ln>
            <a:noFill/>
          </a:ln>
        </p:spPr>
        <p:txBody>
          <a:bodyPr wrap="square">
            <a:spAutoFit/>
          </a:bodyPr>
          <a:lstStyle/>
          <a:p>
            <a:pPr algn="ct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764 Çalışan</a:t>
            </a:r>
            <a:endParaRPr lang="tr-TR" sz="18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2">
            <a:extLst>
              <a:ext uri="{FF2B5EF4-FFF2-40B4-BE49-F238E27FC236}">
                <a16:creationId xmlns:a16="http://schemas.microsoft.com/office/drawing/2014/main" id="{18983BA0-B3C9-9DEF-75D0-C767051DF0AA}"/>
              </a:ext>
            </a:extLst>
          </p:cNvPr>
          <p:cNvSpPr txBox="1"/>
          <p:nvPr/>
        </p:nvSpPr>
        <p:spPr>
          <a:xfrm>
            <a:off x="8729677" y="4883362"/>
            <a:ext cx="2077499" cy="461665"/>
          </a:xfrm>
          <a:prstGeom prst="rect">
            <a:avLst/>
          </a:prstGeom>
          <a:noFill/>
          <a:ln>
            <a:noFill/>
          </a:ln>
        </p:spPr>
        <p:txBody>
          <a:bodyPr wrap="square">
            <a:spAutoFit/>
          </a:bodyPr>
          <a:lstStyle/>
          <a:p>
            <a:pPr algn="ct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Eğitim</a:t>
            </a:r>
            <a:endParaRPr lang="tr-TR" sz="18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16">
            <a:extLst>
              <a:ext uri="{FF2B5EF4-FFF2-40B4-BE49-F238E27FC236}">
                <a16:creationId xmlns:a16="http://schemas.microsoft.com/office/drawing/2014/main" id="{1CAE4B49-843E-7823-000E-D4E888F18600}"/>
              </a:ext>
            </a:extLst>
          </p:cNvPr>
          <p:cNvPicPr>
            <a:picLocks noChangeAspect="1"/>
          </p:cNvPicPr>
          <p:nvPr/>
        </p:nvPicPr>
        <p:blipFill>
          <a:blip r:embed="rId8"/>
          <a:stretch>
            <a:fillRect/>
          </a:stretch>
        </p:blipFill>
        <p:spPr>
          <a:xfrm>
            <a:off x="7355402" y="5858099"/>
            <a:ext cx="4826049" cy="4310908"/>
          </a:xfrm>
          <a:prstGeom prst="rect">
            <a:avLst/>
          </a:prstGeom>
        </p:spPr>
      </p:pic>
      <p:pic>
        <p:nvPicPr>
          <p:cNvPr id="4" name="Picture 3">
            <a:extLst>
              <a:ext uri="{FF2B5EF4-FFF2-40B4-BE49-F238E27FC236}">
                <a16:creationId xmlns:a16="http://schemas.microsoft.com/office/drawing/2014/main" id="{C7961FE6-1A2D-521B-71FC-F7F402ECB9AD}"/>
              </a:ext>
            </a:extLst>
          </p:cNvPr>
          <p:cNvPicPr>
            <a:picLocks noChangeAspect="1"/>
          </p:cNvPicPr>
          <p:nvPr/>
        </p:nvPicPr>
        <p:blipFill>
          <a:blip r:embed="rId9"/>
          <a:stretch>
            <a:fillRect/>
          </a:stretch>
        </p:blipFill>
        <p:spPr>
          <a:xfrm>
            <a:off x="13680041" y="6020117"/>
            <a:ext cx="9404604" cy="4488928"/>
          </a:xfrm>
          <a:prstGeom prst="rect">
            <a:avLst/>
          </a:prstGeom>
        </p:spPr>
      </p:pic>
    </p:spTree>
    <p:extLst>
      <p:ext uri="{BB962C8B-B14F-4D97-AF65-F5344CB8AC3E}">
        <p14:creationId xmlns:p14="http://schemas.microsoft.com/office/powerpoint/2010/main" val="382297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15</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86" name="Metin kutusu 2">
            <a:extLst>
              <a:ext uri="{FF2B5EF4-FFF2-40B4-BE49-F238E27FC236}">
                <a16:creationId xmlns:a16="http://schemas.microsoft.com/office/drawing/2014/main" id="{C49E00FB-1724-9B10-4390-725777E2931C}"/>
              </a:ext>
            </a:extLst>
          </p:cNvPr>
          <p:cNvSpPr txBox="1"/>
          <p:nvPr/>
        </p:nvSpPr>
        <p:spPr>
          <a:xfrm>
            <a:off x="3839324" y="5653064"/>
            <a:ext cx="8880603" cy="954107"/>
          </a:xfrm>
          <a:prstGeom prst="rect">
            <a:avLst/>
          </a:prstGeom>
          <a:noFill/>
        </p:spPr>
        <p:txBody>
          <a:bodyPr wrap="square" rtlCol="0">
            <a:spAutoFit/>
          </a:bodyPr>
          <a:lstStyle/>
          <a:p>
            <a:pPr algn="just"/>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Samsun’da </a:t>
            </a:r>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6000m</a:t>
            </a:r>
            <a:r>
              <a:rPr lang="tr-TR" sz="2800" b="1" baseline="30000" dirty="0">
                <a:solidFill>
                  <a:srgbClr val="051C2C"/>
                </a:solidFill>
                <a:latin typeface="Tahoma" panose="020B0604030504040204" pitchFamily="34" charset="0"/>
                <a:ea typeface="Tahoma" panose="020B0604030504040204" pitchFamily="34" charset="0"/>
                <a:cs typeface="Tahoma" panose="020B0604030504040204" pitchFamily="34" charset="0"/>
              </a:rPr>
              <a:t>2</a:t>
            </a:r>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 Teknolojik Üretim Üssü</a:t>
            </a:r>
          </a:p>
          <a:p>
            <a:pPr algn="just"/>
            <a:r>
              <a:rPr lang="tr-TR" sz="2800" i="1" dirty="0">
                <a:solidFill>
                  <a:srgbClr val="051C2C"/>
                </a:solidFill>
                <a:latin typeface="Tahoma" panose="020B0604030504040204" pitchFamily="34" charset="0"/>
                <a:ea typeface="Tahoma" panose="020B0604030504040204" pitchFamily="34" charset="0"/>
                <a:cs typeface="Tahoma" panose="020B0604030504040204" pitchFamily="34" charset="0"/>
              </a:rPr>
              <a:t>Üretim tesisleri ile birlikte kapasitesini </a:t>
            </a:r>
            <a:r>
              <a:rPr lang="tr-TR" sz="2800" b="1" i="1" dirty="0">
                <a:solidFill>
                  <a:srgbClr val="051C2C"/>
                </a:solidFill>
                <a:latin typeface="Tahoma" panose="020B0604030504040204" pitchFamily="34" charset="0"/>
                <a:ea typeface="Tahoma" panose="020B0604030504040204" pitchFamily="34" charset="0"/>
                <a:cs typeface="Tahoma" panose="020B0604030504040204" pitchFamily="34" charset="0"/>
              </a:rPr>
              <a:t>4 kat arttırdı.</a:t>
            </a:r>
          </a:p>
        </p:txBody>
      </p:sp>
      <p:pic>
        <p:nvPicPr>
          <p:cNvPr id="102" name="Graphic 101">
            <a:extLst>
              <a:ext uri="{FF2B5EF4-FFF2-40B4-BE49-F238E27FC236}">
                <a16:creationId xmlns:a16="http://schemas.microsoft.com/office/drawing/2014/main" id="{5855DA64-B9DD-3740-5774-0D6B62950E0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362051" y="5639233"/>
            <a:ext cx="981768" cy="981768"/>
          </a:xfrm>
          <a:prstGeom prst="rect">
            <a:avLst/>
          </a:prstGeom>
        </p:spPr>
      </p:pic>
      <p:pic>
        <p:nvPicPr>
          <p:cNvPr id="105" name="Graphic 104">
            <a:extLst>
              <a:ext uri="{FF2B5EF4-FFF2-40B4-BE49-F238E27FC236}">
                <a16:creationId xmlns:a16="http://schemas.microsoft.com/office/drawing/2014/main" id="{914F4D7D-19D8-261D-21F7-F3FF83E7CBA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312963" y="10257316"/>
            <a:ext cx="1079945" cy="1079945"/>
          </a:xfrm>
          <a:prstGeom prst="rect">
            <a:avLst/>
          </a:prstGeom>
        </p:spPr>
      </p:pic>
      <p:pic>
        <p:nvPicPr>
          <p:cNvPr id="111" name="Graphic 110">
            <a:extLst>
              <a:ext uri="{FF2B5EF4-FFF2-40B4-BE49-F238E27FC236}">
                <a16:creationId xmlns:a16="http://schemas.microsoft.com/office/drawing/2014/main" id="{4EA5531C-7214-E428-0AF0-C37057FDCD4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312963" y="7986897"/>
            <a:ext cx="1079945" cy="1079945"/>
          </a:xfrm>
          <a:prstGeom prst="rect">
            <a:avLst/>
          </a:prstGeom>
        </p:spPr>
      </p:pic>
      <p:sp>
        <p:nvSpPr>
          <p:cNvPr id="116" name="Metin kutusu 2">
            <a:extLst>
              <a:ext uri="{FF2B5EF4-FFF2-40B4-BE49-F238E27FC236}">
                <a16:creationId xmlns:a16="http://schemas.microsoft.com/office/drawing/2014/main" id="{AB42FCFE-14B8-CB74-0C69-A76AB838A964}"/>
              </a:ext>
            </a:extLst>
          </p:cNvPr>
          <p:cNvSpPr txBox="1"/>
          <p:nvPr/>
        </p:nvSpPr>
        <p:spPr>
          <a:xfrm>
            <a:off x="3839325" y="7834372"/>
            <a:ext cx="8155110" cy="954107"/>
          </a:xfrm>
          <a:prstGeom prst="rect">
            <a:avLst/>
          </a:prstGeom>
          <a:noFill/>
        </p:spPr>
        <p:txBody>
          <a:bodyPr wrap="square" rtlCol="0">
            <a:spAutoFit/>
          </a:bodyPr>
          <a:lstStyle/>
          <a:p>
            <a:pPr algn="just"/>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Samsun’da </a:t>
            </a:r>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3000m</a:t>
            </a:r>
            <a:r>
              <a:rPr lang="tr-TR" sz="2800" b="1" baseline="30000" dirty="0">
                <a:solidFill>
                  <a:srgbClr val="051C2C"/>
                </a:solidFill>
                <a:latin typeface="Tahoma" panose="020B0604030504040204" pitchFamily="34" charset="0"/>
                <a:ea typeface="Tahoma" panose="020B0604030504040204" pitchFamily="34" charset="0"/>
                <a:cs typeface="Tahoma" panose="020B0604030504040204" pitchFamily="34" charset="0"/>
              </a:rPr>
              <a:t>2</a:t>
            </a:r>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 Ar-Ge Merkezi</a:t>
            </a:r>
          </a:p>
          <a:p>
            <a:pPr algn="just"/>
            <a:r>
              <a:rPr lang="tr-TR" sz="2800" b="1" i="1" dirty="0">
                <a:solidFill>
                  <a:srgbClr val="051C2C"/>
                </a:solidFill>
                <a:latin typeface="Tahoma" panose="020B0604030504040204" pitchFamily="34" charset="0"/>
                <a:ea typeface="Tahoma" panose="020B0604030504040204" pitchFamily="34" charset="0"/>
                <a:cs typeface="Tahoma" panose="020B0604030504040204" pitchFamily="34" charset="0"/>
              </a:rPr>
              <a:t>Yeni ürün </a:t>
            </a:r>
            <a:r>
              <a:rPr lang="tr-TR" sz="2800" i="1" dirty="0">
                <a:solidFill>
                  <a:srgbClr val="051C2C"/>
                </a:solidFill>
                <a:latin typeface="Tahoma" panose="020B0604030504040204" pitchFamily="34" charset="0"/>
                <a:ea typeface="Tahoma" panose="020B0604030504040204" pitchFamily="34" charset="0"/>
                <a:cs typeface="Tahoma" panose="020B0604030504040204" pitchFamily="34" charset="0"/>
              </a:rPr>
              <a:t>ve </a:t>
            </a:r>
            <a:r>
              <a:rPr lang="tr-TR" sz="2800" b="1" i="1" dirty="0">
                <a:solidFill>
                  <a:srgbClr val="051C2C"/>
                </a:solidFill>
                <a:latin typeface="Tahoma" panose="020B0604030504040204" pitchFamily="34" charset="0"/>
                <a:ea typeface="Tahoma" panose="020B0604030504040204" pitchFamily="34" charset="0"/>
                <a:cs typeface="Tahoma" panose="020B0604030504040204" pitchFamily="34" charset="0"/>
              </a:rPr>
              <a:t>teknoloji</a:t>
            </a:r>
            <a:r>
              <a:rPr lang="tr-TR" sz="2800" i="1" dirty="0">
                <a:solidFill>
                  <a:srgbClr val="051C2C"/>
                </a:solidFill>
                <a:latin typeface="Tahoma" panose="020B0604030504040204" pitchFamily="34" charset="0"/>
                <a:ea typeface="Tahoma" panose="020B0604030504040204" pitchFamily="34" charset="0"/>
                <a:cs typeface="Tahoma" panose="020B0604030504040204" pitchFamily="34" charset="0"/>
              </a:rPr>
              <a:t> üretimi gerçekleştirdi</a:t>
            </a:r>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a:t>
            </a:r>
          </a:p>
        </p:txBody>
      </p:sp>
      <p:sp>
        <p:nvSpPr>
          <p:cNvPr id="117" name="Metin kutusu 2">
            <a:extLst>
              <a:ext uri="{FF2B5EF4-FFF2-40B4-BE49-F238E27FC236}">
                <a16:creationId xmlns:a16="http://schemas.microsoft.com/office/drawing/2014/main" id="{4761B21F-AD49-02BE-9C3C-C258DEE558D6}"/>
              </a:ext>
            </a:extLst>
          </p:cNvPr>
          <p:cNvSpPr txBox="1"/>
          <p:nvPr/>
        </p:nvSpPr>
        <p:spPr>
          <a:xfrm>
            <a:off x="3839325" y="10104791"/>
            <a:ext cx="8155110" cy="1384995"/>
          </a:xfrm>
          <a:prstGeom prst="rect">
            <a:avLst/>
          </a:prstGeom>
          <a:noFill/>
        </p:spPr>
        <p:txBody>
          <a:bodyPr wrap="square" rtlCol="0">
            <a:spAutoFit/>
          </a:bodyPr>
          <a:lstStyle/>
          <a:p>
            <a:pPr algn="just"/>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Samsun’da ve İstanbul’da </a:t>
            </a:r>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Yönetim Merkezleri </a:t>
            </a:r>
            <a:r>
              <a:rPr lang="tr-TR" sz="2800" i="1" dirty="0">
                <a:solidFill>
                  <a:srgbClr val="051C2C"/>
                </a:solidFill>
                <a:latin typeface="Tahoma" panose="020B0604030504040204" pitchFamily="34" charset="0"/>
                <a:ea typeface="Tahoma" panose="020B0604030504040204" pitchFamily="34" charset="0"/>
                <a:cs typeface="Tahoma" panose="020B0604030504040204" pitchFamily="34" charset="0"/>
              </a:rPr>
              <a:t>Samsun ve Karadeniz </a:t>
            </a:r>
            <a:r>
              <a:rPr lang="en-US" sz="2800" i="1" dirty="0">
                <a:solidFill>
                  <a:srgbClr val="051C2C"/>
                </a:solidFill>
                <a:latin typeface="Tahoma" panose="020B0604030504040204" pitchFamily="34" charset="0"/>
                <a:ea typeface="Tahoma" panose="020B0604030504040204" pitchFamily="34" charset="0"/>
                <a:cs typeface="Tahoma" panose="020B0604030504040204" pitchFamily="34" charset="0"/>
              </a:rPr>
              <a:t>B</a:t>
            </a:r>
            <a:r>
              <a:rPr lang="tr-TR" sz="2800" i="1" dirty="0" err="1">
                <a:solidFill>
                  <a:srgbClr val="051C2C"/>
                </a:solidFill>
                <a:latin typeface="Tahoma" panose="020B0604030504040204" pitchFamily="34" charset="0"/>
                <a:ea typeface="Tahoma" panose="020B0604030504040204" pitchFamily="34" charset="0"/>
                <a:cs typeface="Tahoma" panose="020B0604030504040204" pitchFamily="34" charset="0"/>
              </a:rPr>
              <a:t>ölgesi</a:t>
            </a:r>
            <a:r>
              <a:rPr lang="en-US" sz="2800" i="1" dirty="0">
                <a:solidFill>
                  <a:srgbClr val="051C2C"/>
                </a:solidFill>
                <a:latin typeface="Tahoma" panose="020B0604030504040204" pitchFamily="34" charset="0"/>
                <a:ea typeface="Tahoma" panose="020B0604030504040204" pitchFamily="34" charset="0"/>
                <a:cs typeface="Tahoma" panose="020B0604030504040204" pitchFamily="34" charset="0"/>
              </a:rPr>
              <a:t>’</a:t>
            </a:r>
            <a:r>
              <a:rPr lang="tr-TR" sz="2800" i="1" dirty="0" err="1">
                <a:solidFill>
                  <a:srgbClr val="051C2C"/>
                </a:solidFill>
                <a:latin typeface="Tahoma" panose="020B0604030504040204" pitchFamily="34" charset="0"/>
                <a:ea typeface="Tahoma" panose="020B0604030504040204" pitchFamily="34" charset="0"/>
                <a:cs typeface="Tahoma" panose="020B0604030504040204" pitchFamily="34" charset="0"/>
              </a:rPr>
              <a:t>nde</a:t>
            </a:r>
            <a:r>
              <a:rPr lang="tr-TR" sz="2800" i="1" dirty="0">
                <a:solidFill>
                  <a:srgbClr val="051C2C"/>
                </a:solidFill>
                <a:latin typeface="Tahoma" panose="020B0604030504040204" pitchFamily="34" charset="0"/>
                <a:ea typeface="Tahoma" panose="020B0604030504040204" pitchFamily="34" charset="0"/>
                <a:cs typeface="Tahoma" panose="020B0604030504040204" pitchFamily="34" charset="0"/>
              </a:rPr>
              <a:t> </a:t>
            </a:r>
            <a:r>
              <a:rPr lang="tr-TR" sz="2800" b="1" i="1" dirty="0">
                <a:solidFill>
                  <a:srgbClr val="051C2C"/>
                </a:solidFill>
                <a:latin typeface="Tahoma" panose="020B0604030504040204" pitchFamily="34" charset="0"/>
                <a:ea typeface="Tahoma" panose="020B0604030504040204" pitchFamily="34" charset="0"/>
                <a:cs typeface="Tahoma" panose="020B0604030504040204" pitchFamily="34" charset="0"/>
              </a:rPr>
              <a:t>istihdam</a:t>
            </a:r>
            <a:r>
              <a:rPr lang="tr-TR" sz="2800" i="1" dirty="0">
                <a:solidFill>
                  <a:srgbClr val="051C2C"/>
                </a:solidFill>
                <a:latin typeface="Tahoma" panose="020B0604030504040204" pitchFamily="34" charset="0"/>
                <a:ea typeface="Tahoma" panose="020B0604030504040204" pitchFamily="34" charset="0"/>
                <a:cs typeface="Tahoma" panose="020B0604030504040204" pitchFamily="34" charset="0"/>
              </a:rPr>
              <a:t> sağladı.</a:t>
            </a:r>
          </a:p>
        </p:txBody>
      </p:sp>
      <p:cxnSp>
        <p:nvCxnSpPr>
          <p:cNvPr id="119" name="Straight Connector 118">
            <a:extLst>
              <a:ext uri="{FF2B5EF4-FFF2-40B4-BE49-F238E27FC236}">
                <a16:creationId xmlns:a16="http://schemas.microsoft.com/office/drawing/2014/main" id="{1733A89F-C54D-9566-D000-D8910E181FCC}"/>
              </a:ext>
            </a:extLst>
          </p:cNvPr>
          <p:cNvCxnSpPr>
            <a:cxnSpLocks/>
          </p:cNvCxnSpPr>
          <p:nvPr/>
        </p:nvCxnSpPr>
        <p:spPr>
          <a:xfrm>
            <a:off x="2299893" y="7340782"/>
            <a:ext cx="9669251"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DB72FB9D-8BC7-AD59-85F4-1A445FF82714}"/>
              </a:ext>
            </a:extLst>
          </p:cNvPr>
          <p:cNvCxnSpPr>
            <a:cxnSpLocks/>
          </p:cNvCxnSpPr>
          <p:nvPr/>
        </p:nvCxnSpPr>
        <p:spPr>
          <a:xfrm>
            <a:off x="2299893" y="9585957"/>
            <a:ext cx="9669251"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0F715FD6-BBCE-2203-CA67-5CABEDB30FC6}"/>
              </a:ext>
            </a:extLst>
          </p:cNvPr>
          <p:cNvCxnSpPr>
            <a:cxnSpLocks/>
          </p:cNvCxnSpPr>
          <p:nvPr/>
        </p:nvCxnSpPr>
        <p:spPr>
          <a:xfrm>
            <a:off x="2299893" y="5005796"/>
            <a:ext cx="9669251"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
        <p:nvSpPr>
          <p:cNvPr id="4" name="Metin kutusu 2">
            <a:extLst>
              <a:ext uri="{FF2B5EF4-FFF2-40B4-BE49-F238E27FC236}">
                <a16:creationId xmlns:a16="http://schemas.microsoft.com/office/drawing/2014/main" id="{1CB9A568-DFD1-A230-DF4A-EC92D6666EA7}"/>
              </a:ext>
            </a:extLst>
          </p:cNvPr>
          <p:cNvSpPr txBox="1"/>
          <p:nvPr/>
        </p:nvSpPr>
        <p:spPr>
          <a:xfrm>
            <a:off x="3839324" y="3481364"/>
            <a:ext cx="8880603" cy="954107"/>
          </a:xfrm>
          <a:prstGeom prst="rect">
            <a:avLst/>
          </a:prstGeom>
          <a:noFill/>
        </p:spPr>
        <p:txBody>
          <a:bodyPr wrap="square" rtlCol="0">
            <a:spAutoFit/>
          </a:bodyPr>
          <a:lstStyle/>
          <a:p>
            <a:pPr algn="just"/>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7 Bölge &amp; 54 İl &amp; 89 Mağaza</a:t>
            </a:r>
          </a:p>
          <a:p>
            <a:pPr algn="just"/>
            <a:r>
              <a:rPr lang="tr-TR" sz="2800" i="1" dirty="0">
                <a:solidFill>
                  <a:srgbClr val="051C2C"/>
                </a:solidFill>
                <a:latin typeface="Tahoma" panose="020B0604030504040204" pitchFamily="34" charset="0"/>
                <a:ea typeface="Tahoma" panose="020B0604030504040204" pitchFamily="34" charset="0"/>
                <a:cs typeface="Tahoma" panose="020B0604030504040204" pitchFamily="34" charset="0"/>
              </a:rPr>
              <a:t>Türkiye’nin tüm bölgelerinde </a:t>
            </a:r>
            <a:r>
              <a:rPr lang="tr-TR" sz="2800" i="1" dirty="0" err="1">
                <a:solidFill>
                  <a:srgbClr val="051C2C"/>
                </a:solidFill>
                <a:latin typeface="Tahoma" panose="020B0604030504040204" pitchFamily="34" charset="0"/>
                <a:ea typeface="Tahoma" panose="020B0604030504040204" pitchFamily="34" charset="0"/>
                <a:cs typeface="Tahoma" panose="020B0604030504040204" pitchFamily="34" charset="0"/>
              </a:rPr>
              <a:t>ReeDÜKKAN’lar</a:t>
            </a:r>
            <a:r>
              <a:rPr lang="tr-TR" sz="2800" i="1" dirty="0">
                <a:solidFill>
                  <a:srgbClr val="051C2C"/>
                </a:solidFill>
                <a:latin typeface="Tahoma" panose="020B0604030504040204" pitchFamily="34" charset="0"/>
                <a:ea typeface="Tahoma" panose="020B0604030504040204" pitchFamily="34" charset="0"/>
                <a:cs typeface="Tahoma" panose="020B0604030504040204" pitchFamily="34" charset="0"/>
              </a:rPr>
              <a:t> açıldı.</a:t>
            </a:r>
            <a:r>
              <a:rPr lang="tr-TR" sz="2800" b="1" i="1" dirty="0">
                <a:solidFill>
                  <a:srgbClr val="051C2C"/>
                </a:solidFill>
                <a:latin typeface="Tahoma" panose="020B0604030504040204" pitchFamily="34" charset="0"/>
                <a:ea typeface="Tahoma" panose="020B0604030504040204" pitchFamily="34" charset="0"/>
                <a:cs typeface="Tahoma" panose="020B0604030504040204" pitchFamily="34" charset="0"/>
              </a:rPr>
              <a:t> </a:t>
            </a:r>
          </a:p>
        </p:txBody>
      </p:sp>
      <p:pic>
        <p:nvPicPr>
          <p:cNvPr id="7" name="Picture 6">
            <a:extLst>
              <a:ext uri="{FF2B5EF4-FFF2-40B4-BE49-F238E27FC236}">
                <a16:creationId xmlns:a16="http://schemas.microsoft.com/office/drawing/2014/main" id="{E7BF1C4D-9004-9854-612A-30CF4B7F9D1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103137" y="6939147"/>
            <a:ext cx="10703925" cy="6624578"/>
          </a:xfrm>
          <a:prstGeom prst="rect">
            <a:avLst/>
          </a:prstGeom>
        </p:spPr>
      </p:pic>
      <p:pic>
        <p:nvPicPr>
          <p:cNvPr id="8" name="Resim 120" descr="metin, yazı tipi, el yazısı, harita içeren bir resim&#10;&#10;Açıklama otomatik olarak oluşturuldu">
            <a:extLst>
              <a:ext uri="{FF2B5EF4-FFF2-40B4-BE49-F238E27FC236}">
                <a16:creationId xmlns:a16="http://schemas.microsoft.com/office/drawing/2014/main" id="{F20B792D-B89A-5EF7-C981-6FF294941CE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640920" y="1720822"/>
            <a:ext cx="11575172" cy="6235335"/>
          </a:xfrm>
          <a:prstGeom prst="rect">
            <a:avLst/>
          </a:prstGeom>
        </p:spPr>
      </p:pic>
      <p:pic>
        <p:nvPicPr>
          <p:cNvPr id="9" name="Graphic 8">
            <a:extLst>
              <a:ext uri="{FF2B5EF4-FFF2-40B4-BE49-F238E27FC236}">
                <a16:creationId xmlns:a16="http://schemas.microsoft.com/office/drawing/2014/main" id="{7C184552-243F-3478-0AAD-7D56F8B4325B}"/>
              </a:ext>
            </a:extLst>
          </p:cNvPr>
          <p:cNvPicPr>
            <a:picLocks noChangeAspect="1"/>
          </p:cNvPicPr>
          <p:nvPr/>
        </p:nvPicPr>
        <p:blipFill>
          <a:blip r:embed="rId3">
            <a:extLst>
              <a:ext uri="{96DAC541-7B7A-43D3-8B79-37D633B846F1}">
                <asvg:svgBlip xmlns:asvg="http://schemas.microsoft.com/office/drawing/2016/SVG/main" r:embed="rId15"/>
              </a:ext>
            </a:extLst>
          </a:blip>
          <a:stretch>
            <a:fillRect/>
          </a:stretch>
        </p:blipFill>
        <p:spPr>
          <a:xfrm>
            <a:off x="2553452" y="3532911"/>
            <a:ext cx="839455" cy="996846"/>
          </a:xfrm>
          <a:prstGeom prst="rect">
            <a:avLst/>
          </a:prstGeom>
          <a:effectLst/>
        </p:spPr>
      </p:pic>
      <p:sp>
        <p:nvSpPr>
          <p:cNvPr id="5" name="TextBox 4">
            <a:extLst>
              <a:ext uri="{FF2B5EF4-FFF2-40B4-BE49-F238E27FC236}">
                <a16:creationId xmlns:a16="http://schemas.microsoft.com/office/drawing/2014/main" id="{9DA9277B-B858-DE88-1CD5-0B5B1CDC46E7}"/>
              </a:ext>
            </a:extLst>
          </p:cNvPr>
          <p:cNvSpPr txBox="1"/>
          <p:nvPr/>
        </p:nvSpPr>
        <p:spPr>
          <a:xfrm>
            <a:off x="1819185" y="562375"/>
            <a:ext cx="5726248"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REEDER’A GENEL BAKIŞ</a:t>
            </a:r>
          </a:p>
        </p:txBody>
      </p:sp>
      <p:sp>
        <p:nvSpPr>
          <p:cNvPr id="6" name="TextBox 5">
            <a:extLst>
              <a:ext uri="{FF2B5EF4-FFF2-40B4-BE49-F238E27FC236}">
                <a16:creationId xmlns:a16="http://schemas.microsoft.com/office/drawing/2014/main" id="{14D76C4C-F29E-826A-DBA9-66B374716FEF}"/>
              </a:ext>
            </a:extLst>
          </p:cNvPr>
          <p:cNvSpPr txBox="1"/>
          <p:nvPr/>
        </p:nvSpPr>
        <p:spPr>
          <a:xfrm>
            <a:off x="1819185" y="1273575"/>
            <a:ext cx="9833141"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Türkiye’nin Her Yerinde Büyümeye Devam Ediyor</a:t>
            </a:r>
          </a:p>
        </p:txBody>
      </p:sp>
    </p:spTree>
    <p:extLst>
      <p:ext uri="{BB962C8B-B14F-4D97-AF65-F5344CB8AC3E}">
        <p14:creationId xmlns:p14="http://schemas.microsoft.com/office/powerpoint/2010/main" val="253645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16</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pic>
        <p:nvPicPr>
          <p:cNvPr id="2" name="object 3">
            <a:extLst>
              <a:ext uri="{FF2B5EF4-FFF2-40B4-BE49-F238E27FC236}">
                <a16:creationId xmlns:a16="http://schemas.microsoft.com/office/drawing/2014/main" id="{3978BA73-3431-61BE-F039-B55082D1EE6A}"/>
              </a:ext>
            </a:extLst>
          </p:cNvPr>
          <p:cNvPicPr/>
          <p:nvPr/>
        </p:nvPicPr>
        <p:blipFill>
          <a:blip r:embed="rId7" cstate="print"/>
          <a:stretch>
            <a:fillRect/>
          </a:stretch>
        </p:blipFill>
        <p:spPr>
          <a:xfrm>
            <a:off x="16228248" y="4715256"/>
            <a:ext cx="8158927" cy="9000744"/>
          </a:xfrm>
          <a:prstGeom prst="rect">
            <a:avLst/>
          </a:prstGeom>
        </p:spPr>
      </p:pic>
      <p:sp>
        <p:nvSpPr>
          <p:cNvPr id="8" name="TextBox 7">
            <a:extLst>
              <a:ext uri="{FF2B5EF4-FFF2-40B4-BE49-F238E27FC236}">
                <a16:creationId xmlns:a16="http://schemas.microsoft.com/office/drawing/2014/main" id="{4F8DF123-0A98-3484-0E14-5DBDE7989262}"/>
              </a:ext>
            </a:extLst>
          </p:cNvPr>
          <p:cNvSpPr txBox="1"/>
          <p:nvPr/>
        </p:nvSpPr>
        <p:spPr>
          <a:xfrm>
            <a:off x="2487794" y="3542336"/>
            <a:ext cx="5301760" cy="1384995"/>
          </a:xfrm>
          <a:prstGeom prst="rect">
            <a:avLst/>
          </a:prstGeom>
          <a:noFill/>
        </p:spPr>
        <p:txBody>
          <a:bodyPr wrap="square" rtlCol="0">
            <a:spAutoFit/>
          </a:bodyPr>
          <a:lstStyle/>
          <a:p>
            <a:r>
              <a:rPr lang="tr-TR" sz="2800" i="0" u="none" strike="noStrike" dirty="0">
                <a:solidFill>
                  <a:srgbClr val="051C2C"/>
                </a:solidFill>
                <a:effectLst/>
                <a:latin typeface="Calibri" panose="020F0502020204030204" pitchFamily="34" charset="0"/>
                <a:cs typeface="Calibri" panose="020F0502020204030204" pitchFamily="34" charset="0"/>
              </a:rPr>
              <a:t>Türkiye genelinde bulunan </a:t>
            </a:r>
            <a:r>
              <a:rPr lang="tr-TR" sz="2800" i="0" u="none" strike="noStrike" dirty="0" err="1">
                <a:solidFill>
                  <a:srgbClr val="051C2C"/>
                </a:solidFill>
                <a:effectLst/>
                <a:latin typeface="Calibri" panose="020F0502020204030204" pitchFamily="34" charset="0"/>
                <a:cs typeface="Calibri" panose="020F0502020204030204" pitchFamily="34" charset="0"/>
              </a:rPr>
              <a:t>ReeDÜKKAN’daki</a:t>
            </a:r>
            <a:r>
              <a:rPr lang="tr-TR" sz="2800" i="0" u="none" strike="noStrike" dirty="0">
                <a:solidFill>
                  <a:srgbClr val="051C2C"/>
                </a:solidFill>
                <a:effectLst/>
                <a:latin typeface="Calibri" panose="020F0502020204030204" pitchFamily="34" charset="0"/>
                <a:cs typeface="Calibri" panose="020F0502020204030204" pitchFamily="34" charset="0"/>
              </a:rPr>
              <a:t> uzman teknik servis elemanlarıyla kolay destek.</a:t>
            </a:r>
            <a:endParaRPr lang="tr-TR" sz="2800" dirty="0">
              <a:solidFill>
                <a:srgbClr val="051C2C"/>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4F475E32-EB10-C077-41E0-3D4A627B969C}"/>
              </a:ext>
            </a:extLst>
          </p:cNvPr>
          <p:cNvSpPr txBox="1"/>
          <p:nvPr/>
        </p:nvSpPr>
        <p:spPr>
          <a:xfrm>
            <a:off x="2487793" y="7868533"/>
            <a:ext cx="4709750" cy="1200329"/>
          </a:xfrm>
          <a:prstGeom prst="rect">
            <a:avLst/>
          </a:prstGeom>
          <a:noFill/>
        </p:spPr>
        <p:txBody>
          <a:bodyPr wrap="square" rtlCol="0">
            <a:spAutoFit/>
          </a:bodyPr>
          <a:lstStyle/>
          <a:p>
            <a:r>
              <a:rPr lang="en-US" sz="3600" b="1" i="0" u="none" strike="noStrike" dirty="0">
                <a:solidFill>
                  <a:srgbClr val="051C2C"/>
                </a:solidFill>
                <a:effectLst/>
                <a:latin typeface="Calibri" panose="020F0502020204030204" pitchFamily="34" charset="0"/>
                <a:cs typeface="Calibri" panose="020F0502020204030204" pitchFamily="34" charset="0"/>
              </a:rPr>
              <a:t>Uzaktan Erişim Kolaylığı ile Teknik Destek</a:t>
            </a:r>
          </a:p>
        </p:txBody>
      </p:sp>
      <p:sp>
        <p:nvSpPr>
          <p:cNvPr id="15" name="TextBox 14">
            <a:extLst>
              <a:ext uri="{FF2B5EF4-FFF2-40B4-BE49-F238E27FC236}">
                <a16:creationId xmlns:a16="http://schemas.microsoft.com/office/drawing/2014/main" id="{A735CF1A-5277-B44F-5213-2E66C9355104}"/>
              </a:ext>
            </a:extLst>
          </p:cNvPr>
          <p:cNvSpPr txBox="1"/>
          <p:nvPr/>
        </p:nvSpPr>
        <p:spPr>
          <a:xfrm>
            <a:off x="2487793" y="9103832"/>
            <a:ext cx="5301761" cy="954107"/>
          </a:xfrm>
          <a:prstGeom prst="rect">
            <a:avLst/>
          </a:prstGeom>
          <a:noFill/>
        </p:spPr>
        <p:txBody>
          <a:bodyPr wrap="square" rtlCol="0">
            <a:spAutoFit/>
          </a:bodyPr>
          <a:lstStyle/>
          <a:p>
            <a:pPr algn="just"/>
            <a:r>
              <a:rPr lang="tr-TR" sz="2800" i="0" u="none" strike="noStrike" dirty="0">
                <a:solidFill>
                  <a:srgbClr val="051C2C"/>
                </a:solidFill>
                <a:effectLst/>
                <a:latin typeface="Calibri" panose="020F0502020204030204" pitchFamily="34" charset="0"/>
                <a:cs typeface="Calibri" panose="020F0502020204030204" pitchFamily="34" charset="0"/>
              </a:rPr>
              <a:t>WhatsApp üzerinden teknik servis uzmanları ile kolay iletişim.</a:t>
            </a:r>
            <a:endParaRPr lang="tr-TR" sz="2800" dirty="0">
              <a:solidFill>
                <a:srgbClr val="051C2C"/>
              </a:solidFill>
              <a:highlight>
                <a:srgbClr val="FFFF00"/>
              </a:highlight>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007CA442-EF9B-9DE4-1C4B-6B3F33ED44B2}"/>
              </a:ext>
            </a:extLst>
          </p:cNvPr>
          <p:cNvSpPr txBox="1"/>
          <p:nvPr/>
        </p:nvSpPr>
        <p:spPr>
          <a:xfrm>
            <a:off x="9353423" y="7804225"/>
            <a:ext cx="3647152" cy="646331"/>
          </a:xfrm>
          <a:prstGeom prst="rect">
            <a:avLst/>
          </a:prstGeom>
          <a:noFill/>
        </p:spPr>
        <p:txBody>
          <a:bodyPr wrap="none" rtlCol="0">
            <a:spAutoFit/>
          </a:bodyPr>
          <a:lstStyle/>
          <a:p>
            <a:r>
              <a:rPr lang="en-US" sz="3600" b="1" i="0" u="none" strike="noStrike" dirty="0">
                <a:solidFill>
                  <a:srgbClr val="051C2C"/>
                </a:solidFill>
                <a:effectLst/>
                <a:latin typeface="Calibri" panose="020F0502020204030204" pitchFamily="34" charset="0"/>
                <a:cs typeface="Calibri" panose="020F0502020204030204" pitchFamily="34" charset="0"/>
              </a:rPr>
              <a:t>Hızlı Servis İmkanı</a:t>
            </a:r>
          </a:p>
        </p:txBody>
      </p:sp>
      <p:sp>
        <p:nvSpPr>
          <p:cNvPr id="24" name="TextBox 23">
            <a:extLst>
              <a:ext uri="{FF2B5EF4-FFF2-40B4-BE49-F238E27FC236}">
                <a16:creationId xmlns:a16="http://schemas.microsoft.com/office/drawing/2014/main" id="{49EE9224-AF1A-C351-3E67-DDC3BE2A1C04}"/>
              </a:ext>
            </a:extLst>
          </p:cNvPr>
          <p:cNvSpPr txBox="1"/>
          <p:nvPr/>
        </p:nvSpPr>
        <p:spPr>
          <a:xfrm>
            <a:off x="9353423" y="8415219"/>
            <a:ext cx="6502621" cy="1815882"/>
          </a:xfrm>
          <a:prstGeom prst="rect">
            <a:avLst/>
          </a:prstGeom>
          <a:noFill/>
        </p:spPr>
        <p:txBody>
          <a:bodyPr wrap="square" rtlCol="0">
            <a:spAutoFit/>
          </a:bodyPr>
          <a:lstStyle/>
          <a:p>
            <a:pPr algn="just"/>
            <a:r>
              <a:rPr lang="tr-TR" sz="2800" i="0" u="none" strike="noStrike" dirty="0" err="1">
                <a:solidFill>
                  <a:srgbClr val="051C2C"/>
                </a:solidFill>
                <a:effectLst/>
                <a:latin typeface="Calibri" panose="020F0502020204030204" pitchFamily="34" charset="0"/>
                <a:cs typeface="Calibri" panose="020F0502020204030204" pitchFamily="34" charset="0"/>
              </a:rPr>
              <a:t>ReeDükkanlara</a:t>
            </a:r>
            <a:r>
              <a:rPr lang="tr-TR" sz="2800" i="0" u="none" strike="noStrike" dirty="0">
                <a:solidFill>
                  <a:srgbClr val="051C2C"/>
                </a:solidFill>
                <a:effectLst/>
                <a:latin typeface="Calibri" panose="020F0502020204030204" pitchFamily="34" charset="0"/>
                <a:cs typeface="Calibri" panose="020F0502020204030204" pitchFamily="34" charset="0"/>
              </a:rPr>
              <a:t> getirilen cihazlardan teknik merkezde bakım görmesi gerekenler, özel Reeder RING araçları ile </a:t>
            </a:r>
            <a:r>
              <a:rPr lang="tr-TR" sz="2800" i="0" u="none" strike="noStrike" dirty="0" err="1">
                <a:solidFill>
                  <a:srgbClr val="051C2C"/>
                </a:solidFill>
                <a:effectLst/>
                <a:latin typeface="Calibri" panose="020F0502020204030204" pitchFamily="34" charset="0"/>
                <a:cs typeface="Calibri" panose="020F0502020204030204" pitchFamily="34" charset="0"/>
              </a:rPr>
              <a:t>ayn</a:t>
            </a:r>
            <a:r>
              <a:rPr lang="en-US" sz="2800" i="0" u="none" strike="noStrike" dirty="0">
                <a:solidFill>
                  <a:srgbClr val="051C2C"/>
                </a:solidFill>
                <a:effectLst/>
                <a:latin typeface="Calibri" panose="020F0502020204030204" pitchFamily="34" charset="0"/>
                <a:cs typeface="Calibri" panose="020F0502020204030204" pitchFamily="34" charset="0"/>
              </a:rPr>
              <a:t>ı</a:t>
            </a:r>
            <a:r>
              <a:rPr lang="tr-TR" sz="2800" i="0" u="none" strike="noStrike" dirty="0">
                <a:solidFill>
                  <a:srgbClr val="051C2C"/>
                </a:solidFill>
                <a:effectLst/>
                <a:latin typeface="Calibri" panose="020F0502020204030204" pitchFamily="34" charset="0"/>
                <a:cs typeface="Calibri" panose="020F0502020204030204" pitchFamily="34" charset="0"/>
              </a:rPr>
              <a:t> gün içinde t</a:t>
            </a:r>
            <a:r>
              <a:rPr lang="tr-TR" sz="2800" dirty="0">
                <a:solidFill>
                  <a:srgbClr val="051C2C"/>
                </a:solidFill>
                <a:latin typeface="Calibri" panose="020F0502020204030204" pitchFamily="34" charset="0"/>
                <a:cs typeface="Calibri" panose="020F0502020204030204" pitchFamily="34" charset="0"/>
              </a:rPr>
              <a:t>eknik servis merkezine</a:t>
            </a:r>
            <a:r>
              <a:rPr lang="tr-TR" sz="2800" i="0" u="none" strike="noStrike" dirty="0">
                <a:solidFill>
                  <a:srgbClr val="051C2C"/>
                </a:solidFill>
                <a:effectLst/>
                <a:latin typeface="Calibri" panose="020F0502020204030204" pitchFamily="34" charset="0"/>
                <a:cs typeface="Calibri" panose="020F0502020204030204" pitchFamily="34" charset="0"/>
              </a:rPr>
              <a:t> ulaştırılır.</a:t>
            </a:r>
            <a:endParaRPr lang="tr-TR" sz="2800" dirty="0">
              <a:solidFill>
                <a:srgbClr val="051C2C"/>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B4EC9B4A-01BA-ACAA-DE96-C0633416AD0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98049" y="10494892"/>
            <a:ext cx="4100565" cy="1677504"/>
          </a:xfrm>
          <a:prstGeom prst="rect">
            <a:avLst/>
          </a:prstGeom>
        </p:spPr>
      </p:pic>
      <p:sp>
        <p:nvSpPr>
          <p:cNvPr id="32" name="TextBox 31">
            <a:extLst>
              <a:ext uri="{FF2B5EF4-FFF2-40B4-BE49-F238E27FC236}">
                <a16:creationId xmlns:a16="http://schemas.microsoft.com/office/drawing/2014/main" id="{49658A70-DF28-E1D0-7EC3-AAFB07E137DD}"/>
              </a:ext>
            </a:extLst>
          </p:cNvPr>
          <p:cNvSpPr txBox="1"/>
          <p:nvPr/>
        </p:nvSpPr>
        <p:spPr>
          <a:xfrm>
            <a:off x="2475754" y="2285169"/>
            <a:ext cx="5101268" cy="1200329"/>
          </a:xfrm>
          <a:prstGeom prst="rect">
            <a:avLst/>
          </a:prstGeom>
          <a:noFill/>
        </p:spPr>
        <p:txBody>
          <a:bodyPr wrap="none" rtlCol="0">
            <a:spAutoFit/>
          </a:bodyPr>
          <a:lstStyle/>
          <a:p>
            <a:r>
              <a:rPr lang="en-US" sz="3600" b="1" i="0" u="none" strike="noStrike" dirty="0">
                <a:solidFill>
                  <a:srgbClr val="051C2C"/>
                </a:solidFill>
                <a:effectLst/>
                <a:latin typeface="Calibri" panose="020F0502020204030204" pitchFamily="34" charset="0"/>
                <a:cs typeface="Calibri" panose="020F0502020204030204" pitchFamily="34" charset="0"/>
              </a:rPr>
              <a:t>En </a:t>
            </a:r>
            <a:r>
              <a:rPr lang="en-US" sz="3600" b="1" i="0" u="none" strike="noStrike" dirty="0" err="1">
                <a:solidFill>
                  <a:srgbClr val="051C2C"/>
                </a:solidFill>
                <a:effectLst/>
                <a:latin typeface="Calibri" panose="020F0502020204030204" pitchFamily="34" charset="0"/>
                <a:cs typeface="Calibri" panose="020F0502020204030204" pitchFamily="34" charset="0"/>
              </a:rPr>
              <a:t>Yakın</a:t>
            </a:r>
            <a:r>
              <a:rPr lang="en-US" sz="3600" b="1" i="0" u="none" strike="noStrike" dirty="0">
                <a:solidFill>
                  <a:srgbClr val="051C2C"/>
                </a:solidFill>
                <a:effectLst/>
                <a:latin typeface="Calibri" panose="020F0502020204030204" pitchFamily="34" charset="0"/>
                <a:cs typeface="Calibri" panose="020F0502020204030204" pitchFamily="34" charset="0"/>
              </a:rPr>
              <a:t> </a:t>
            </a:r>
            <a:r>
              <a:rPr lang="en-US" sz="3600" b="1" i="0" u="none" strike="noStrike" dirty="0" err="1">
                <a:solidFill>
                  <a:srgbClr val="051C2C"/>
                </a:solidFill>
                <a:effectLst/>
                <a:latin typeface="Calibri" panose="020F0502020204030204" pitchFamily="34" charset="0"/>
                <a:cs typeface="Calibri" panose="020F0502020204030204" pitchFamily="34" charset="0"/>
              </a:rPr>
              <a:t>ReeD</a:t>
            </a:r>
            <a:r>
              <a:rPr lang="tr-TR" sz="3600" b="1" i="0" u="none" strike="noStrike" dirty="0">
                <a:solidFill>
                  <a:srgbClr val="051C2C"/>
                </a:solidFill>
                <a:effectLst/>
                <a:latin typeface="Calibri" panose="020F0502020204030204" pitchFamily="34" charset="0"/>
                <a:cs typeface="Calibri" panose="020F0502020204030204" pitchFamily="34" charset="0"/>
              </a:rPr>
              <a:t>ÜKKAN</a:t>
            </a:r>
            <a:r>
              <a:rPr lang="en-US" sz="3600" b="1" i="0" u="none" strike="noStrike" dirty="0">
                <a:solidFill>
                  <a:srgbClr val="051C2C"/>
                </a:solidFill>
                <a:effectLst/>
                <a:latin typeface="Calibri" panose="020F0502020204030204" pitchFamily="34" charset="0"/>
                <a:cs typeface="Calibri" panose="020F0502020204030204" pitchFamily="34" charset="0"/>
              </a:rPr>
              <a:t>’dan</a:t>
            </a:r>
          </a:p>
          <a:p>
            <a:r>
              <a:rPr lang="en-US" sz="3600" b="1" i="0" u="none" strike="noStrike" dirty="0">
                <a:solidFill>
                  <a:srgbClr val="051C2C"/>
                </a:solidFill>
                <a:effectLst/>
                <a:latin typeface="Calibri" panose="020F0502020204030204" pitchFamily="34" charset="0"/>
                <a:cs typeface="Calibri" panose="020F0502020204030204" pitchFamily="34" charset="0"/>
              </a:rPr>
              <a:t>Anında Destek</a:t>
            </a:r>
          </a:p>
        </p:txBody>
      </p:sp>
      <p:sp>
        <p:nvSpPr>
          <p:cNvPr id="39" name="TextBox 38">
            <a:extLst>
              <a:ext uri="{FF2B5EF4-FFF2-40B4-BE49-F238E27FC236}">
                <a16:creationId xmlns:a16="http://schemas.microsoft.com/office/drawing/2014/main" id="{9EE9FD09-2A39-6810-7549-4E4F59A5FBE2}"/>
              </a:ext>
            </a:extLst>
          </p:cNvPr>
          <p:cNvSpPr txBox="1"/>
          <p:nvPr/>
        </p:nvSpPr>
        <p:spPr>
          <a:xfrm>
            <a:off x="9198049" y="2285169"/>
            <a:ext cx="5682411" cy="646331"/>
          </a:xfrm>
          <a:prstGeom prst="rect">
            <a:avLst/>
          </a:prstGeom>
          <a:noFill/>
        </p:spPr>
        <p:txBody>
          <a:bodyPr wrap="square" rtlCol="0">
            <a:spAutoFit/>
          </a:bodyPr>
          <a:lstStyle/>
          <a:p>
            <a:r>
              <a:rPr lang="en-US" sz="3600" b="1" i="0" u="none" strike="noStrike" dirty="0">
                <a:solidFill>
                  <a:srgbClr val="051C2C"/>
                </a:solidFill>
                <a:effectLst/>
                <a:latin typeface="Calibri" panose="020F0502020204030204" pitchFamily="34" charset="0"/>
                <a:cs typeface="Calibri" panose="020F0502020204030204" pitchFamily="34" charset="0"/>
              </a:rPr>
              <a:t>7/24</a:t>
            </a:r>
            <a:r>
              <a:rPr lang="tr-TR" sz="3600" b="1" i="0" u="none" strike="noStrike" dirty="0">
                <a:solidFill>
                  <a:srgbClr val="051C2C"/>
                </a:solidFill>
                <a:effectLst/>
                <a:latin typeface="Calibri" panose="020F0502020204030204" pitchFamily="34" charset="0"/>
                <a:cs typeface="Calibri" panose="020F0502020204030204" pitchFamily="34" charset="0"/>
              </a:rPr>
              <a:t> </a:t>
            </a:r>
            <a:r>
              <a:rPr lang="en-US" sz="3600" b="1" i="0" u="none" strike="noStrike" dirty="0" err="1">
                <a:solidFill>
                  <a:srgbClr val="051C2C"/>
                </a:solidFill>
                <a:effectLst/>
                <a:latin typeface="Calibri" panose="020F0502020204030204" pitchFamily="34" charset="0"/>
                <a:cs typeface="Calibri" panose="020F0502020204030204" pitchFamily="34" charset="0"/>
              </a:rPr>
              <a:t>ReeBOT</a:t>
            </a:r>
            <a:r>
              <a:rPr lang="tr-TR" sz="3600" b="1" i="0" u="none" strike="noStrike" dirty="0">
                <a:solidFill>
                  <a:srgbClr val="051C2C"/>
                </a:solidFill>
                <a:effectLst/>
                <a:latin typeface="Calibri" panose="020F0502020204030204" pitchFamily="34" charset="0"/>
                <a:cs typeface="Calibri" panose="020F0502020204030204" pitchFamily="34" charset="0"/>
              </a:rPr>
              <a:t> Desteği</a:t>
            </a:r>
            <a:endParaRPr lang="en-US" sz="3600" b="1" i="0" u="none" strike="noStrike" dirty="0">
              <a:solidFill>
                <a:srgbClr val="051C2C"/>
              </a:solidFill>
              <a:effectLst/>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8CFA1F63-904C-43B3-93E3-7203F5D66F64}"/>
              </a:ext>
            </a:extLst>
          </p:cNvPr>
          <p:cNvSpPr txBox="1"/>
          <p:nvPr/>
        </p:nvSpPr>
        <p:spPr>
          <a:xfrm>
            <a:off x="9198050" y="3227592"/>
            <a:ext cx="6502617" cy="954107"/>
          </a:xfrm>
          <a:prstGeom prst="rect">
            <a:avLst/>
          </a:prstGeom>
          <a:noFill/>
        </p:spPr>
        <p:txBody>
          <a:bodyPr wrap="square" rtlCol="0">
            <a:spAutoFit/>
          </a:bodyPr>
          <a:lstStyle/>
          <a:p>
            <a:r>
              <a:rPr lang="tr-TR" sz="2800" i="0" u="none" strike="noStrike" dirty="0">
                <a:solidFill>
                  <a:srgbClr val="051C2C"/>
                </a:solidFill>
                <a:effectLst/>
                <a:latin typeface="Calibri" panose="020F0502020204030204" pitchFamily="34" charset="0"/>
                <a:cs typeface="Calibri" panose="020F0502020204030204" pitchFamily="34" charset="0"/>
              </a:rPr>
              <a:t>Yapay zeka </a:t>
            </a:r>
            <a:r>
              <a:rPr lang="tr-TR" sz="2800" i="0" u="none" strike="noStrike" dirty="0" err="1">
                <a:solidFill>
                  <a:srgbClr val="051C2C"/>
                </a:solidFill>
                <a:effectLst/>
                <a:latin typeface="Calibri" panose="020F0502020204030204" pitchFamily="34" charset="0"/>
                <a:cs typeface="Calibri" panose="020F0502020204030204" pitchFamily="34" charset="0"/>
              </a:rPr>
              <a:t>ReeBOT</a:t>
            </a:r>
            <a:r>
              <a:rPr lang="tr-TR" sz="2800" i="0" u="none" strike="noStrike" dirty="0">
                <a:solidFill>
                  <a:srgbClr val="051C2C"/>
                </a:solidFill>
                <a:effectLst/>
                <a:latin typeface="Calibri" panose="020F0502020204030204" pitchFamily="34" charset="0"/>
                <a:cs typeface="Calibri" panose="020F0502020204030204" pitchFamily="34" charset="0"/>
              </a:rPr>
              <a:t> ile her an teknik destek hizmeti.</a:t>
            </a:r>
            <a:endParaRPr lang="tr-TR" sz="2800" dirty="0">
              <a:solidFill>
                <a:srgbClr val="051C2C"/>
              </a:solidFill>
              <a:highlight>
                <a:srgbClr val="FFFF00"/>
              </a:highlight>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8A579E5F-FB39-A864-FC74-FA4AC68F9BA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410035" y="5095588"/>
            <a:ext cx="1820975" cy="2225636"/>
          </a:xfrm>
          <a:prstGeom prst="rect">
            <a:avLst/>
          </a:prstGeom>
        </p:spPr>
      </p:pic>
      <p:cxnSp>
        <p:nvCxnSpPr>
          <p:cNvPr id="46" name="Straight Arrow Connector 45">
            <a:extLst>
              <a:ext uri="{FF2B5EF4-FFF2-40B4-BE49-F238E27FC236}">
                <a16:creationId xmlns:a16="http://schemas.microsoft.com/office/drawing/2014/main" id="{6D0A3CF1-2273-E584-5F96-3E8286EFFD74}"/>
              </a:ext>
            </a:extLst>
          </p:cNvPr>
          <p:cNvCxnSpPr>
            <a:cxnSpLocks/>
          </p:cNvCxnSpPr>
          <p:nvPr/>
        </p:nvCxnSpPr>
        <p:spPr>
          <a:xfrm rot="16200000" flipH="1" flipV="1">
            <a:off x="5701252" y="2995178"/>
            <a:ext cx="0" cy="425985"/>
          </a:xfrm>
          <a:prstGeom prst="straightConnector1">
            <a:avLst/>
          </a:prstGeom>
          <a:ln w="381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69E8C1F1-0C6A-852E-DDB9-5BA32C66339E}"/>
              </a:ext>
            </a:extLst>
          </p:cNvPr>
          <p:cNvCxnSpPr>
            <a:cxnSpLocks/>
          </p:cNvCxnSpPr>
          <p:nvPr/>
        </p:nvCxnSpPr>
        <p:spPr>
          <a:xfrm rot="16200000" flipH="1" flipV="1">
            <a:off x="6181574" y="8542952"/>
            <a:ext cx="0" cy="425985"/>
          </a:xfrm>
          <a:prstGeom prst="straightConnector1">
            <a:avLst/>
          </a:prstGeom>
          <a:ln w="381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0630F4B0-0B87-E375-4005-CD01C3674556}"/>
              </a:ext>
            </a:extLst>
          </p:cNvPr>
          <p:cNvCxnSpPr>
            <a:cxnSpLocks/>
          </p:cNvCxnSpPr>
          <p:nvPr/>
        </p:nvCxnSpPr>
        <p:spPr>
          <a:xfrm rot="16200000" flipH="1" flipV="1">
            <a:off x="13748589" y="2373220"/>
            <a:ext cx="0" cy="425985"/>
          </a:xfrm>
          <a:prstGeom prst="straightConnector1">
            <a:avLst/>
          </a:prstGeom>
          <a:ln w="381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D2D15EEE-B014-241D-8E03-36F8FBA98E7C}"/>
              </a:ext>
            </a:extLst>
          </p:cNvPr>
          <p:cNvCxnSpPr>
            <a:cxnSpLocks/>
          </p:cNvCxnSpPr>
          <p:nvPr/>
        </p:nvCxnSpPr>
        <p:spPr>
          <a:xfrm rot="16200000" flipH="1" flipV="1">
            <a:off x="13299266" y="7971093"/>
            <a:ext cx="0" cy="425985"/>
          </a:xfrm>
          <a:prstGeom prst="straightConnector1">
            <a:avLst/>
          </a:prstGeom>
          <a:ln w="381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6639FE7F-57BD-EBA9-C6AF-8AFE0CBB4EE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126558" y="5095588"/>
            <a:ext cx="3592073" cy="2223107"/>
          </a:xfrm>
          <a:prstGeom prst="rect">
            <a:avLst/>
          </a:prstGeom>
        </p:spPr>
      </p:pic>
      <p:pic>
        <p:nvPicPr>
          <p:cNvPr id="6" name="Graphic 5">
            <a:extLst>
              <a:ext uri="{FF2B5EF4-FFF2-40B4-BE49-F238E27FC236}">
                <a16:creationId xmlns:a16="http://schemas.microsoft.com/office/drawing/2014/main" id="{D9FA1E45-6C22-3416-618B-A834E69D0C2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072475" y="10356514"/>
            <a:ext cx="1677504" cy="1677504"/>
          </a:xfrm>
          <a:prstGeom prst="rect">
            <a:avLst/>
          </a:prstGeom>
        </p:spPr>
      </p:pic>
      <p:sp>
        <p:nvSpPr>
          <p:cNvPr id="7" name="TextBox 6">
            <a:extLst>
              <a:ext uri="{FF2B5EF4-FFF2-40B4-BE49-F238E27FC236}">
                <a16:creationId xmlns:a16="http://schemas.microsoft.com/office/drawing/2014/main" id="{61188F61-FF45-C717-BF14-91760195A555}"/>
              </a:ext>
            </a:extLst>
          </p:cNvPr>
          <p:cNvSpPr txBox="1"/>
          <p:nvPr/>
        </p:nvSpPr>
        <p:spPr>
          <a:xfrm>
            <a:off x="1819185" y="562375"/>
            <a:ext cx="5726248"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REEDER’A GENEL BAKIŞ</a:t>
            </a:r>
          </a:p>
        </p:txBody>
      </p:sp>
      <p:sp>
        <p:nvSpPr>
          <p:cNvPr id="9" name="TextBox 8">
            <a:extLst>
              <a:ext uri="{FF2B5EF4-FFF2-40B4-BE49-F238E27FC236}">
                <a16:creationId xmlns:a16="http://schemas.microsoft.com/office/drawing/2014/main" id="{A2C9C3BF-8CB7-3A32-C555-E9B88113A4F1}"/>
              </a:ext>
            </a:extLst>
          </p:cNvPr>
          <p:cNvSpPr txBox="1"/>
          <p:nvPr/>
        </p:nvSpPr>
        <p:spPr>
          <a:xfrm>
            <a:off x="1819185" y="1273575"/>
            <a:ext cx="7233070"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Ulaşılabilir Marka, Ulaşılabilir Destek</a:t>
            </a:r>
          </a:p>
        </p:txBody>
      </p:sp>
    </p:spTree>
    <p:extLst>
      <p:ext uri="{BB962C8B-B14F-4D97-AF65-F5344CB8AC3E}">
        <p14:creationId xmlns:p14="http://schemas.microsoft.com/office/powerpoint/2010/main" val="232017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17</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4" name="Rounded Rectangle 3">
            <a:extLst>
              <a:ext uri="{FF2B5EF4-FFF2-40B4-BE49-F238E27FC236}">
                <a16:creationId xmlns:a16="http://schemas.microsoft.com/office/drawing/2014/main" id="{78313613-2ADD-BAFE-51D8-717D241D2F87}"/>
              </a:ext>
            </a:extLst>
          </p:cNvPr>
          <p:cNvSpPr/>
          <p:nvPr/>
        </p:nvSpPr>
        <p:spPr>
          <a:xfrm>
            <a:off x="9489358" y="5436473"/>
            <a:ext cx="6738494" cy="7273056"/>
          </a:xfrm>
          <a:prstGeom prst="roundRect">
            <a:avLst>
              <a:gd name="adj" fmla="val 0"/>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B20897E4-31C6-EE42-6338-8785BE325B13}"/>
              </a:ext>
            </a:extLst>
          </p:cNvPr>
          <p:cNvSpPr/>
          <p:nvPr/>
        </p:nvSpPr>
        <p:spPr>
          <a:xfrm>
            <a:off x="16837039" y="5436473"/>
            <a:ext cx="6738494" cy="7273056"/>
          </a:xfrm>
          <a:prstGeom prst="roundRect">
            <a:avLst>
              <a:gd name="adj" fmla="val 0"/>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1545F130-D511-19A9-FD16-C7AD439A9FDC}"/>
              </a:ext>
            </a:extLst>
          </p:cNvPr>
          <p:cNvSpPr/>
          <p:nvPr/>
        </p:nvSpPr>
        <p:spPr>
          <a:xfrm>
            <a:off x="2113594" y="5436473"/>
            <a:ext cx="6738494" cy="7273056"/>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EFC996EE-739B-4C2D-B327-E7E28CBF29F9}"/>
              </a:ext>
            </a:extLst>
          </p:cNvPr>
          <p:cNvSpPr/>
          <p:nvPr/>
        </p:nvSpPr>
        <p:spPr>
          <a:xfrm>
            <a:off x="9489358" y="3567915"/>
            <a:ext cx="6738494" cy="1868558"/>
          </a:xfrm>
          <a:prstGeom prst="roundRect">
            <a:avLst>
              <a:gd name="adj" fmla="val 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B36C23EF-07E2-892E-317D-030455E0A92E}"/>
              </a:ext>
            </a:extLst>
          </p:cNvPr>
          <p:cNvSpPr/>
          <p:nvPr/>
        </p:nvSpPr>
        <p:spPr>
          <a:xfrm>
            <a:off x="16837039" y="3567915"/>
            <a:ext cx="6738494" cy="1868558"/>
          </a:xfrm>
          <a:prstGeom prst="roundRect">
            <a:avLst>
              <a:gd name="adj" fmla="val 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2E6843DA-D7FB-DFA4-F7E4-82375249D305}"/>
              </a:ext>
            </a:extLst>
          </p:cNvPr>
          <p:cNvSpPr/>
          <p:nvPr/>
        </p:nvSpPr>
        <p:spPr>
          <a:xfrm>
            <a:off x="2113594" y="3567915"/>
            <a:ext cx="6738494" cy="1868558"/>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2">
            <a:extLst>
              <a:ext uri="{FF2B5EF4-FFF2-40B4-BE49-F238E27FC236}">
                <a16:creationId xmlns:a16="http://schemas.microsoft.com/office/drawing/2014/main" id="{AD84465C-97E9-7F3A-447C-F216DA4D48A1}"/>
              </a:ext>
            </a:extLst>
          </p:cNvPr>
          <p:cNvSpPr txBox="1"/>
          <p:nvPr/>
        </p:nvSpPr>
        <p:spPr>
          <a:xfrm>
            <a:off x="2873815" y="4240584"/>
            <a:ext cx="5218052" cy="523220"/>
          </a:xfrm>
          <a:prstGeom prst="rect">
            <a:avLst/>
          </a:prstGeom>
          <a:noFill/>
          <a:ln>
            <a:noFill/>
          </a:ln>
        </p:spPr>
        <p:txBody>
          <a:bodyPr wrap="square">
            <a:spAutoFit/>
          </a:bodyPr>
          <a:lstStyle/>
          <a:p>
            <a:pPr algn="ctr"/>
            <a:r>
              <a:rPr lang="tr-TR" sz="2800" b="1" dirty="0">
                <a:solidFill>
                  <a:schemeClr val="bg1"/>
                </a:solidFill>
                <a:latin typeface="Century Gothic" panose="020B0502020202020204" pitchFamily="34" charset="0"/>
              </a:rPr>
              <a:t>Mobil Operatörler</a:t>
            </a:r>
            <a:endParaRPr lang="tr-TR" sz="2000" dirty="0">
              <a:solidFill>
                <a:schemeClr val="bg1"/>
              </a:solidFill>
              <a:latin typeface="Century Gothic" panose="020B0502020202020204" pitchFamily="34" charset="0"/>
            </a:endParaRPr>
          </a:p>
        </p:txBody>
      </p:sp>
      <p:sp>
        <p:nvSpPr>
          <p:cNvPr id="20" name="TextBox 13">
            <a:extLst>
              <a:ext uri="{FF2B5EF4-FFF2-40B4-BE49-F238E27FC236}">
                <a16:creationId xmlns:a16="http://schemas.microsoft.com/office/drawing/2014/main" id="{B5DB00E1-C4FF-3D43-D1D3-B4042547F12E}"/>
              </a:ext>
            </a:extLst>
          </p:cNvPr>
          <p:cNvSpPr txBox="1"/>
          <p:nvPr/>
        </p:nvSpPr>
        <p:spPr>
          <a:xfrm>
            <a:off x="11152453" y="4240584"/>
            <a:ext cx="3412305" cy="523220"/>
          </a:xfrm>
          <a:prstGeom prst="rect">
            <a:avLst/>
          </a:prstGeom>
          <a:noFill/>
        </p:spPr>
        <p:txBody>
          <a:bodyPr wrap="square">
            <a:spAutoFit/>
          </a:bodyPr>
          <a:lstStyle/>
          <a:p>
            <a:pPr algn="ctr"/>
            <a:r>
              <a:rPr lang="tr-TR" sz="2800" b="1" dirty="0">
                <a:solidFill>
                  <a:schemeClr val="bg1"/>
                </a:solidFill>
                <a:latin typeface="Century Gothic" panose="020B0502020202020204" pitchFamily="34" charset="0"/>
              </a:rPr>
              <a:t>Distribütörler</a:t>
            </a:r>
            <a:endParaRPr lang="tr-TR"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14">
            <a:extLst>
              <a:ext uri="{FF2B5EF4-FFF2-40B4-BE49-F238E27FC236}">
                <a16:creationId xmlns:a16="http://schemas.microsoft.com/office/drawing/2014/main" id="{4FAD50B0-6528-9935-D237-710022EF1ECE}"/>
              </a:ext>
            </a:extLst>
          </p:cNvPr>
          <p:cNvSpPr txBox="1"/>
          <p:nvPr/>
        </p:nvSpPr>
        <p:spPr>
          <a:xfrm>
            <a:off x="17597260" y="4240584"/>
            <a:ext cx="5218052" cy="523220"/>
          </a:xfrm>
          <a:prstGeom prst="rect">
            <a:avLst/>
          </a:prstGeom>
          <a:noFill/>
        </p:spPr>
        <p:txBody>
          <a:bodyPr wrap="square">
            <a:spAutoFit/>
          </a:bodyPr>
          <a:lstStyle/>
          <a:p>
            <a:pPr algn="ctr"/>
            <a:r>
              <a:rPr lang="tr-TR" sz="2800" b="1" dirty="0">
                <a:solidFill>
                  <a:schemeClr val="bg1"/>
                </a:solidFill>
                <a:latin typeface="Century Gothic" panose="020B0502020202020204" pitchFamily="34" charset="0"/>
              </a:rPr>
              <a:t>Online Satış</a:t>
            </a:r>
            <a:endParaRPr lang="tr-TR"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12">
            <a:extLst>
              <a:ext uri="{FF2B5EF4-FFF2-40B4-BE49-F238E27FC236}">
                <a16:creationId xmlns:a16="http://schemas.microsoft.com/office/drawing/2014/main" id="{41F05ACD-6805-E120-6EE9-04658DA6F98B}"/>
              </a:ext>
            </a:extLst>
          </p:cNvPr>
          <p:cNvSpPr txBox="1"/>
          <p:nvPr/>
        </p:nvSpPr>
        <p:spPr>
          <a:xfrm>
            <a:off x="1814502" y="2514067"/>
            <a:ext cx="18109791" cy="646331"/>
          </a:xfrm>
          <a:prstGeom prst="rect">
            <a:avLst/>
          </a:prstGeom>
          <a:noFill/>
          <a:ln>
            <a:noFill/>
          </a:ln>
        </p:spPr>
        <p:txBody>
          <a:bodyPr wrap="square">
            <a:spAutoFit/>
          </a:bodyPr>
          <a:lstStyle/>
          <a:p>
            <a:r>
              <a:rPr lang="tr-TR" sz="3600" dirty="0">
                <a:solidFill>
                  <a:srgbClr val="051C2C"/>
                </a:solidFill>
                <a:latin typeface="Tahoma" panose="020B0604030504040204" pitchFamily="34" charset="0"/>
                <a:ea typeface="Tahoma" panose="020B0604030504040204" pitchFamily="34" charset="0"/>
                <a:cs typeface="Tahoma" panose="020B0604030504040204" pitchFamily="34" charset="0"/>
              </a:rPr>
              <a:t>İş ortaklarıyla 10 </a:t>
            </a:r>
            <a:r>
              <a:rPr lang="en-US" sz="3600" dirty="0">
                <a:solidFill>
                  <a:srgbClr val="051C2C"/>
                </a:solidFill>
                <a:latin typeface="Tahoma" panose="020B0604030504040204" pitchFamily="34" charset="0"/>
                <a:ea typeface="Tahoma" panose="020B0604030504040204" pitchFamily="34" charset="0"/>
                <a:cs typeface="Tahoma" panose="020B0604030504040204" pitchFamily="34" charset="0"/>
              </a:rPr>
              <a:t>y</a:t>
            </a:r>
            <a:r>
              <a:rPr lang="tr-TR" sz="3600" dirty="0">
                <a:solidFill>
                  <a:srgbClr val="051C2C"/>
                </a:solidFill>
                <a:latin typeface="Tahoma" panose="020B0604030504040204" pitchFamily="34" charset="0"/>
                <a:ea typeface="Tahoma" panose="020B0604030504040204" pitchFamily="34" charset="0"/>
                <a:cs typeface="Tahoma" panose="020B0604030504040204" pitchFamily="34" charset="0"/>
              </a:rPr>
              <a:t>ılın üzerinde güçlü ticari ilişkiler</a:t>
            </a:r>
            <a:endPar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pic>
        <p:nvPicPr>
          <p:cNvPr id="27" name="Picture 26">
            <a:extLst>
              <a:ext uri="{FF2B5EF4-FFF2-40B4-BE49-F238E27FC236}">
                <a16:creationId xmlns:a16="http://schemas.microsoft.com/office/drawing/2014/main" id="{61AB8235-BA84-D4F7-AA77-AA5B33DD12BE}"/>
              </a:ext>
            </a:extLst>
          </p:cNvPr>
          <p:cNvPicPr>
            <a:picLocks noChangeAspect="1"/>
          </p:cNvPicPr>
          <p:nvPr/>
        </p:nvPicPr>
        <p:blipFill>
          <a:blip r:embed="rId7"/>
          <a:stretch>
            <a:fillRect/>
          </a:stretch>
        </p:blipFill>
        <p:spPr>
          <a:xfrm>
            <a:off x="19127379" y="7562964"/>
            <a:ext cx="2157814" cy="652363"/>
          </a:xfrm>
          <a:prstGeom prst="rect">
            <a:avLst/>
          </a:prstGeom>
        </p:spPr>
      </p:pic>
      <p:pic>
        <p:nvPicPr>
          <p:cNvPr id="31" name="Picture 30">
            <a:extLst>
              <a:ext uri="{FF2B5EF4-FFF2-40B4-BE49-F238E27FC236}">
                <a16:creationId xmlns:a16="http://schemas.microsoft.com/office/drawing/2014/main" id="{3E840BFA-2E8B-73B8-4C23-356DD42542E1}"/>
              </a:ext>
            </a:extLst>
          </p:cNvPr>
          <p:cNvPicPr>
            <a:picLocks noChangeAspect="1"/>
          </p:cNvPicPr>
          <p:nvPr/>
        </p:nvPicPr>
        <p:blipFill>
          <a:blip r:embed="rId8"/>
          <a:stretch>
            <a:fillRect/>
          </a:stretch>
        </p:blipFill>
        <p:spPr>
          <a:xfrm>
            <a:off x="18707988" y="6225175"/>
            <a:ext cx="2996596" cy="510357"/>
          </a:xfrm>
          <a:prstGeom prst="rect">
            <a:avLst/>
          </a:prstGeom>
        </p:spPr>
      </p:pic>
      <p:pic>
        <p:nvPicPr>
          <p:cNvPr id="33" name="Picture 32">
            <a:extLst>
              <a:ext uri="{FF2B5EF4-FFF2-40B4-BE49-F238E27FC236}">
                <a16:creationId xmlns:a16="http://schemas.microsoft.com/office/drawing/2014/main" id="{1E21C683-DC8D-A9E3-FA88-48923D2CC941}"/>
              </a:ext>
            </a:extLst>
          </p:cNvPr>
          <p:cNvPicPr>
            <a:picLocks noChangeAspect="1"/>
          </p:cNvPicPr>
          <p:nvPr/>
        </p:nvPicPr>
        <p:blipFill>
          <a:blip r:embed="rId9"/>
          <a:stretch>
            <a:fillRect/>
          </a:stretch>
        </p:blipFill>
        <p:spPr>
          <a:xfrm>
            <a:off x="4114248" y="7650802"/>
            <a:ext cx="2737186" cy="1935582"/>
          </a:xfrm>
          <a:prstGeom prst="rect">
            <a:avLst/>
          </a:prstGeom>
        </p:spPr>
      </p:pic>
      <p:pic>
        <p:nvPicPr>
          <p:cNvPr id="37" name="Graphic 36">
            <a:extLst>
              <a:ext uri="{FF2B5EF4-FFF2-40B4-BE49-F238E27FC236}">
                <a16:creationId xmlns:a16="http://schemas.microsoft.com/office/drawing/2014/main" id="{2DE8963F-A873-7FF6-F175-F940C05EEB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21343" y="10342271"/>
            <a:ext cx="1522997" cy="1328024"/>
          </a:xfrm>
          <a:prstGeom prst="rect">
            <a:avLst/>
          </a:prstGeom>
        </p:spPr>
      </p:pic>
      <p:pic>
        <p:nvPicPr>
          <p:cNvPr id="39" name="Picture 38">
            <a:extLst>
              <a:ext uri="{FF2B5EF4-FFF2-40B4-BE49-F238E27FC236}">
                <a16:creationId xmlns:a16="http://schemas.microsoft.com/office/drawing/2014/main" id="{044F88C6-3615-9882-8653-A25954D10258}"/>
              </a:ext>
            </a:extLst>
          </p:cNvPr>
          <p:cNvPicPr>
            <a:picLocks noChangeAspect="1"/>
          </p:cNvPicPr>
          <p:nvPr/>
        </p:nvPicPr>
        <p:blipFill>
          <a:blip r:embed="rId12"/>
          <a:stretch>
            <a:fillRect/>
          </a:stretch>
        </p:blipFill>
        <p:spPr>
          <a:xfrm>
            <a:off x="3669900" y="5849489"/>
            <a:ext cx="3625882" cy="1232234"/>
          </a:xfrm>
          <a:prstGeom prst="rect">
            <a:avLst/>
          </a:prstGeom>
        </p:spPr>
      </p:pic>
      <p:pic>
        <p:nvPicPr>
          <p:cNvPr id="41" name="Picture 40">
            <a:extLst>
              <a:ext uri="{FF2B5EF4-FFF2-40B4-BE49-F238E27FC236}">
                <a16:creationId xmlns:a16="http://schemas.microsoft.com/office/drawing/2014/main" id="{F9316BA9-B567-E94E-5ED4-A93399973ED6}"/>
              </a:ext>
            </a:extLst>
          </p:cNvPr>
          <p:cNvPicPr>
            <a:picLocks noChangeAspect="1"/>
          </p:cNvPicPr>
          <p:nvPr/>
        </p:nvPicPr>
        <p:blipFill>
          <a:blip r:embed="rId13"/>
          <a:stretch>
            <a:fillRect/>
          </a:stretch>
        </p:blipFill>
        <p:spPr>
          <a:xfrm>
            <a:off x="13615009" y="5898851"/>
            <a:ext cx="1174970" cy="1182855"/>
          </a:xfrm>
          <a:prstGeom prst="rect">
            <a:avLst/>
          </a:prstGeom>
        </p:spPr>
      </p:pic>
      <p:pic>
        <p:nvPicPr>
          <p:cNvPr id="43" name="Picture 42">
            <a:extLst>
              <a:ext uri="{FF2B5EF4-FFF2-40B4-BE49-F238E27FC236}">
                <a16:creationId xmlns:a16="http://schemas.microsoft.com/office/drawing/2014/main" id="{E5453E57-CA1F-A246-593A-F12392ADDC46}"/>
              </a:ext>
            </a:extLst>
          </p:cNvPr>
          <p:cNvPicPr>
            <a:picLocks noChangeAspect="1"/>
          </p:cNvPicPr>
          <p:nvPr/>
        </p:nvPicPr>
        <p:blipFill>
          <a:blip r:embed="rId14"/>
          <a:stretch>
            <a:fillRect/>
          </a:stretch>
        </p:blipFill>
        <p:spPr>
          <a:xfrm>
            <a:off x="18707988" y="8678035"/>
            <a:ext cx="2996596" cy="826405"/>
          </a:xfrm>
          <a:prstGeom prst="rect">
            <a:avLst/>
          </a:prstGeom>
        </p:spPr>
      </p:pic>
      <p:pic>
        <p:nvPicPr>
          <p:cNvPr id="45" name="Picture 44">
            <a:extLst>
              <a:ext uri="{FF2B5EF4-FFF2-40B4-BE49-F238E27FC236}">
                <a16:creationId xmlns:a16="http://schemas.microsoft.com/office/drawing/2014/main" id="{BFAB69BB-521B-0E77-B383-B04039EABD1B}"/>
              </a:ext>
            </a:extLst>
          </p:cNvPr>
          <p:cNvPicPr>
            <a:picLocks noChangeAspect="1"/>
          </p:cNvPicPr>
          <p:nvPr/>
        </p:nvPicPr>
        <p:blipFill>
          <a:blip r:embed="rId15"/>
          <a:stretch>
            <a:fillRect/>
          </a:stretch>
        </p:blipFill>
        <p:spPr>
          <a:xfrm>
            <a:off x="11496516" y="11263566"/>
            <a:ext cx="2724178" cy="729901"/>
          </a:xfrm>
          <a:prstGeom prst="rect">
            <a:avLst/>
          </a:prstGeom>
        </p:spPr>
      </p:pic>
      <p:pic>
        <p:nvPicPr>
          <p:cNvPr id="47" name="Picture 46">
            <a:extLst>
              <a:ext uri="{FF2B5EF4-FFF2-40B4-BE49-F238E27FC236}">
                <a16:creationId xmlns:a16="http://schemas.microsoft.com/office/drawing/2014/main" id="{0A6F48BB-2A76-C9E3-74B3-C2AD3DBF7DD9}"/>
              </a:ext>
            </a:extLst>
          </p:cNvPr>
          <p:cNvPicPr>
            <a:picLocks noChangeAspect="1"/>
          </p:cNvPicPr>
          <p:nvPr/>
        </p:nvPicPr>
        <p:blipFill>
          <a:blip r:embed="rId16"/>
          <a:stretch>
            <a:fillRect/>
          </a:stretch>
        </p:blipFill>
        <p:spPr>
          <a:xfrm>
            <a:off x="10723037" y="5905500"/>
            <a:ext cx="2523424" cy="1151312"/>
          </a:xfrm>
          <a:prstGeom prst="rect">
            <a:avLst/>
          </a:prstGeom>
        </p:spPr>
      </p:pic>
      <p:pic>
        <p:nvPicPr>
          <p:cNvPr id="49" name="Picture 48">
            <a:extLst>
              <a:ext uri="{FF2B5EF4-FFF2-40B4-BE49-F238E27FC236}">
                <a16:creationId xmlns:a16="http://schemas.microsoft.com/office/drawing/2014/main" id="{7D78FC1E-6C28-7BEC-06FA-BAC6304FE438}"/>
              </a:ext>
            </a:extLst>
          </p:cNvPr>
          <p:cNvPicPr>
            <a:picLocks noChangeAspect="1"/>
          </p:cNvPicPr>
          <p:nvPr/>
        </p:nvPicPr>
        <p:blipFill>
          <a:blip r:embed="rId17"/>
          <a:stretch>
            <a:fillRect/>
          </a:stretch>
        </p:blipFill>
        <p:spPr>
          <a:xfrm>
            <a:off x="19275961" y="10177109"/>
            <a:ext cx="1860650" cy="1493186"/>
          </a:xfrm>
          <a:prstGeom prst="rect">
            <a:avLst/>
          </a:prstGeom>
        </p:spPr>
      </p:pic>
      <p:pic>
        <p:nvPicPr>
          <p:cNvPr id="51" name="Picture 50">
            <a:extLst>
              <a:ext uri="{FF2B5EF4-FFF2-40B4-BE49-F238E27FC236}">
                <a16:creationId xmlns:a16="http://schemas.microsoft.com/office/drawing/2014/main" id="{896A7356-3217-3BB7-CB57-935C995903D7}"/>
              </a:ext>
            </a:extLst>
          </p:cNvPr>
          <p:cNvPicPr>
            <a:picLocks noChangeAspect="1"/>
          </p:cNvPicPr>
          <p:nvPr/>
        </p:nvPicPr>
        <p:blipFill rotWithShape="1">
          <a:blip r:embed="rId18"/>
          <a:srcRect r="39522"/>
          <a:stretch/>
        </p:blipFill>
        <p:spPr>
          <a:xfrm>
            <a:off x="13045491" y="7596592"/>
            <a:ext cx="1993511" cy="1322028"/>
          </a:xfrm>
          <a:prstGeom prst="rect">
            <a:avLst/>
          </a:prstGeom>
        </p:spPr>
      </p:pic>
      <p:pic>
        <p:nvPicPr>
          <p:cNvPr id="53" name="Picture 52">
            <a:extLst>
              <a:ext uri="{FF2B5EF4-FFF2-40B4-BE49-F238E27FC236}">
                <a16:creationId xmlns:a16="http://schemas.microsoft.com/office/drawing/2014/main" id="{7FA7BDAF-5252-F3BF-F3F7-C7B30A09B134}"/>
              </a:ext>
            </a:extLst>
          </p:cNvPr>
          <p:cNvPicPr>
            <a:picLocks noChangeAspect="1"/>
          </p:cNvPicPr>
          <p:nvPr/>
        </p:nvPicPr>
        <p:blipFill>
          <a:blip r:embed="rId19"/>
          <a:stretch>
            <a:fillRect/>
          </a:stretch>
        </p:blipFill>
        <p:spPr>
          <a:xfrm>
            <a:off x="10660731" y="9581400"/>
            <a:ext cx="2046715" cy="1009497"/>
          </a:xfrm>
          <a:prstGeom prst="rect">
            <a:avLst/>
          </a:prstGeom>
        </p:spPr>
      </p:pic>
      <p:pic>
        <p:nvPicPr>
          <p:cNvPr id="55" name="Picture 54">
            <a:extLst>
              <a:ext uri="{FF2B5EF4-FFF2-40B4-BE49-F238E27FC236}">
                <a16:creationId xmlns:a16="http://schemas.microsoft.com/office/drawing/2014/main" id="{D669F5A9-39B5-AF68-B8A0-FFF605D2D680}"/>
              </a:ext>
            </a:extLst>
          </p:cNvPr>
          <p:cNvPicPr>
            <a:picLocks noChangeAspect="1"/>
          </p:cNvPicPr>
          <p:nvPr/>
        </p:nvPicPr>
        <p:blipFill>
          <a:blip r:embed="rId20"/>
          <a:stretch>
            <a:fillRect/>
          </a:stretch>
        </p:blipFill>
        <p:spPr>
          <a:xfrm>
            <a:off x="10931875" y="7906196"/>
            <a:ext cx="1504429" cy="777570"/>
          </a:xfrm>
          <a:prstGeom prst="rect">
            <a:avLst/>
          </a:prstGeom>
        </p:spPr>
      </p:pic>
      <p:pic>
        <p:nvPicPr>
          <p:cNvPr id="6" name="Picture 5">
            <a:extLst>
              <a:ext uri="{FF2B5EF4-FFF2-40B4-BE49-F238E27FC236}">
                <a16:creationId xmlns:a16="http://schemas.microsoft.com/office/drawing/2014/main" id="{481AC497-AA74-A908-8BF5-4F31DB4C4958}"/>
              </a:ext>
            </a:extLst>
          </p:cNvPr>
          <p:cNvPicPr>
            <a:picLocks noChangeAspect="1"/>
          </p:cNvPicPr>
          <p:nvPr/>
        </p:nvPicPr>
        <p:blipFill>
          <a:blip r:embed="rId21"/>
          <a:stretch>
            <a:fillRect/>
          </a:stretch>
        </p:blipFill>
        <p:spPr>
          <a:xfrm>
            <a:off x="13151293" y="9655977"/>
            <a:ext cx="1781907" cy="767212"/>
          </a:xfrm>
          <a:prstGeom prst="rect">
            <a:avLst/>
          </a:prstGeom>
        </p:spPr>
      </p:pic>
      <p:sp>
        <p:nvSpPr>
          <p:cNvPr id="2" name="TextBox 1">
            <a:extLst>
              <a:ext uri="{FF2B5EF4-FFF2-40B4-BE49-F238E27FC236}">
                <a16:creationId xmlns:a16="http://schemas.microsoft.com/office/drawing/2014/main" id="{EE3DD3F3-F767-4761-6202-63EA9DC3F2A1}"/>
              </a:ext>
            </a:extLst>
          </p:cNvPr>
          <p:cNvSpPr txBox="1"/>
          <p:nvPr/>
        </p:nvSpPr>
        <p:spPr>
          <a:xfrm>
            <a:off x="1819185" y="562375"/>
            <a:ext cx="5726248"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REEDER’A GENEL BAKIŞ</a:t>
            </a:r>
          </a:p>
        </p:txBody>
      </p:sp>
      <p:sp>
        <p:nvSpPr>
          <p:cNvPr id="7" name="TextBox 6">
            <a:extLst>
              <a:ext uri="{FF2B5EF4-FFF2-40B4-BE49-F238E27FC236}">
                <a16:creationId xmlns:a16="http://schemas.microsoft.com/office/drawing/2014/main" id="{AFFEE6F4-4449-E80F-9ECE-DF1DF85236F2}"/>
              </a:ext>
            </a:extLst>
          </p:cNvPr>
          <p:cNvSpPr txBox="1"/>
          <p:nvPr/>
        </p:nvSpPr>
        <p:spPr>
          <a:xfrm>
            <a:off x="1819185" y="1273575"/>
            <a:ext cx="2303836"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İş Ortakları</a:t>
            </a:r>
          </a:p>
        </p:txBody>
      </p:sp>
    </p:spTree>
    <p:extLst>
      <p:ext uri="{BB962C8B-B14F-4D97-AF65-F5344CB8AC3E}">
        <p14:creationId xmlns:p14="http://schemas.microsoft.com/office/powerpoint/2010/main" val="302178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18</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grpSp>
        <p:nvGrpSpPr>
          <p:cNvPr id="2" name="Grup 1">
            <a:extLst>
              <a:ext uri="{FF2B5EF4-FFF2-40B4-BE49-F238E27FC236}">
                <a16:creationId xmlns:a16="http://schemas.microsoft.com/office/drawing/2014/main" id="{014BCFB6-464C-A19B-FBF5-C6C5723FE079}"/>
              </a:ext>
            </a:extLst>
          </p:cNvPr>
          <p:cNvGrpSpPr/>
          <p:nvPr/>
        </p:nvGrpSpPr>
        <p:grpSpPr>
          <a:xfrm>
            <a:off x="8432799" y="1764843"/>
            <a:ext cx="8359775" cy="4371301"/>
            <a:chOff x="2422215" y="5566556"/>
            <a:chExt cx="8359775" cy="4371301"/>
          </a:xfrm>
        </p:grpSpPr>
        <p:sp>
          <p:nvSpPr>
            <p:cNvPr id="10" name="Rounded Rectangle 9">
              <a:extLst>
                <a:ext uri="{FF2B5EF4-FFF2-40B4-BE49-F238E27FC236}">
                  <a16:creationId xmlns:a16="http://schemas.microsoft.com/office/drawing/2014/main" id="{83C4EF1A-D2BB-E2BC-45BD-5AC8802D92FC}"/>
                </a:ext>
              </a:extLst>
            </p:cNvPr>
            <p:cNvSpPr/>
            <p:nvPr/>
          </p:nvSpPr>
          <p:spPr>
            <a:xfrm>
              <a:off x="2422215" y="7808607"/>
              <a:ext cx="8359775" cy="2129250"/>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le 21">
              <a:extLst>
                <a:ext uri="{FF2B5EF4-FFF2-40B4-BE49-F238E27FC236}">
                  <a16:creationId xmlns:a16="http://schemas.microsoft.com/office/drawing/2014/main" id="{B8E81DFB-F133-8E2C-2925-DF88613B07B2}"/>
                </a:ext>
              </a:extLst>
            </p:cNvPr>
            <p:cNvSpPr/>
            <p:nvPr/>
          </p:nvSpPr>
          <p:spPr>
            <a:xfrm>
              <a:off x="5356072" y="5566556"/>
              <a:ext cx="2076375" cy="2129250"/>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TextBox 12">
              <a:extLst>
                <a:ext uri="{FF2B5EF4-FFF2-40B4-BE49-F238E27FC236}">
                  <a16:creationId xmlns:a16="http://schemas.microsoft.com/office/drawing/2014/main" id="{5EABB14C-DAFE-423C-D937-20D086B24564}"/>
                </a:ext>
              </a:extLst>
            </p:cNvPr>
            <p:cNvSpPr txBox="1"/>
            <p:nvPr/>
          </p:nvSpPr>
          <p:spPr>
            <a:xfrm>
              <a:off x="3047659" y="8204573"/>
              <a:ext cx="7103134" cy="1200329"/>
            </a:xfrm>
            <a:prstGeom prst="rect">
              <a:avLst/>
            </a:prstGeom>
            <a:noFill/>
            <a:ln>
              <a:noFill/>
            </a:ln>
          </p:spPr>
          <p:txBody>
            <a:bodyPr wrap="square">
              <a:spAutoFit/>
            </a:bodyPr>
            <a:lstStyle/>
            <a:p>
              <a:pPr algn="ct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Şirket, </a:t>
              </a:r>
              <a:r>
                <a:rPr lang="tr-TR" sz="2400" dirty="0" err="1">
                  <a:solidFill>
                    <a:srgbClr val="051C2C"/>
                  </a:solidFill>
                  <a:latin typeface="Tahoma" panose="020B0604030504040204" pitchFamily="34" charset="0"/>
                  <a:ea typeface="Tahoma" panose="020B0604030504040204" pitchFamily="34" charset="0"/>
                  <a:cs typeface="Tahoma" panose="020B0604030504040204" pitchFamily="34" charset="0"/>
                </a:rPr>
                <a:t>UNDP'nin</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 Sürdürülebilirlik Hedeflerinden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Nitelikli</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Eğitim ve Toplumsal Cinsiyet Eşitliğini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sahiplendi. </a:t>
              </a:r>
            </a:p>
          </p:txBody>
        </p:sp>
        <p:pic>
          <p:nvPicPr>
            <p:cNvPr id="67" name="Graphic 66">
              <a:extLst>
                <a:ext uri="{FF2B5EF4-FFF2-40B4-BE49-F238E27FC236}">
                  <a16:creationId xmlns:a16="http://schemas.microsoft.com/office/drawing/2014/main" id="{6D072CCF-1FE0-5D92-E6F1-FFFE0C03129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927958" y="6037211"/>
              <a:ext cx="1187940" cy="1187940"/>
            </a:xfrm>
            <a:prstGeom prst="rect">
              <a:avLst/>
            </a:prstGeom>
          </p:spPr>
        </p:pic>
      </p:grpSp>
      <p:grpSp>
        <p:nvGrpSpPr>
          <p:cNvPr id="5" name="Group 4">
            <a:extLst>
              <a:ext uri="{FF2B5EF4-FFF2-40B4-BE49-F238E27FC236}">
                <a16:creationId xmlns:a16="http://schemas.microsoft.com/office/drawing/2014/main" id="{16C1DF79-41C6-AB35-023B-CECC51A333DC}"/>
              </a:ext>
            </a:extLst>
          </p:cNvPr>
          <p:cNvGrpSpPr/>
          <p:nvPr/>
        </p:nvGrpSpPr>
        <p:grpSpPr>
          <a:xfrm>
            <a:off x="1638494" y="7388985"/>
            <a:ext cx="22254338" cy="4612609"/>
            <a:chOff x="1638494" y="7388985"/>
            <a:chExt cx="22254338" cy="4612609"/>
          </a:xfrm>
        </p:grpSpPr>
        <p:grpSp>
          <p:nvGrpSpPr>
            <p:cNvPr id="17" name="Grup 16">
              <a:extLst>
                <a:ext uri="{FF2B5EF4-FFF2-40B4-BE49-F238E27FC236}">
                  <a16:creationId xmlns:a16="http://schemas.microsoft.com/office/drawing/2014/main" id="{1A241749-FA5E-C3C4-4516-DD9FBA3FB23D}"/>
                </a:ext>
              </a:extLst>
            </p:cNvPr>
            <p:cNvGrpSpPr/>
            <p:nvPr/>
          </p:nvGrpSpPr>
          <p:grpSpPr>
            <a:xfrm>
              <a:off x="1638494" y="7388985"/>
              <a:ext cx="10766350" cy="2129250"/>
              <a:chOff x="1841141" y="3282767"/>
              <a:chExt cx="10766350" cy="2129250"/>
            </a:xfrm>
          </p:grpSpPr>
          <p:sp>
            <p:nvSpPr>
              <p:cNvPr id="7" name="Rounded Rectangle 6">
                <a:extLst>
                  <a:ext uri="{FF2B5EF4-FFF2-40B4-BE49-F238E27FC236}">
                    <a16:creationId xmlns:a16="http://schemas.microsoft.com/office/drawing/2014/main" id="{162C6310-6115-167B-66F2-A7E7ED03BE4B}"/>
                  </a:ext>
                </a:extLst>
              </p:cNvPr>
              <p:cNvSpPr/>
              <p:nvPr/>
            </p:nvSpPr>
            <p:spPr>
              <a:xfrm>
                <a:off x="4247716" y="3282767"/>
                <a:ext cx="8359775" cy="2129250"/>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016418F4-F71D-2B5D-095C-4C5DB4E5DB80}"/>
                  </a:ext>
                </a:extLst>
              </p:cNvPr>
              <p:cNvSpPr/>
              <p:nvPr/>
            </p:nvSpPr>
            <p:spPr>
              <a:xfrm>
                <a:off x="1841141" y="3282767"/>
                <a:ext cx="2076375" cy="2129250"/>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TextBox 12">
                <a:extLst>
                  <a:ext uri="{FF2B5EF4-FFF2-40B4-BE49-F238E27FC236}">
                    <a16:creationId xmlns:a16="http://schemas.microsoft.com/office/drawing/2014/main" id="{F9A3C8F2-A51F-1471-2E1E-5F393DC40E2B}"/>
                  </a:ext>
                </a:extLst>
              </p:cNvPr>
              <p:cNvSpPr txBox="1"/>
              <p:nvPr/>
            </p:nvSpPr>
            <p:spPr>
              <a:xfrm>
                <a:off x="4876036" y="3747228"/>
                <a:ext cx="7103134" cy="1200329"/>
              </a:xfrm>
              <a:prstGeom prst="rect">
                <a:avLst/>
              </a:prstGeom>
              <a:noFill/>
              <a:ln>
                <a:noFill/>
              </a:ln>
            </p:spPr>
            <p:txBody>
              <a:bodyPr wrap="square">
                <a:spAutoFit/>
              </a:bodyPr>
              <a:lstStyle/>
              <a:p>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Toplumsal Cinsiyet Eşitliğini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DNA’sına işledi</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a:t>
                </a:r>
              </a:p>
              <a:p>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Departman yöneticilerinin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%65</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’i, hissedarlarının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%63</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’ü ve çalışanlarının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%60</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’ı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kadın.</a:t>
                </a:r>
                <a:endPar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pic>
            <p:nvPicPr>
              <p:cNvPr id="66" name="Graphic 65">
                <a:extLst>
                  <a:ext uri="{FF2B5EF4-FFF2-40B4-BE49-F238E27FC236}">
                    <a16:creationId xmlns:a16="http://schemas.microsoft.com/office/drawing/2014/main" id="{3EE90A61-A2B9-74D7-1152-89BC1BE43A6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388444" y="3856508"/>
                <a:ext cx="981768" cy="981768"/>
              </a:xfrm>
              <a:prstGeom prst="rect">
                <a:avLst/>
              </a:prstGeom>
            </p:spPr>
          </p:pic>
        </p:grpSp>
        <p:grpSp>
          <p:nvGrpSpPr>
            <p:cNvPr id="20" name="Grup 19">
              <a:extLst>
                <a:ext uri="{FF2B5EF4-FFF2-40B4-BE49-F238E27FC236}">
                  <a16:creationId xmlns:a16="http://schemas.microsoft.com/office/drawing/2014/main" id="{9C1AE538-FFCE-7160-5B6A-BAF401D7DC3C}"/>
                </a:ext>
              </a:extLst>
            </p:cNvPr>
            <p:cNvGrpSpPr/>
            <p:nvPr/>
          </p:nvGrpSpPr>
          <p:grpSpPr>
            <a:xfrm>
              <a:off x="13126482" y="9872344"/>
              <a:ext cx="10766350" cy="2129250"/>
              <a:chOff x="12944570" y="3282767"/>
              <a:chExt cx="10766350" cy="2129250"/>
            </a:xfrm>
          </p:grpSpPr>
          <p:sp>
            <p:nvSpPr>
              <p:cNvPr id="76" name="Rounded Rectangle 75">
                <a:extLst>
                  <a:ext uri="{FF2B5EF4-FFF2-40B4-BE49-F238E27FC236}">
                    <a16:creationId xmlns:a16="http://schemas.microsoft.com/office/drawing/2014/main" id="{A63F8099-989E-4310-C06D-5805A2C4A7D6}"/>
                  </a:ext>
                </a:extLst>
              </p:cNvPr>
              <p:cNvSpPr/>
              <p:nvPr/>
            </p:nvSpPr>
            <p:spPr>
              <a:xfrm>
                <a:off x="15351145" y="3282767"/>
                <a:ext cx="8359775" cy="2129250"/>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Rounded Rectangle 80">
                <a:extLst>
                  <a:ext uri="{FF2B5EF4-FFF2-40B4-BE49-F238E27FC236}">
                    <a16:creationId xmlns:a16="http://schemas.microsoft.com/office/drawing/2014/main" id="{049106AA-7272-4FBA-A952-7F203CAF3E33}"/>
                  </a:ext>
                </a:extLst>
              </p:cNvPr>
              <p:cNvSpPr/>
              <p:nvPr/>
            </p:nvSpPr>
            <p:spPr>
              <a:xfrm>
                <a:off x="12944570" y="3282767"/>
                <a:ext cx="2076375" cy="2129250"/>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TextBox 12">
                <a:extLst>
                  <a:ext uri="{FF2B5EF4-FFF2-40B4-BE49-F238E27FC236}">
                    <a16:creationId xmlns:a16="http://schemas.microsoft.com/office/drawing/2014/main" id="{F4D023C3-99E7-B88B-E236-B7B40713F518}"/>
                  </a:ext>
                </a:extLst>
              </p:cNvPr>
              <p:cNvSpPr txBox="1"/>
              <p:nvPr/>
            </p:nvSpPr>
            <p:spPr>
              <a:xfrm>
                <a:off x="15979465" y="3931894"/>
                <a:ext cx="7041032" cy="830997"/>
              </a:xfrm>
              <a:prstGeom prst="rect">
                <a:avLst/>
              </a:prstGeom>
              <a:noFill/>
              <a:ln>
                <a:noFill/>
              </a:ln>
            </p:spPr>
            <p:txBody>
              <a:bodyPr wrap="square">
                <a:spAutoFit/>
              </a:bodyPr>
              <a:lstStyle/>
              <a:p>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Her yıl bir köy okuluna bir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teknoloji sınıfı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kuruluyor.</a:t>
                </a:r>
              </a:p>
            </p:txBody>
          </p:sp>
          <p:pic>
            <p:nvPicPr>
              <p:cNvPr id="69" name="Graphic 68">
                <a:extLst>
                  <a:ext uri="{FF2B5EF4-FFF2-40B4-BE49-F238E27FC236}">
                    <a16:creationId xmlns:a16="http://schemas.microsoft.com/office/drawing/2014/main" id="{BEEE4AF8-B4DC-76C0-E10A-0B759013D7B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3442785" y="3807420"/>
                <a:ext cx="1079945" cy="1079945"/>
              </a:xfrm>
              <a:prstGeom prst="rect">
                <a:avLst/>
              </a:prstGeom>
            </p:spPr>
          </p:pic>
        </p:grpSp>
        <p:grpSp>
          <p:nvGrpSpPr>
            <p:cNvPr id="18" name="Grup 17">
              <a:extLst>
                <a:ext uri="{FF2B5EF4-FFF2-40B4-BE49-F238E27FC236}">
                  <a16:creationId xmlns:a16="http://schemas.microsoft.com/office/drawing/2014/main" id="{FA98C77D-B499-0B6F-986F-9FD14881768C}"/>
                </a:ext>
              </a:extLst>
            </p:cNvPr>
            <p:cNvGrpSpPr/>
            <p:nvPr/>
          </p:nvGrpSpPr>
          <p:grpSpPr>
            <a:xfrm>
              <a:off x="13126482" y="7391945"/>
              <a:ext cx="10766350" cy="2129250"/>
              <a:chOff x="1841141" y="8261167"/>
              <a:chExt cx="10766350" cy="2129250"/>
            </a:xfrm>
          </p:grpSpPr>
          <p:sp>
            <p:nvSpPr>
              <p:cNvPr id="13" name="Rounded Rectangle 12">
                <a:extLst>
                  <a:ext uri="{FF2B5EF4-FFF2-40B4-BE49-F238E27FC236}">
                    <a16:creationId xmlns:a16="http://schemas.microsoft.com/office/drawing/2014/main" id="{DE557C8F-85DF-8678-0DC6-6D8667753F8C}"/>
                  </a:ext>
                </a:extLst>
              </p:cNvPr>
              <p:cNvSpPr/>
              <p:nvPr/>
            </p:nvSpPr>
            <p:spPr>
              <a:xfrm>
                <a:off x="4247716" y="8261167"/>
                <a:ext cx="8359775" cy="2129250"/>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25C5C6F2-6258-2363-5510-B35105738F76}"/>
                  </a:ext>
                </a:extLst>
              </p:cNvPr>
              <p:cNvSpPr/>
              <p:nvPr/>
            </p:nvSpPr>
            <p:spPr>
              <a:xfrm>
                <a:off x="1841141" y="8261167"/>
                <a:ext cx="2076375" cy="2129250"/>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TextBox 12">
                <a:extLst>
                  <a:ext uri="{FF2B5EF4-FFF2-40B4-BE49-F238E27FC236}">
                    <a16:creationId xmlns:a16="http://schemas.microsoft.com/office/drawing/2014/main" id="{256934EA-DA40-8F54-6DA8-2FEDB4C0F76B}"/>
                  </a:ext>
                </a:extLst>
              </p:cNvPr>
              <p:cNvSpPr txBox="1"/>
              <p:nvPr/>
            </p:nvSpPr>
            <p:spPr>
              <a:xfrm>
                <a:off x="4876036" y="8725628"/>
                <a:ext cx="7103134" cy="830997"/>
              </a:xfrm>
              <a:prstGeom prst="rect">
                <a:avLst/>
              </a:prstGeom>
              <a:noFill/>
              <a:ln>
                <a:noFill/>
              </a:ln>
            </p:spPr>
            <p:txBody>
              <a:bodyPr wrap="square">
                <a:spAutoFit/>
              </a:bodyPr>
              <a:lstStyle/>
              <a:p>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Nitelikli Eğitim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için her 100 tabletten 3’ü uzaktan eğitim amacıyla bağışlanıyor.</a:t>
                </a:r>
              </a:p>
            </p:txBody>
          </p:sp>
          <p:pic>
            <p:nvPicPr>
              <p:cNvPr id="4" name="Graphic 3">
                <a:extLst>
                  <a:ext uri="{FF2B5EF4-FFF2-40B4-BE49-F238E27FC236}">
                    <a16:creationId xmlns:a16="http://schemas.microsoft.com/office/drawing/2014/main" id="{C5C8BDD2-08F6-8CCF-9ECA-23F8EFC435C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388444" y="8834908"/>
                <a:ext cx="981768" cy="981768"/>
              </a:xfrm>
              <a:prstGeom prst="rect">
                <a:avLst/>
              </a:prstGeom>
            </p:spPr>
          </p:pic>
        </p:grpSp>
        <p:grpSp>
          <p:nvGrpSpPr>
            <p:cNvPr id="21" name="Grup 20">
              <a:extLst>
                <a:ext uri="{FF2B5EF4-FFF2-40B4-BE49-F238E27FC236}">
                  <a16:creationId xmlns:a16="http://schemas.microsoft.com/office/drawing/2014/main" id="{C1CD27CE-778F-170D-E6B9-4DB91CB2985F}"/>
                </a:ext>
              </a:extLst>
            </p:cNvPr>
            <p:cNvGrpSpPr/>
            <p:nvPr/>
          </p:nvGrpSpPr>
          <p:grpSpPr>
            <a:xfrm>
              <a:off x="1638494" y="9872344"/>
              <a:ext cx="10766350" cy="2129250"/>
              <a:chOff x="1841141" y="3282767"/>
              <a:chExt cx="10766350" cy="2129250"/>
            </a:xfrm>
          </p:grpSpPr>
          <p:sp>
            <p:nvSpPr>
              <p:cNvPr id="23" name="Rounded Rectangle 6">
                <a:extLst>
                  <a:ext uri="{FF2B5EF4-FFF2-40B4-BE49-F238E27FC236}">
                    <a16:creationId xmlns:a16="http://schemas.microsoft.com/office/drawing/2014/main" id="{BBC97C31-CCA8-31D6-352F-DD2A58D8C1B5}"/>
                  </a:ext>
                </a:extLst>
              </p:cNvPr>
              <p:cNvSpPr/>
              <p:nvPr/>
            </p:nvSpPr>
            <p:spPr>
              <a:xfrm>
                <a:off x="4247716" y="3282767"/>
                <a:ext cx="8359775" cy="2129250"/>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ounded Rectangle 15">
                <a:extLst>
                  <a:ext uri="{FF2B5EF4-FFF2-40B4-BE49-F238E27FC236}">
                    <a16:creationId xmlns:a16="http://schemas.microsoft.com/office/drawing/2014/main" id="{F21E6439-FD50-50DB-C5FE-DAB67B7059D4}"/>
                  </a:ext>
                </a:extLst>
              </p:cNvPr>
              <p:cNvSpPr/>
              <p:nvPr/>
            </p:nvSpPr>
            <p:spPr>
              <a:xfrm>
                <a:off x="1841141" y="3282767"/>
                <a:ext cx="2076375" cy="2129250"/>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12">
                <a:extLst>
                  <a:ext uri="{FF2B5EF4-FFF2-40B4-BE49-F238E27FC236}">
                    <a16:creationId xmlns:a16="http://schemas.microsoft.com/office/drawing/2014/main" id="{4861815F-05CA-D755-7A1E-241BF204A902}"/>
                  </a:ext>
                </a:extLst>
              </p:cNvPr>
              <p:cNvSpPr txBox="1"/>
              <p:nvPr/>
            </p:nvSpPr>
            <p:spPr>
              <a:xfrm>
                <a:off x="4876036" y="3747228"/>
                <a:ext cx="7103134" cy="830997"/>
              </a:xfrm>
              <a:prstGeom prst="rect">
                <a:avLst/>
              </a:prstGeom>
              <a:noFill/>
              <a:ln>
                <a:noFill/>
              </a:ln>
            </p:spPr>
            <p:txBody>
              <a:bodyPr wrap="square">
                <a:spAutoFit/>
              </a:bodyPr>
              <a:lstStyle/>
              <a:p>
                <a:pPr algn="just"/>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Milli Eğitim Bakanlığı ile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’’Kızlar Kodlar Projesi’’</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 hayata geçirdi.</a:t>
                </a:r>
              </a:p>
            </p:txBody>
          </p:sp>
        </p:grpSp>
        <p:pic>
          <p:nvPicPr>
            <p:cNvPr id="27" name="Picture 33">
              <a:extLst>
                <a:ext uri="{FF2B5EF4-FFF2-40B4-BE49-F238E27FC236}">
                  <a16:creationId xmlns:a16="http://schemas.microsoft.com/office/drawing/2014/main" id="{DCD523F1-C7CE-32A3-75DB-FC1A61A03E91}"/>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861022" y="10091976"/>
              <a:ext cx="1616213" cy="1616213"/>
            </a:xfrm>
            <a:prstGeom prst="ellipse">
              <a:avLst/>
            </a:prstGeom>
          </p:spPr>
        </p:pic>
      </p:grpSp>
      <p:sp>
        <p:nvSpPr>
          <p:cNvPr id="6" name="TextBox 5">
            <a:extLst>
              <a:ext uri="{FF2B5EF4-FFF2-40B4-BE49-F238E27FC236}">
                <a16:creationId xmlns:a16="http://schemas.microsoft.com/office/drawing/2014/main" id="{4B8277BC-0929-A9BC-5DCC-8695012CF057}"/>
              </a:ext>
            </a:extLst>
          </p:cNvPr>
          <p:cNvSpPr txBox="1"/>
          <p:nvPr/>
        </p:nvSpPr>
        <p:spPr>
          <a:xfrm>
            <a:off x="1819185" y="562375"/>
            <a:ext cx="5726248"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REEDER’A GENEL BAKIŞ</a:t>
            </a:r>
          </a:p>
        </p:txBody>
      </p:sp>
      <p:sp>
        <p:nvSpPr>
          <p:cNvPr id="8" name="TextBox 7">
            <a:extLst>
              <a:ext uri="{FF2B5EF4-FFF2-40B4-BE49-F238E27FC236}">
                <a16:creationId xmlns:a16="http://schemas.microsoft.com/office/drawing/2014/main" id="{02998C94-7B09-3FBA-FC1D-E28B5F8530B5}"/>
              </a:ext>
            </a:extLst>
          </p:cNvPr>
          <p:cNvSpPr txBox="1"/>
          <p:nvPr/>
        </p:nvSpPr>
        <p:spPr>
          <a:xfrm>
            <a:off x="1819185" y="1273575"/>
            <a:ext cx="4988866"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Sosyal Sorumluluk Bilinci</a:t>
            </a:r>
          </a:p>
        </p:txBody>
      </p:sp>
    </p:spTree>
    <p:extLst>
      <p:ext uri="{BB962C8B-B14F-4D97-AF65-F5344CB8AC3E}">
        <p14:creationId xmlns:p14="http://schemas.microsoft.com/office/powerpoint/2010/main" val="41072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19</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32" name="TextBox 31">
            <a:extLst>
              <a:ext uri="{FF2B5EF4-FFF2-40B4-BE49-F238E27FC236}">
                <a16:creationId xmlns:a16="http://schemas.microsoft.com/office/drawing/2014/main" id="{C2464D01-3E34-B335-46DF-2BC9F9F47F66}"/>
              </a:ext>
            </a:extLst>
          </p:cNvPr>
          <p:cNvSpPr txBox="1"/>
          <p:nvPr/>
        </p:nvSpPr>
        <p:spPr>
          <a:xfrm>
            <a:off x="4086260" y="3018214"/>
            <a:ext cx="2618024" cy="954107"/>
          </a:xfrm>
          <a:prstGeom prst="rect">
            <a:avLst/>
          </a:prstGeom>
          <a:noFill/>
        </p:spPr>
        <p:txBody>
          <a:bodyPr wrap="none" rtlCol="0">
            <a:spAutoFit/>
          </a:bodyPr>
          <a:lstStyle/>
          <a:p>
            <a:pPr algn="ctr"/>
            <a:r>
              <a:rPr lang="en-US" sz="2800" b="1"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Reeder ile</a:t>
            </a:r>
          </a:p>
          <a:p>
            <a:pPr algn="ctr"/>
            <a:r>
              <a:rPr lang="en-US" sz="2800" b="1"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Kızlar Kodlar!</a:t>
            </a:r>
          </a:p>
        </p:txBody>
      </p:sp>
      <p:grpSp>
        <p:nvGrpSpPr>
          <p:cNvPr id="2" name="Group 1">
            <a:extLst>
              <a:ext uri="{FF2B5EF4-FFF2-40B4-BE49-F238E27FC236}">
                <a16:creationId xmlns:a16="http://schemas.microsoft.com/office/drawing/2014/main" id="{5BD21496-C24E-29EB-A2F0-768379DA6669}"/>
              </a:ext>
            </a:extLst>
          </p:cNvPr>
          <p:cNvGrpSpPr/>
          <p:nvPr/>
        </p:nvGrpSpPr>
        <p:grpSpPr>
          <a:xfrm>
            <a:off x="3431006" y="4538659"/>
            <a:ext cx="3928533" cy="3928533"/>
            <a:chOff x="6222504" y="4996675"/>
            <a:chExt cx="2683241" cy="2683241"/>
          </a:xfrm>
        </p:grpSpPr>
        <p:sp>
          <p:nvSpPr>
            <p:cNvPr id="33" name="Oval 32">
              <a:extLst>
                <a:ext uri="{FF2B5EF4-FFF2-40B4-BE49-F238E27FC236}">
                  <a16:creationId xmlns:a16="http://schemas.microsoft.com/office/drawing/2014/main" id="{B7BEAB4B-C9BC-F1DA-CB38-5F61F1B569E8}"/>
                </a:ext>
              </a:extLst>
            </p:cNvPr>
            <p:cNvSpPr/>
            <p:nvPr/>
          </p:nvSpPr>
          <p:spPr>
            <a:xfrm>
              <a:off x="6222504" y="4996675"/>
              <a:ext cx="2683241" cy="2683241"/>
            </a:xfrm>
            <a:prstGeom prst="ellipse">
              <a:avLst/>
            </a:prstGeom>
            <a:solidFill>
              <a:srgbClr val="78D6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TR">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pic>
          <p:nvPicPr>
            <p:cNvPr id="34" name="Picture 33">
              <a:extLst>
                <a:ext uri="{FF2B5EF4-FFF2-40B4-BE49-F238E27FC236}">
                  <a16:creationId xmlns:a16="http://schemas.microsoft.com/office/drawing/2014/main" id="{738F3720-B27E-457A-D5E2-1CB9DAB4B44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44469" y="5118640"/>
              <a:ext cx="2439310" cy="2439310"/>
            </a:xfrm>
            <a:prstGeom prst="ellipse">
              <a:avLst/>
            </a:prstGeom>
          </p:spPr>
        </p:pic>
      </p:grpSp>
      <p:sp>
        <p:nvSpPr>
          <p:cNvPr id="36" name="TextBox 35">
            <a:extLst>
              <a:ext uri="{FF2B5EF4-FFF2-40B4-BE49-F238E27FC236}">
                <a16:creationId xmlns:a16="http://schemas.microsoft.com/office/drawing/2014/main" id="{FD204EA7-4B22-0E44-7AF4-5980C57DE3AA}"/>
              </a:ext>
            </a:extLst>
          </p:cNvPr>
          <p:cNvSpPr txBox="1"/>
          <p:nvPr/>
        </p:nvSpPr>
        <p:spPr>
          <a:xfrm>
            <a:off x="8856462" y="3018214"/>
            <a:ext cx="2770310" cy="954107"/>
          </a:xfrm>
          <a:prstGeom prst="rect">
            <a:avLst/>
          </a:prstGeom>
          <a:noFill/>
        </p:spPr>
        <p:txBody>
          <a:bodyPr wrap="none" rtlCol="0">
            <a:spAutoFit/>
          </a:bodyPr>
          <a:lstStyle/>
          <a:p>
            <a:pPr algn="ctr"/>
            <a:r>
              <a:rPr lang="en-US" sz="2800" b="1"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Geleceğin Adı</a:t>
            </a:r>
            <a:r>
              <a:rPr lang="tr-TR" sz="2800" b="1"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a:t>
            </a:r>
            <a:endParaRPr lang="en-US" sz="2800" b="1"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p>
            <a:pPr algn="ctr"/>
            <a:r>
              <a:rPr lang="en-US" sz="2800" b="1"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Çocuk</a:t>
            </a:r>
          </a:p>
        </p:txBody>
      </p:sp>
      <p:grpSp>
        <p:nvGrpSpPr>
          <p:cNvPr id="5" name="Group 4">
            <a:extLst>
              <a:ext uri="{FF2B5EF4-FFF2-40B4-BE49-F238E27FC236}">
                <a16:creationId xmlns:a16="http://schemas.microsoft.com/office/drawing/2014/main" id="{AC723D37-3979-2814-D500-A5F28AEFC050}"/>
              </a:ext>
            </a:extLst>
          </p:cNvPr>
          <p:cNvGrpSpPr/>
          <p:nvPr/>
        </p:nvGrpSpPr>
        <p:grpSpPr>
          <a:xfrm>
            <a:off x="8277351" y="4538659"/>
            <a:ext cx="3928533" cy="3928533"/>
            <a:chOff x="9856528" y="4996675"/>
            <a:chExt cx="2683241" cy="2683241"/>
          </a:xfrm>
        </p:grpSpPr>
        <p:sp>
          <p:nvSpPr>
            <p:cNvPr id="37" name="Oval 36">
              <a:extLst>
                <a:ext uri="{FF2B5EF4-FFF2-40B4-BE49-F238E27FC236}">
                  <a16:creationId xmlns:a16="http://schemas.microsoft.com/office/drawing/2014/main" id="{44680CBE-1BE7-7674-8605-D8054E2CA1DB}"/>
                </a:ext>
              </a:extLst>
            </p:cNvPr>
            <p:cNvSpPr/>
            <p:nvPr/>
          </p:nvSpPr>
          <p:spPr>
            <a:xfrm>
              <a:off x="9856528" y="4996675"/>
              <a:ext cx="2683241" cy="2683241"/>
            </a:xfrm>
            <a:prstGeom prst="ellipse">
              <a:avLst/>
            </a:prstGeom>
            <a:solidFill>
              <a:srgbClr val="78D6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TR">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pic>
          <p:nvPicPr>
            <p:cNvPr id="38" name="Picture 37">
              <a:extLst>
                <a:ext uri="{FF2B5EF4-FFF2-40B4-BE49-F238E27FC236}">
                  <a16:creationId xmlns:a16="http://schemas.microsoft.com/office/drawing/2014/main" id="{186387B1-890C-24CF-2127-BBA7108EE65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978493" y="5118638"/>
              <a:ext cx="2439310" cy="2439311"/>
            </a:xfrm>
            <a:prstGeom prst="ellipse">
              <a:avLst/>
            </a:prstGeom>
          </p:spPr>
        </p:pic>
      </p:grpSp>
      <p:sp>
        <p:nvSpPr>
          <p:cNvPr id="40" name="TextBox 39">
            <a:extLst>
              <a:ext uri="{FF2B5EF4-FFF2-40B4-BE49-F238E27FC236}">
                <a16:creationId xmlns:a16="http://schemas.microsoft.com/office/drawing/2014/main" id="{7764507C-426F-39A2-074C-A1A71C5B8019}"/>
              </a:ext>
            </a:extLst>
          </p:cNvPr>
          <p:cNvSpPr txBox="1"/>
          <p:nvPr/>
        </p:nvSpPr>
        <p:spPr>
          <a:xfrm>
            <a:off x="13516475" y="3018214"/>
            <a:ext cx="3139001" cy="954107"/>
          </a:xfrm>
          <a:prstGeom prst="rect">
            <a:avLst/>
          </a:prstGeom>
          <a:noFill/>
        </p:spPr>
        <p:txBody>
          <a:bodyPr wrap="none" rtlCol="0">
            <a:spAutoFit/>
          </a:bodyPr>
          <a:lstStyle/>
          <a:p>
            <a:pPr algn="ctr"/>
            <a:r>
              <a:rPr lang="en-US" sz="2800" b="1"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Minik Ellerden</a:t>
            </a:r>
          </a:p>
          <a:p>
            <a:pPr algn="ctr"/>
            <a:r>
              <a:rPr lang="en-US" sz="2800" b="1"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Büyük Hediyeler</a:t>
            </a:r>
          </a:p>
        </p:txBody>
      </p:sp>
      <p:grpSp>
        <p:nvGrpSpPr>
          <p:cNvPr id="6" name="Group 5">
            <a:extLst>
              <a:ext uri="{FF2B5EF4-FFF2-40B4-BE49-F238E27FC236}">
                <a16:creationId xmlns:a16="http://schemas.microsoft.com/office/drawing/2014/main" id="{3D0932A9-36CB-3191-58C9-0E285F2AF271}"/>
              </a:ext>
            </a:extLst>
          </p:cNvPr>
          <p:cNvGrpSpPr/>
          <p:nvPr/>
        </p:nvGrpSpPr>
        <p:grpSpPr>
          <a:xfrm>
            <a:off x="13123696" y="4538659"/>
            <a:ext cx="3928533" cy="3928533"/>
            <a:chOff x="13743683" y="4996675"/>
            <a:chExt cx="2683241" cy="2683241"/>
          </a:xfrm>
        </p:grpSpPr>
        <p:sp>
          <p:nvSpPr>
            <p:cNvPr id="41" name="Oval 40">
              <a:extLst>
                <a:ext uri="{FF2B5EF4-FFF2-40B4-BE49-F238E27FC236}">
                  <a16:creationId xmlns:a16="http://schemas.microsoft.com/office/drawing/2014/main" id="{5A7680DC-3FDC-4AA1-A20E-328FBCE6BDFB}"/>
                </a:ext>
              </a:extLst>
            </p:cNvPr>
            <p:cNvSpPr/>
            <p:nvPr/>
          </p:nvSpPr>
          <p:spPr>
            <a:xfrm>
              <a:off x="13743683" y="4996675"/>
              <a:ext cx="2683241" cy="2683241"/>
            </a:xfrm>
            <a:prstGeom prst="ellipse">
              <a:avLst/>
            </a:prstGeom>
            <a:solidFill>
              <a:srgbClr val="78D6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TR">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pic>
          <p:nvPicPr>
            <p:cNvPr id="42" name="Picture 41">
              <a:extLst>
                <a:ext uri="{FF2B5EF4-FFF2-40B4-BE49-F238E27FC236}">
                  <a16:creationId xmlns:a16="http://schemas.microsoft.com/office/drawing/2014/main" id="{BA46F5A3-AD3D-72D2-2579-ACA8DC74042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3865648" y="5118638"/>
              <a:ext cx="2439310" cy="2439311"/>
            </a:xfrm>
            <a:prstGeom prst="ellipse">
              <a:avLst/>
            </a:prstGeom>
          </p:spPr>
        </p:pic>
      </p:grpSp>
      <p:sp>
        <p:nvSpPr>
          <p:cNvPr id="44" name="TextBox 43">
            <a:extLst>
              <a:ext uri="{FF2B5EF4-FFF2-40B4-BE49-F238E27FC236}">
                <a16:creationId xmlns:a16="http://schemas.microsoft.com/office/drawing/2014/main" id="{E8C24D37-F7D5-D686-A53D-B4F9BE3F7D09}"/>
              </a:ext>
            </a:extLst>
          </p:cNvPr>
          <p:cNvSpPr txBox="1"/>
          <p:nvPr/>
        </p:nvSpPr>
        <p:spPr>
          <a:xfrm>
            <a:off x="18148609" y="3018214"/>
            <a:ext cx="3498073" cy="954107"/>
          </a:xfrm>
          <a:prstGeom prst="rect">
            <a:avLst/>
          </a:prstGeom>
          <a:noFill/>
        </p:spPr>
        <p:txBody>
          <a:bodyPr wrap="none" rtlCol="0">
            <a:spAutoFit/>
          </a:bodyPr>
          <a:lstStyle/>
          <a:p>
            <a:pPr algn="ctr"/>
            <a:r>
              <a:rPr lang="en-US" sz="2800" b="1"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Her Köy Okuluna</a:t>
            </a:r>
          </a:p>
          <a:p>
            <a:pPr algn="ctr"/>
            <a:r>
              <a:rPr lang="en-US" sz="2800" b="1"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Bir Teknoloji Sınıfı</a:t>
            </a:r>
          </a:p>
        </p:txBody>
      </p:sp>
      <p:grpSp>
        <p:nvGrpSpPr>
          <p:cNvPr id="7" name="Group 6">
            <a:extLst>
              <a:ext uri="{FF2B5EF4-FFF2-40B4-BE49-F238E27FC236}">
                <a16:creationId xmlns:a16="http://schemas.microsoft.com/office/drawing/2014/main" id="{70E9592B-CFD3-2257-3220-269B001FA6F5}"/>
              </a:ext>
            </a:extLst>
          </p:cNvPr>
          <p:cNvGrpSpPr/>
          <p:nvPr/>
        </p:nvGrpSpPr>
        <p:grpSpPr>
          <a:xfrm>
            <a:off x="17970040" y="4538659"/>
            <a:ext cx="3928533" cy="3928533"/>
            <a:chOff x="17566568" y="4996675"/>
            <a:chExt cx="2683241" cy="2683241"/>
          </a:xfrm>
        </p:grpSpPr>
        <p:sp>
          <p:nvSpPr>
            <p:cNvPr id="45" name="Oval 44">
              <a:extLst>
                <a:ext uri="{FF2B5EF4-FFF2-40B4-BE49-F238E27FC236}">
                  <a16:creationId xmlns:a16="http://schemas.microsoft.com/office/drawing/2014/main" id="{4F189B43-4F59-C4A7-7313-0E5DA20FD2CF}"/>
                </a:ext>
              </a:extLst>
            </p:cNvPr>
            <p:cNvSpPr/>
            <p:nvPr/>
          </p:nvSpPr>
          <p:spPr>
            <a:xfrm>
              <a:off x="17566568" y="4996675"/>
              <a:ext cx="2683241" cy="2683241"/>
            </a:xfrm>
            <a:prstGeom prst="ellipse">
              <a:avLst/>
            </a:prstGeom>
            <a:solidFill>
              <a:srgbClr val="78D6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TR">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pic>
          <p:nvPicPr>
            <p:cNvPr id="46" name="Picture 45">
              <a:extLst>
                <a:ext uri="{FF2B5EF4-FFF2-40B4-BE49-F238E27FC236}">
                  <a16:creationId xmlns:a16="http://schemas.microsoft.com/office/drawing/2014/main" id="{2E0D568F-0E32-9AE5-1BF7-6F88B1A8AFC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7688533" y="5118637"/>
              <a:ext cx="2439310" cy="2439312"/>
            </a:xfrm>
            <a:prstGeom prst="ellipse">
              <a:avLst/>
            </a:prstGeom>
          </p:spPr>
        </p:pic>
      </p:grpSp>
      <p:sp>
        <p:nvSpPr>
          <p:cNvPr id="48" name="TextBox 12">
            <a:extLst>
              <a:ext uri="{FF2B5EF4-FFF2-40B4-BE49-F238E27FC236}">
                <a16:creationId xmlns:a16="http://schemas.microsoft.com/office/drawing/2014/main" id="{A3E20B80-43A2-EA98-4CC1-30F1B896AE66}"/>
              </a:ext>
            </a:extLst>
          </p:cNvPr>
          <p:cNvSpPr txBox="1"/>
          <p:nvPr/>
        </p:nvSpPr>
        <p:spPr>
          <a:xfrm>
            <a:off x="7359539" y="9896350"/>
            <a:ext cx="10807597" cy="1569660"/>
          </a:xfrm>
          <a:prstGeom prst="rect">
            <a:avLst/>
          </a:prstGeom>
          <a:noFill/>
          <a:ln>
            <a:noFill/>
          </a:ln>
        </p:spPr>
        <p:txBody>
          <a:bodyPr wrap="square">
            <a:spAutoFit/>
          </a:bodyPr>
          <a:lstStyle/>
          <a:p>
            <a:pPr algn="ctr"/>
            <a:r>
              <a:rPr lang="tr-TR" sz="3200" dirty="0">
                <a:solidFill>
                  <a:srgbClr val="051C2C"/>
                </a:solidFill>
                <a:latin typeface="Tahoma" panose="020B0604030504040204" pitchFamily="34" charset="0"/>
                <a:ea typeface="Tahoma" panose="020B0604030504040204" pitchFamily="34" charset="0"/>
                <a:cs typeface="Tahoma" panose="020B0604030504040204" pitchFamily="34" charset="0"/>
              </a:rPr>
              <a:t>Telefon, tablet gibi teknolojik cihazlara dokunmak, hayatın bir parçası haline gelse de; doğaya, yaşama, çocuklara dokunarak da hayatı geliştirmeye devam ediyor.</a:t>
            </a:r>
            <a:endPar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72490C92-CCFB-E1C9-F08D-1BDB65ACDF3E}"/>
              </a:ext>
            </a:extLst>
          </p:cNvPr>
          <p:cNvSpPr txBox="1"/>
          <p:nvPr/>
        </p:nvSpPr>
        <p:spPr>
          <a:xfrm>
            <a:off x="1819185" y="562375"/>
            <a:ext cx="5726248"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REEDER’A GENEL BAKIŞ</a:t>
            </a:r>
          </a:p>
        </p:txBody>
      </p:sp>
      <p:sp>
        <p:nvSpPr>
          <p:cNvPr id="8" name="TextBox 7">
            <a:extLst>
              <a:ext uri="{FF2B5EF4-FFF2-40B4-BE49-F238E27FC236}">
                <a16:creationId xmlns:a16="http://schemas.microsoft.com/office/drawing/2014/main" id="{4185CD9A-6889-F703-F9C0-935137C7A5A9}"/>
              </a:ext>
            </a:extLst>
          </p:cNvPr>
          <p:cNvSpPr txBox="1"/>
          <p:nvPr/>
        </p:nvSpPr>
        <p:spPr>
          <a:xfrm>
            <a:off x="1819185" y="1273575"/>
            <a:ext cx="4988866"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Sosyal Sorumluluk Bilinci</a:t>
            </a:r>
          </a:p>
        </p:txBody>
      </p:sp>
    </p:spTree>
    <p:extLst>
      <p:ext uri="{BB962C8B-B14F-4D97-AF65-F5344CB8AC3E}">
        <p14:creationId xmlns:p14="http://schemas.microsoft.com/office/powerpoint/2010/main" val="47617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
            <a:extLst>
              <a:ext uri="{FF2B5EF4-FFF2-40B4-BE49-F238E27FC236}">
                <a16:creationId xmlns:a16="http://schemas.microsoft.com/office/drawing/2014/main" id="{47C4A9A8-EC7A-9DCF-7FAA-1F110CC6AAA0}"/>
              </a:ext>
            </a:extLst>
          </p:cNvPr>
          <p:cNvSpPr txBox="1"/>
          <p:nvPr/>
        </p:nvSpPr>
        <p:spPr>
          <a:xfrm>
            <a:off x="1638494" y="1662732"/>
            <a:ext cx="10938014" cy="11172289"/>
          </a:xfrm>
          <a:prstGeom prst="rect">
            <a:avLst/>
          </a:prstGeom>
          <a:noFill/>
        </p:spPr>
        <p:txBody>
          <a:bodyPr wrap="square" rtlCol="0">
            <a:spAutoFit/>
          </a:bodyPr>
          <a:lstStyle/>
          <a:p>
            <a:pPr marL="285750" indent="-285750" algn="just">
              <a:buClr>
                <a:srgbClr val="78D64B"/>
              </a:buClr>
              <a:buFont typeface="Arial" panose="020B0604020202020204" pitchFamily="34" charset="0"/>
              <a:buChar char="•"/>
            </a:pPr>
            <a:r>
              <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İşbu sunum içerisindeki bilgiler,</a:t>
            </a:r>
            <a:r>
              <a:rPr lang="en-US"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Reeder Teknoloji  Sanayi ve Ticaret </a:t>
            </a:r>
            <a:r>
              <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A.Ş. ("</a:t>
            </a:r>
            <a:r>
              <a:rPr lang="en-US"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Reeder </a:t>
            </a:r>
            <a:r>
              <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veya Şirket") tarafından, Şirket paylarının ilk halka arzı ("Halka Arz") ve Şirket’in Borsa İstanbul A.Ş.’de ("Borsa") işlem görme hedefleri ile ilgili olarak hazırlanmıştır. İşbu sunum ve içeriğinde yer alan bilgiler sadece katılımcılara bilgi sunulması amacıyla hazırlanmış olup, bu kapsamda sunulan bilgilerin taraflarca gizli tutulması gerekmektedir. Sunum ve içeriğinde yer alan bilgiler Şirket veya Türkiye Sınai Kalkınma Bankası A.Ş. ("TSKB")</a:t>
            </a:r>
            <a:r>
              <a:rPr lang="en-US"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yazılı onayı olmaksızın herhangi bir formda çoğaltılamaz; kopyalanamaz, herhangi bir kişiye dağıtımı yapılamaz veya kısmen ya da tamamen herhangi bir amaç için yayınlanamaz. Bu sınırlama ve aşağıda bahsedilen diğer sınırlamalara uyulmaması, yürürlükteki ilgili Sermaye Piyasası Kurulu ("SPK") mevzuatına aykırılık teşkil edecektir.</a:t>
            </a:r>
          </a:p>
          <a:p>
            <a:pPr marL="285750" indent="-285750" algn="just">
              <a:buClr>
                <a:srgbClr val="78D64B"/>
              </a:buClr>
              <a:buFont typeface="Arial" panose="020B0604020202020204" pitchFamily="34" charset="0"/>
              <a:buChar char="•"/>
            </a:pPr>
            <a:endPar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78D64B"/>
              </a:buClr>
              <a:buFont typeface="Arial" panose="020B0604020202020204" pitchFamily="34" charset="0"/>
              <a:buChar char="•"/>
            </a:pPr>
            <a:r>
              <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İşbu sunumun hiçbir bölümü ve de bunun dağıtılmış olması durumu, herhangi bir sözleşmenin, taahhüdün veya yatırım kararının temelini oluşturamaz ve de bu kapsamda dikkate alınmamalıdır. Halka arz edilecek paylara ilişkin konsorsiyuma katılım ve yatırım kararları, yatırımcılar için hazırlanan ve Halka Arz ile ilgili olarak Türkiye Cumhuriyeti sınırları dahilinde yayımlanacak ve SPK tarafından onaylanacak olan İzahname’deki bilgiler baz alınarak verilmelidir. Taslak İzahname’nin  SPK tarafından halihazırda incelenen ve SPK  tarafından onaylanmamış halinin kopyası, Şirket’in www.reeder.com.tr adresli internet sitesinde, Kamuyu Aydınlatma Platformu (www.kap.org.tr) ve halka arzda satışa aracılık edecek yetkili kuruluşlar TSKB </a:t>
            </a:r>
            <a:r>
              <a:rPr lang="tr-TR" sz="1600" u="sng"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(www.tskb.com)</a:t>
            </a:r>
            <a:r>
              <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Ziraat Yatırım </a:t>
            </a:r>
            <a:r>
              <a:rPr lang="tr-TR" sz="1600" u="sng"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(www.ziraatyatirim.com.tr)</a:t>
            </a:r>
            <a:r>
              <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ve Yatırım Finansman </a:t>
            </a:r>
            <a:r>
              <a:rPr lang="tr-TR" sz="1600" u="sng"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(www.yf.com.tr)</a:t>
            </a:r>
            <a:r>
              <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internet sitelerinde yayınlanmıştır. İşbu sunum, kısmen veya tamamen, Şirket’in herhangi bir menkul kıymetine ilişkin bir satış teklifi veya diğer bir arza veya iştirak taahhüdüne veya devralmaya ilişkin olarak teklif ya da davet veya bir yatırım yapılmasına ilişkin bir teşvik teşkil etmemektedir. İşbu sunuma katılan yatırımcılar ve/veya aracı kurumlar, işbu sunumda yer alan tüm hususlara ilişkin olarak gerekli araştırmaları bizzat kendileri yapmalı, görüşlerini kendi araştırmalarına dayandırmalı ve katılım kararlarını kendileri vermelidirler.</a:t>
            </a:r>
          </a:p>
          <a:p>
            <a:pPr marL="285750" indent="-285750" algn="just">
              <a:buClr>
                <a:srgbClr val="78D64B"/>
              </a:buClr>
              <a:buFont typeface="Arial" panose="020B0604020202020204" pitchFamily="34" charset="0"/>
              <a:buChar char="•"/>
            </a:pPr>
            <a:endPar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78D64B"/>
              </a:buClr>
              <a:buFont typeface="Arial" panose="020B0604020202020204" pitchFamily="34" charset="0"/>
              <a:buChar char="•"/>
            </a:pPr>
            <a:r>
              <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Şirket, TSKB ya da ilgili şirketleri, danışmanları veya temsilcileri tarafından bu sunumda yer alan bilgi veya görüşlerin yeterliliği, doğruluğu ve tamlığı (veya herhangi bir bilginin bu sunuma girilmesinin ihmal edilip edilmediği) konusunda açık veya zımni herhangi bir beyan ve taahhütte bulunulmamış ve bulunulmayacak olup, böyle bir varsayımda da bulunmamalıdır. Mevzuatın izin verdiği ölçüde Şirket, TSKB</a:t>
            </a:r>
            <a:r>
              <a:rPr lang="en-US"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ve ilgili yönetim kurulu üyeleri, çalışanları, ilişkili şirketleri, danışmanları veya temsilcileri, bu sunum veya içeriğinin kullanılmasından, ya da bu sunum ile ilgili olarak başka bir şekilde ortaya çıkan doğrudan veya dolaylı olarak doğan hiçbir zarardan dolayı hiçbir sorumluluğu (ihmal veya başka bir şekilde)  kabul etmemektedirler.</a:t>
            </a:r>
          </a:p>
          <a:p>
            <a:pPr marL="285750" indent="-285750" algn="just">
              <a:buClr>
                <a:srgbClr val="78D64B"/>
              </a:buClr>
              <a:buFont typeface="Arial" panose="020B0604020202020204" pitchFamily="34" charset="0"/>
              <a:buChar char="•"/>
            </a:pPr>
            <a:endPar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78D64B"/>
              </a:buClr>
              <a:buFont typeface="Arial" panose="020B0604020202020204" pitchFamily="34" charset="0"/>
              <a:buChar char="•"/>
            </a:pPr>
            <a:r>
              <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İşbu sunumda yer alan endüstri, pazar ve rekabet ortamı verileri mümkün olduğunda resmi veya üçüncü kişi konumundaki kaynaklardan sağlanmıştır. Üçüncü kişi konumundaki sektör yayınları, çalışmaları ve araştırmaları genellikle, söz konusu kaynaklarda yer alan verilerin güvenilir olduğu düşünülen kaynaklardan temin edildiğini ancak bu verilerin doğruluğu veya tamlığı hususunda herhangi bir garantinin söz konusu olmadığını belirtmektedirler. Şirket, her bir yayının, çalışmanın ve araştırmanın güvenilir kaynaklar tarafından hazırlandığına inanıyor olsa da, söz konusu bilgilerin doğruluğunu bağımsız olarak olarak teyit etmemiştir. Buna ek olarak, bu sunumdaki belli endüstri, pazar ve rekabet ortamı verileri Şirket’in faaliyet gösterdiği pazarlarda Şirket yönetiminin bilgi ve tecrübesi temelinde Şirket’in kendi iç araştırma ve tahminlerine dayanmaktadır. Şirket,  bu araştırma ve tahminlerin uygun ve güvenilir olduğuna inanmakla birlikte, bu araştırma ve tahminler ve bunlara ilişkin temel metodolojiler ile varsayımlar herhangi bir bağımsız kaynak tarafından doğruluk ve tamlıkları bakımından tasdik edilmemişlerdir ve Şirket’in ve TSKB</a:t>
            </a:r>
            <a:r>
              <a:rPr lang="en-US"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’nin </a:t>
            </a:r>
            <a:r>
              <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bunlarda meydana gelebilecek değişiklikleri bildirme yükümlülüğü bulunmamaktadır. Dolayısıyla, bu sunumda yer alan hiçbir endüstri, pazar veya rekabet ortamı verisine gereğinden fazla anlam yüklenmemelidir. Bu sunum veya sunuma ilişkin dağıtılan herhangi bir materyal götürülmesi, dağıtılması, yayımlanması, varlığı veya kullanımı yasadışı olan veya ilgili otoritelerce kayıt veya lisanslama işlemi gerektiren yargı alanlarının vatandaşı veya mukimi olan herhangi bir gerçek veya tüzel kişiye götürülemez, dağıtılamaz ve iletilemez.</a:t>
            </a:r>
          </a:p>
        </p:txBody>
      </p:sp>
      <p:sp>
        <p:nvSpPr>
          <p:cNvPr id="4" name="Text">
            <a:extLst>
              <a:ext uri="{FF2B5EF4-FFF2-40B4-BE49-F238E27FC236}">
                <a16:creationId xmlns:a16="http://schemas.microsoft.com/office/drawing/2014/main" id="{1956D528-4434-2B5B-E7E9-2E0A4FEC4022}"/>
              </a:ext>
            </a:extLst>
          </p:cNvPr>
          <p:cNvSpPr txBox="1"/>
          <p:nvPr/>
        </p:nvSpPr>
        <p:spPr>
          <a:xfrm>
            <a:off x="12762256" y="1662732"/>
            <a:ext cx="10938014" cy="7478970"/>
          </a:xfrm>
          <a:prstGeom prst="rect">
            <a:avLst/>
          </a:prstGeom>
          <a:noFill/>
        </p:spPr>
        <p:txBody>
          <a:bodyPr wrap="square" rtlCol="0">
            <a:spAutoFit/>
          </a:bodyPr>
          <a:lstStyle/>
          <a:p>
            <a:pPr marL="285750" indent="-285750" algn="just">
              <a:buClr>
                <a:srgbClr val="78D64B"/>
              </a:buClr>
              <a:buFont typeface="Arial" panose="020B0604020202020204" pitchFamily="34" charset="0"/>
              <a:buChar char="•"/>
            </a:pPr>
            <a:r>
              <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Halka arz edilecek paylar, Türkiye Cumhuriyeti mevzuatına uygun şekilde Borsa’da işlem görecektir ve başkaca bir ülkede kayda alınmayacak veya halka arz edilmeyecektir. İşbu sunumun ve planlanan Halka Arz ve Borsa’da işlem görmeye ilişkin diğer bilgilerin arzı ve dağıtımı, belirli yargı alanlarında kanunen kısıtlanmış olabilir. İşbu sunumu veya burada atıfta bulunulan herhangi bir belgeyi veya bilgiyi elde eden kişiler işbu kısıtlamalardan haberdar olmalı ve bu kısıtlamaları göz önünde bulundurmalıdır. Bu kısıtlamalara uyulmaması,  bahsi geçen yargı alanlarındaki menkul kıymetler kanunlarının ihlali sonucunu doğurabilir.</a:t>
            </a:r>
          </a:p>
          <a:p>
            <a:pPr marL="285750" indent="-285750" algn="just">
              <a:buClr>
                <a:srgbClr val="78D64B"/>
              </a:buClr>
              <a:buFont typeface="Arial" panose="020B0604020202020204" pitchFamily="34" charset="0"/>
              <a:buChar char="•"/>
            </a:pPr>
            <a:endPar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78D64B"/>
              </a:buClr>
              <a:buFont typeface="Arial" panose="020B0604020202020204" pitchFamily="34" charset="0"/>
              <a:buChar char="•"/>
            </a:pPr>
            <a:r>
              <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Sunum yalnızca kendisi ile yasal olarak iletişime geçebilecek kişiler kapsamındaki sınırlı sayıdaki davetli için hazırlanmış olup, belirlenen ilgili grubuna bilgi sunulmasını hedeflemektedir. Bu sunumdaki hiçbir bilgi, yatırım tavsiyesi içermemekte olup, burada yer alan herhangi bir tavsiye, yatırım amaçları, finansal durum veya belirli alıcıların risk ve getiri tercihlerine ilişkin değerlendirmeler baz alınarak oluşturulmamıştır. İlgililer dışındaki kişiler, işbu sunum veya içeriğine dayanmamalı veya bunlara göre hareket etmemelidir.</a:t>
            </a:r>
          </a:p>
          <a:p>
            <a:pPr marL="285750" indent="-285750" algn="just">
              <a:buClr>
                <a:srgbClr val="78D64B"/>
              </a:buClr>
              <a:buFont typeface="Arial" panose="020B0604020202020204" pitchFamily="34" charset="0"/>
              <a:buChar char="•"/>
            </a:pPr>
            <a:endParaRPr lang="tr-TR" sz="1600" dirty="0">
              <a:solidFill>
                <a:schemeClr val="tx1">
                  <a:lumMod val="75000"/>
                  <a:lumOff val="25000"/>
                </a:schemeClr>
              </a:solidFill>
              <a:highlight>
                <a:srgbClr val="FFFF00"/>
              </a:highlight>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78D64B"/>
              </a:buClr>
              <a:buFont typeface="Arial" panose="020B0604020202020204" pitchFamily="34" charset="0"/>
              <a:buChar char="•"/>
            </a:pPr>
            <a:r>
              <a:rPr lang="tr-TR"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İşbu sunum "ileriye dönük ifadeler" içermektedir. Bu ifadeler "öngörmek", "olacak", "inanmak", "amaçlamak", "tahmin etmek", "beklemek" ve benzeri terimler içermektedir. Geçmişe dönük bilgiler dışındaki, Şirket’in finansal konumu, beklentileri, büyümesi, iş stratejisi, planları ve yönetimin gelecekteki operasyonlar ile ilgili hedefleri de dahil olmak üzere ancak bunlar ile sınırlı olmaksızın, ilgili tüm ifadeler ileriye dönük ifadelerdir. İşbu ifadeler, İzahname’de belirtilen ve Şirket’in gerçek sonuçlarının, performansının, bu ileriye dönük ifadelerde belirtilen veya ima edilen sonuç,  performans veya başarılardan esaslı derecede farklı olmasına sebep olacak riskler ve belirsizlikler de dahil, ancak bunlarla sınırlı olmamak kaydıyla, bilinen ve bilinmeyen riskleri, belirsizlikleri ve diğer önemli faktörleri de içerir. İşbu ifadeler, Şirket’in mevcut ve ileriye dönük iş stratejilerine ve Şirket’in ileride faaliyet göstereceği iş çevresine ilişkin çok sayıda varsayıma dayanmaktadır. Bu ileriye dönük ifadeler, yalnızca işbu sunumun yapıldığı tarih itibarıyla dikkate alınmalıdır. Şirket, ileriye dönük ifadelerin Şirket’in gelecekteki performansına bir garanti teşkil etmediğini ve Şirket’in asıl finansal konumu, beklentileri, büyümesi, iş stratejisi, planları ve gelecek operasyonlara ilişkin yönetimin hedeflerinin, işbu sunumda yer alan ileriye dönük ifadelerde belirtilen veya açıklananlar ile esaslı olarak farklılık gösterebileceği hususunda bu sunumun muhataplarını uyarmaktadır. Ek olarak, işbu sunumda yer alan projeksiyon, hedef ve tahminlerin fizibilitesine, gerçekleşebileceğine ve makul olduğuna dair herhangi bir beyan ve taahhütte bulunulmamaktadır. Bu sunum bir izahname değildir, Şirket ile ilgili çeşitli bilgileri açıklamaya yöneliktir, yatırım yapılmayacağı kararı yalnızca bu sunuma dayanılarak verilemez, İzahname’nin ve ilgili diğer belgelerin de incelenmesi gerekmektedir, hiçbir taraf tersi durumdan sorumlu tutulamaz. Bu sunum bir halka arz belgesi değildir.	</a:t>
            </a:r>
          </a:p>
        </p:txBody>
      </p:sp>
      <p:sp>
        <p:nvSpPr>
          <p:cNvPr id="5" name="TextBox 4">
            <a:extLst>
              <a:ext uri="{FF2B5EF4-FFF2-40B4-BE49-F238E27FC236}">
                <a16:creationId xmlns:a16="http://schemas.microsoft.com/office/drawing/2014/main" id="{5E71000F-7FC3-CA17-E5D2-5D830DCFA561}"/>
              </a:ext>
            </a:extLst>
          </p:cNvPr>
          <p:cNvSpPr txBox="1"/>
          <p:nvPr/>
        </p:nvSpPr>
        <p:spPr>
          <a:xfrm>
            <a:off x="1819185" y="562375"/>
            <a:ext cx="2924198" cy="707886"/>
          </a:xfrm>
          <a:prstGeom prst="rect">
            <a:avLst/>
          </a:prstGeom>
          <a:noFill/>
        </p:spPr>
        <p:txBody>
          <a:bodyPr wrap="none" rtlCol="0">
            <a:spAutoFit/>
          </a:bodyPr>
          <a:lstStyle/>
          <a:p>
            <a:r>
              <a:rPr lang="tr-TR" sz="4000" b="1" dirty="0">
                <a:latin typeface="Century Gothic" panose="020B0502020202020204" pitchFamily="34" charset="0"/>
              </a:rPr>
              <a:t>Yasal Uyarı</a:t>
            </a:r>
          </a:p>
        </p:txBody>
      </p:sp>
      <p:cxnSp>
        <p:nvCxnSpPr>
          <p:cNvPr id="21" name="Straight Connector 20">
            <a:extLst>
              <a:ext uri="{FF2B5EF4-FFF2-40B4-BE49-F238E27FC236}">
                <a16:creationId xmlns:a16="http://schemas.microsoft.com/office/drawing/2014/main" id="{2539332A-7AC5-7D04-39BA-AD497DB529FF}"/>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CF94F7FE-0E6F-1BDE-381A-256A74530361}"/>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2</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23" name="Graphic 22">
            <a:extLst>
              <a:ext uri="{FF2B5EF4-FFF2-40B4-BE49-F238E27FC236}">
                <a16:creationId xmlns:a16="http://schemas.microsoft.com/office/drawing/2014/main" id="{E967DB33-D2F8-7502-E0A8-E5715CBF3B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24" name="Graphic 23">
            <a:extLst>
              <a:ext uri="{FF2B5EF4-FFF2-40B4-BE49-F238E27FC236}">
                <a16:creationId xmlns:a16="http://schemas.microsoft.com/office/drawing/2014/main" id="{8B62DDB3-EC65-C69E-8AFF-6BC6AB9C2D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Tree>
    <p:extLst>
      <p:ext uri="{BB962C8B-B14F-4D97-AF65-F5344CB8AC3E}">
        <p14:creationId xmlns:p14="http://schemas.microsoft.com/office/powerpoint/2010/main" val="180902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7D814C7-2A19-EB59-B941-CD6C67E5DAA9}"/>
              </a:ext>
            </a:extLst>
          </p:cNvPr>
          <p:cNvSpPr/>
          <p:nvPr/>
        </p:nvSpPr>
        <p:spPr>
          <a:xfrm>
            <a:off x="12193587" y="0"/>
            <a:ext cx="12193588" cy="13716000"/>
          </a:xfrm>
          <a:prstGeom prst="roundRect">
            <a:avLst>
              <a:gd name="adj" fmla="val 0"/>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FBBC56BA-6D44-D3E0-E411-F8D8D7494523}"/>
              </a:ext>
            </a:extLst>
          </p:cNvPr>
          <p:cNvSpPr txBox="1"/>
          <p:nvPr/>
        </p:nvSpPr>
        <p:spPr>
          <a:xfrm>
            <a:off x="13358438" y="2213375"/>
            <a:ext cx="3768980" cy="2308324"/>
          </a:xfrm>
          <a:prstGeom prst="rect">
            <a:avLst/>
          </a:prstGeom>
          <a:noFill/>
        </p:spPr>
        <p:txBody>
          <a:bodyPr wrap="none" rtlCol="0">
            <a:spAutoFit/>
          </a:bodyPr>
          <a:lstStyle/>
          <a:p>
            <a:r>
              <a:rPr lang="tr-TR" sz="7200" b="1" dirty="0">
                <a:solidFill>
                  <a:schemeClr val="bg1"/>
                </a:solidFill>
                <a:latin typeface="Century Gothic" panose="020B0502020202020204" pitchFamily="34" charset="0"/>
              </a:rPr>
              <a:t>Sektörel</a:t>
            </a:r>
          </a:p>
          <a:p>
            <a:r>
              <a:rPr lang="tr-TR" sz="7200" b="1" dirty="0">
                <a:solidFill>
                  <a:schemeClr val="bg1"/>
                </a:solidFill>
                <a:latin typeface="Century Gothic" panose="020B0502020202020204" pitchFamily="34" charset="0"/>
              </a:rPr>
              <a:t>Bilgiler</a:t>
            </a:r>
          </a:p>
        </p:txBody>
      </p:sp>
      <p:pic>
        <p:nvPicPr>
          <p:cNvPr id="6" name="Graphic 5">
            <a:extLst>
              <a:ext uri="{FF2B5EF4-FFF2-40B4-BE49-F238E27FC236}">
                <a16:creationId xmlns:a16="http://schemas.microsoft.com/office/drawing/2014/main" id="{0913C0E9-8EB3-01E8-72CE-B8909160E8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58438" y="12120956"/>
            <a:ext cx="2993071" cy="608760"/>
          </a:xfrm>
          <a:prstGeom prst="rect">
            <a:avLst/>
          </a:prstGeom>
          <a:effectLst/>
        </p:spPr>
      </p:pic>
      <p:pic>
        <p:nvPicPr>
          <p:cNvPr id="9" name="Graphic 8">
            <a:extLst>
              <a:ext uri="{FF2B5EF4-FFF2-40B4-BE49-F238E27FC236}">
                <a16:creationId xmlns:a16="http://schemas.microsoft.com/office/drawing/2014/main" id="{C13E90AF-D8A8-CF5F-33C9-7D71059E26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1814" y="507171"/>
            <a:ext cx="823049" cy="977370"/>
          </a:xfrm>
          <a:prstGeom prst="rect">
            <a:avLst/>
          </a:prstGeom>
          <a:effectLst/>
        </p:spPr>
      </p:pic>
      <p:cxnSp>
        <p:nvCxnSpPr>
          <p:cNvPr id="5" name="Straight Arrow Connector 4">
            <a:extLst>
              <a:ext uri="{FF2B5EF4-FFF2-40B4-BE49-F238E27FC236}">
                <a16:creationId xmlns:a16="http://schemas.microsoft.com/office/drawing/2014/main" id="{0762916B-E8C1-178B-E746-7BA95258C94C}"/>
              </a:ext>
            </a:extLst>
          </p:cNvPr>
          <p:cNvCxnSpPr>
            <a:cxnSpLocks/>
          </p:cNvCxnSpPr>
          <p:nvPr/>
        </p:nvCxnSpPr>
        <p:spPr>
          <a:xfrm rot="16200000" flipH="1" flipV="1">
            <a:off x="13820181" y="4717966"/>
            <a:ext cx="0" cy="623684"/>
          </a:xfrm>
          <a:prstGeom prst="straightConnector1">
            <a:avLst/>
          </a:prstGeom>
          <a:ln w="762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AE825DED-3ADC-9D2F-A7BF-A8648A78F636}"/>
              </a:ext>
            </a:extLst>
          </p:cNvPr>
          <p:cNvPicPr>
            <a:picLocks noChangeAspect="1"/>
          </p:cNvPicPr>
          <p:nvPr/>
        </p:nvPicPr>
        <p:blipFill rotWithShape="1">
          <a:blip r:embed="rId7"/>
          <a:srcRect l="29849" t="9095" r="24708" b="14695"/>
          <a:stretch/>
        </p:blipFill>
        <p:spPr>
          <a:xfrm>
            <a:off x="-1" y="2213374"/>
            <a:ext cx="12193588" cy="11502625"/>
          </a:xfrm>
          <a:prstGeom prst="rect">
            <a:avLst/>
          </a:prstGeom>
        </p:spPr>
      </p:pic>
    </p:spTree>
    <p:extLst>
      <p:ext uri="{BB962C8B-B14F-4D97-AF65-F5344CB8AC3E}">
        <p14:creationId xmlns:p14="http://schemas.microsoft.com/office/powerpoint/2010/main" val="24663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FF077-57FB-B43A-3E0C-0CBCC5ECCE40}"/>
              </a:ext>
            </a:extLst>
          </p:cNvPr>
          <p:cNvSpPr txBox="1"/>
          <p:nvPr/>
        </p:nvSpPr>
        <p:spPr>
          <a:xfrm>
            <a:off x="1819185" y="562375"/>
            <a:ext cx="4649030"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SEKTÖREL BİLGİLER</a:t>
            </a:r>
          </a:p>
        </p:txBody>
      </p:sp>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21</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9" name="TextBox 8">
            <a:extLst>
              <a:ext uri="{FF2B5EF4-FFF2-40B4-BE49-F238E27FC236}">
                <a16:creationId xmlns:a16="http://schemas.microsoft.com/office/drawing/2014/main" id="{D3D4F2A8-3E4E-9538-9C28-A2CCAEDFE913}"/>
              </a:ext>
            </a:extLst>
          </p:cNvPr>
          <p:cNvSpPr txBox="1"/>
          <p:nvPr/>
        </p:nvSpPr>
        <p:spPr>
          <a:xfrm>
            <a:off x="1819185" y="1273575"/>
            <a:ext cx="5995552"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Dünya’da Akıllı Telefon Pazarı</a:t>
            </a:r>
          </a:p>
        </p:txBody>
      </p:sp>
      <p:sp>
        <p:nvSpPr>
          <p:cNvPr id="22" name="TextBox 21">
            <a:extLst>
              <a:ext uri="{FF2B5EF4-FFF2-40B4-BE49-F238E27FC236}">
                <a16:creationId xmlns:a16="http://schemas.microsoft.com/office/drawing/2014/main" id="{A3FC3C8F-3A1B-53FC-C560-630F690A5704}"/>
              </a:ext>
            </a:extLst>
          </p:cNvPr>
          <p:cNvSpPr txBox="1"/>
          <p:nvPr/>
        </p:nvSpPr>
        <p:spPr>
          <a:xfrm>
            <a:off x="1446808" y="13253353"/>
            <a:ext cx="20538287" cy="307777"/>
          </a:xfrm>
          <a:prstGeom prst="rect">
            <a:avLst/>
          </a:prstGeom>
          <a:noFill/>
        </p:spPr>
        <p:txBody>
          <a:bodyPr wrap="square">
            <a:spAutoFit/>
          </a:bodyPr>
          <a:lstStyle>
            <a:defPPr>
              <a:defRPr lang="en-US"/>
            </a:defPPr>
            <a:lvl1pPr marR="353060" algn="just">
              <a:spcBef>
                <a:spcPts val="600"/>
              </a:spcBef>
              <a:spcAft>
                <a:spcPts val="0"/>
              </a:spcAft>
              <a:defRPr sz="2000" i="1">
                <a:effectLst/>
                <a:latin typeface="Times New Roman" panose="02020603050405020304" pitchFamily="18" charset="0"/>
                <a:ea typeface="Calibri" panose="020F0502020204030204" pitchFamily="34" charset="0"/>
                <a:cs typeface="Times New Roman" panose="02020603050405020304" pitchFamily="18" charset="0"/>
              </a:defRPr>
            </a:lvl1pPr>
          </a:lstStyle>
          <a:p>
            <a:r>
              <a:rPr lang="en-US" dirty="0"/>
              <a:t>Kaynak: </a:t>
            </a:r>
            <a:r>
              <a:rPr lang="en-US" dirty="0">
                <a:hlinkClick r:id="rId7"/>
              </a:rPr>
              <a:t>https://www.marketingturkiye.com.tr/haberler/we-are-social-internet/</a:t>
            </a:r>
            <a:r>
              <a:rPr lang="en-US" dirty="0"/>
              <a:t> </a:t>
            </a:r>
            <a:endParaRPr lang="tr-TR" dirty="0"/>
          </a:p>
        </p:txBody>
      </p:sp>
      <p:sp>
        <p:nvSpPr>
          <p:cNvPr id="28" name="Rounded Rectangle 27">
            <a:extLst>
              <a:ext uri="{FF2B5EF4-FFF2-40B4-BE49-F238E27FC236}">
                <a16:creationId xmlns:a16="http://schemas.microsoft.com/office/drawing/2014/main" id="{BACA70A2-860E-7AE2-B74D-5F1AB98B63AA}"/>
              </a:ext>
            </a:extLst>
          </p:cNvPr>
          <p:cNvSpPr/>
          <p:nvPr/>
        </p:nvSpPr>
        <p:spPr>
          <a:xfrm>
            <a:off x="7277909" y="3116492"/>
            <a:ext cx="13610118" cy="1935682"/>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dirty="0"/>
          </a:p>
        </p:txBody>
      </p:sp>
      <p:sp>
        <p:nvSpPr>
          <p:cNvPr id="30" name="Rounded Rectangle 29">
            <a:extLst>
              <a:ext uri="{FF2B5EF4-FFF2-40B4-BE49-F238E27FC236}">
                <a16:creationId xmlns:a16="http://schemas.microsoft.com/office/drawing/2014/main" id="{52BE0369-DE64-68B8-B5D8-82B18A3F3FE8}"/>
              </a:ext>
            </a:extLst>
          </p:cNvPr>
          <p:cNvSpPr/>
          <p:nvPr/>
        </p:nvSpPr>
        <p:spPr>
          <a:xfrm>
            <a:off x="4965714" y="3116492"/>
            <a:ext cx="1887614" cy="1935682"/>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ounded Rectangle 32">
            <a:extLst>
              <a:ext uri="{FF2B5EF4-FFF2-40B4-BE49-F238E27FC236}">
                <a16:creationId xmlns:a16="http://schemas.microsoft.com/office/drawing/2014/main" id="{29DCCC32-2AD4-835B-9444-A36B5964743D}"/>
              </a:ext>
            </a:extLst>
          </p:cNvPr>
          <p:cNvSpPr/>
          <p:nvPr/>
        </p:nvSpPr>
        <p:spPr>
          <a:xfrm>
            <a:off x="7277909" y="5234808"/>
            <a:ext cx="13610118" cy="1935682"/>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dirty="0"/>
          </a:p>
        </p:txBody>
      </p:sp>
      <p:sp>
        <p:nvSpPr>
          <p:cNvPr id="35" name="Rounded Rectangle 34">
            <a:extLst>
              <a:ext uri="{FF2B5EF4-FFF2-40B4-BE49-F238E27FC236}">
                <a16:creationId xmlns:a16="http://schemas.microsoft.com/office/drawing/2014/main" id="{06B598F2-FEC1-B567-A4CA-FC34D00FD467}"/>
              </a:ext>
            </a:extLst>
          </p:cNvPr>
          <p:cNvSpPr/>
          <p:nvPr/>
        </p:nvSpPr>
        <p:spPr>
          <a:xfrm>
            <a:off x="4965714" y="5234808"/>
            <a:ext cx="1887614" cy="1935682"/>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ounded Rectangle 37">
            <a:extLst>
              <a:ext uri="{FF2B5EF4-FFF2-40B4-BE49-F238E27FC236}">
                <a16:creationId xmlns:a16="http://schemas.microsoft.com/office/drawing/2014/main" id="{3750CDE0-56A3-57A8-5E3F-EA7C22B781E8}"/>
              </a:ext>
            </a:extLst>
          </p:cNvPr>
          <p:cNvSpPr/>
          <p:nvPr/>
        </p:nvSpPr>
        <p:spPr>
          <a:xfrm>
            <a:off x="7277909" y="7353124"/>
            <a:ext cx="13610118" cy="1935682"/>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dirty="0"/>
          </a:p>
        </p:txBody>
      </p:sp>
      <p:sp>
        <p:nvSpPr>
          <p:cNvPr id="40" name="Rounded Rectangle 39">
            <a:extLst>
              <a:ext uri="{FF2B5EF4-FFF2-40B4-BE49-F238E27FC236}">
                <a16:creationId xmlns:a16="http://schemas.microsoft.com/office/drawing/2014/main" id="{4C91AC0D-705A-77DE-EE48-95650A5B572C}"/>
              </a:ext>
            </a:extLst>
          </p:cNvPr>
          <p:cNvSpPr/>
          <p:nvPr/>
        </p:nvSpPr>
        <p:spPr>
          <a:xfrm>
            <a:off x="4965714" y="7353124"/>
            <a:ext cx="1887614" cy="1935682"/>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ounded Rectangle 42">
            <a:extLst>
              <a:ext uri="{FF2B5EF4-FFF2-40B4-BE49-F238E27FC236}">
                <a16:creationId xmlns:a16="http://schemas.microsoft.com/office/drawing/2014/main" id="{7686D817-EE44-0804-B5B4-7B641D6A2FF4}"/>
              </a:ext>
            </a:extLst>
          </p:cNvPr>
          <p:cNvSpPr/>
          <p:nvPr/>
        </p:nvSpPr>
        <p:spPr>
          <a:xfrm>
            <a:off x="7277909" y="9471440"/>
            <a:ext cx="13610118" cy="1935682"/>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dirty="0"/>
          </a:p>
        </p:txBody>
      </p:sp>
      <p:sp>
        <p:nvSpPr>
          <p:cNvPr id="45" name="Rounded Rectangle 44">
            <a:extLst>
              <a:ext uri="{FF2B5EF4-FFF2-40B4-BE49-F238E27FC236}">
                <a16:creationId xmlns:a16="http://schemas.microsoft.com/office/drawing/2014/main" id="{11524C6C-3803-A4FD-5968-6AF3489BBB78}"/>
              </a:ext>
            </a:extLst>
          </p:cNvPr>
          <p:cNvSpPr/>
          <p:nvPr/>
        </p:nvSpPr>
        <p:spPr>
          <a:xfrm>
            <a:off x="4965714" y="9471440"/>
            <a:ext cx="1887614" cy="1935682"/>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extBox 12">
            <a:extLst>
              <a:ext uri="{FF2B5EF4-FFF2-40B4-BE49-F238E27FC236}">
                <a16:creationId xmlns:a16="http://schemas.microsoft.com/office/drawing/2014/main" id="{6A60C6C7-ADE3-F985-07B9-5E245AA1D74D}"/>
              </a:ext>
            </a:extLst>
          </p:cNvPr>
          <p:cNvSpPr txBox="1"/>
          <p:nvPr/>
        </p:nvSpPr>
        <p:spPr>
          <a:xfrm>
            <a:off x="7992779" y="3607280"/>
            <a:ext cx="10549655" cy="954107"/>
          </a:xfrm>
          <a:prstGeom prst="rect">
            <a:avLst/>
          </a:prstGeom>
          <a:noFill/>
          <a:ln>
            <a:noFill/>
          </a:ln>
        </p:spPr>
        <p:txBody>
          <a:bodyPr wrap="square">
            <a:spAutoFit/>
          </a:bodyPr>
          <a:lstStyle/>
          <a:p>
            <a:r>
              <a:rPr lang="tr-TR" sz="2800" b="1" dirty="0">
                <a:solidFill>
                  <a:srgbClr val="78D64B"/>
                </a:solidFill>
                <a:latin typeface="Tahoma" panose="020B0604030504040204" pitchFamily="34" charset="0"/>
                <a:ea typeface="Tahoma" panose="020B0604030504040204" pitchFamily="34" charset="0"/>
                <a:cs typeface="Tahoma" panose="020B0604030504040204" pitchFamily="34" charset="0"/>
              </a:rPr>
              <a:t>5,34 Milyar Kişi</a:t>
            </a:r>
          </a:p>
          <a:p>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Temmuz 2022 itibariyle dünya geneli akıllı telefon kullanıcı sayısı.</a:t>
            </a:r>
          </a:p>
        </p:txBody>
      </p:sp>
      <p:sp>
        <p:nvSpPr>
          <p:cNvPr id="49" name="TextBox 12">
            <a:extLst>
              <a:ext uri="{FF2B5EF4-FFF2-40B4-BE49-F238E27FC236}">
                <a16:creationId xmlns:a16="http://schemas.microsoft.com/office/drawing/2014/main" id="{5863F4EB-12C5-74F2-2E04-688DCBB6B922}"/>
              </a:ext>
            </a:extLst>
          </p:cNvPr>
          <p:cNvSpPr txBox="1"/>
          <p:nvPr/>
        </p:nvSpPr>
        <p:spPr>
          <a:xfrm>
            <a:off x="7934506" y="5510152"/>
            <a:ext cx="10985050" cy="1384995"/>
          </a:xfrm>
          <a:prstGeom prst="rect">
            <a:avLst/>
          </a:prstGeom>
          <a:noFill/>
          <a:ln>
            <a:noFill/>
          </a:ln>
        </p:spPr>
        <p:txBody>
          <a:bodyPr wrap="square">
            <a:spAutoFit/>
          </a:bodyPr>
          <a:lstStyle/>
          <a:p>
            <a:r>
              <a:rPr lang="tr-TR" sz="2800" b="1" dirty="0">
                <a:solidFill>
                  <a:srgbClr val="78D64B"/>
                </a:solidFill>
                <a:latin typeface="Tahoma" panose="020B0604030504040204" pitchFamily="34" charset="0"/>
                <a:ea typeface="Tahoma" panose="020B0604030504040204" pitchFamily="34" charset="0"/>
                <a:cs typeface="Tahoma" panose="020B0604030504040204" pitchFamily="34" charset="0"/>
              </a:rPr>
              <a:t>%1,80 Artış</a:t>
            </a:r>
          </a:p>
          <a:p>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Temmuz 2022 itibarıyla dünyada </a:t>
            </a:r>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5,3 milyar kişi akıllı telefon</a:t>
            </a:r>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 </a:t>
            </a:r>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5,0 milyar kişi internet</a:t>
            </a:r>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 kullanmaktadır.</a:t>
            </a:r>
          </a:p>
        </p:txBody>
      </p:sp>
      <p:sp>
        <p:nvSpPr>
          <p:cNvPr id="50" name="TextBox 49">
            <a:extLst>
              <a:ext uri="{FF2B5EF4-FFF2-40B4-BE49-F238E27FC236}">
                <a16:creationId xmlns:a16="http://schemas.microsoft.com/office/drawing/2014/main" id="{D200E555-C6D6-B662-A9A9-96A336ED0045}"/>
              </a:ext>
            </a:extLst>
          </p:cNvPr>
          <p:cNvSpPr txBox="1"/>
          <p:nvPr/>
        </p:nvSpPr>
        <p:spPr>
          <a:xfrm>
            <a:off x="7907834" y="7628468"/>
            <a:ext cx="11023527" cy="1384995"/>
          </a:xfrm>
          <a:prstGeom prst="rect">
            <a:avLst/>
          </a:prstGeom>
          <a:noFill/>
          <a:ln>
            <a:noFill/>
          </a:ln>
        </p:spPr>
        <p:txBody>
          <a:bodyPr wrap="square">
            <a:spAutoFit/>
          </a:bodyPr>
          <a:lstStyle/>
          <a:p>
            <a:pPr algn="just"/>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Önümüzdeki 5 yıllık süreçte global ölçekte akıllı telefon satışlarının</a:t>
            </a:r>
            <a:r>
              <a:rPr lang="en-US" sz="2800" dirty="0">
                <a:solidFill>
                  <a:srgbClr val="051C2C"/>
                </a:solidFill>
                <a:latin typeface="Tahoma" panose="020B0604030504040204" pitchFamily="34" charset="0"/>
                <a:ea typeface="Tahoma" panose="020B0604030504040204" pitchFamily="34" charset="0"/>
                <a:cs typeface="Tahoma" panose="020B0604030504040204" pitchFamily="34" charset="0"/>
              </a:rPr>
              <a:t> </a:t>
            </a:r>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tek haneli </a:t>
            </a:r>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büyüme </a:t>
            </a:r>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ile </a:t>
            </a:r>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artış eğilimi </a:t>
            </a:r>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göstereceği tahmin edilmektedir.</a:t>
            </a:r>
          </a:p>
        </p:txBody>
      </p:sp>
      <p:pic>
        <p:nvPicPr>
          <p:cNvPr id="51" name="Graphic 50">
            <a:extLst>
              <a:ext uri="{FF2B5EF4-FFF2-40B4-BE49-F238E27FC236}">
                <a16:creationId xmlns:a16="http://schemas.microsoft.com/office/drawing/2014/main" id="{E0F0EB4A-D09E-3B66-76A7-CFF373C18F0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418637" y="5711765"/>
            <a:ext cx="981768" cy="981768"/>
          </a:xfrm>
          <a:prstGeom prst="rect">
            <a:avLst/>
          </a:prstGeom>
        </p:spPr>
      </p:pic>
      <p:pic>
        <p:nvPicPr>
          <p:cNvPr id="52" name="Graphic 51">
            <a:extLst>
              <a:ext uri="{FF2B5EF4-FFF2-40B4-BE49-F238E27FC236}">
                <a16:creationId xmlns:a16="http://schemas.microsoft.com/office/drawing/2014/main" id="{B578AE81-D0E2-054D-5AC4-7AD2E371FD3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418637" y="7830081"/>
            <a:ext cx="981768" cy="981768"/>
          </a:xfrm>
          <a:prstGeom prst="rect">
            <a:avLst/>
          </a:prstGeom>
        </p:spPr>
      </p:pic>
      <p:pic>
        <p:nvPicPr>
          <p:cNvPr id="53" name="Graphic 52">
            <a:extLst>
              <a:ext uri="{FF2B5EF4-FFF2-40B4-BE49-F238E27FC236}">
                <a16:creationId xmlns:a16="http://schemas.microsoft.com/office/drawing/2014/main" id="{8DE20C61-A76F-E294-607D-2FDA274144D8}"/>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360364" y="3535176"/>
            <a:ext cx="1098314" cy="1098314"/>
          </a:xfrm>
          <a:prstGeom prst="rect">
            <a:avLst/>
          </a:prstGeom>
          <a:effectLst/>
        </p:spPr>
      </p:pic>
      <p:pic>
        <p:nvPicPr>
          <p:cNvPr id="54" name="Graphic 53">
            <a:extLst>
              <a:ext uri="{FF2B5EF4-FFF2-40B4-BE49-F238E27FC236}">
                <a16:creationId xmlns:a16="http://schemas.microsoft.com/office/drawing/2014/main" id="{1B5E4866-1EA9-055F-8834-5BF293B3969B}"/>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5300988" y="9830748"/>
            <a:ext cx="1217066" cy="1217066"/>
          </a:xfrm>
          <a:prstGeom prst="rect">
            <a:avLst/>
          </a:prstGeom>
        </p:spPr>
      </p:pic>
      <p:sp>
        <p:nvSpPr>
          <p:cNvPr id="55" name="TextBox 54">
            <a:extLst>
              <a:ext uri="{FF2B5EF4-FFF2-40B4-BE49-F238E27FC236}">
                <a16:creationId xmlns:a16="http://schemas.microsoft.com/office/drawing/2014/main" id="{78FD0581-55C5-1D73-54F1-43DD80E9383D}"/>
              </a:ext>
            </a:extLst>
          </p:cNvPr>
          <p:cNvSpPr txBox="1"/>
          <p:nvPr/>
        </p:nvSpPr>
        <p:spPr>
          <a:xfrm>
            <a:off x="7814737" y="9962228"/>
            <a:ext cx="11157830" cy="1384995"/>
          </a:xfrm>
          <a:prstGeom prst="rect">
            <a:avLst/>
          </a:prstGeom>
          <a:noFill/>
          <a:ln>
            <a:noFill/>
          </a:ln>
        </p:spPr>
        <p:txBody>
          <a:bodyPr wrap="square">
            <a:spAutoFit/>
          </a:bodyPr>
          <a:lstStyle/>
          <a:p>
            <a:pPr algn="just"/>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İnternet ve sosyal medya kullanıcıları 2021 yılına göre </a:t>
            </a:r>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66 milyon kişi (+%0,8) artarak toplam nüfusun %59’una</a:t>
            </a:r>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 eşdeğer hale gelmiştir.</a:t>
            </a:r>
          </a:p>
        </p:txBody>
      </p:sp>
    </p:spTree>
    <p:extLst>
      <p:ext uri="{BB962C8B-B14F-4D97-AF65-F5344CB8AC3E}">
        <p14:creationId xmlns:p14="http://schemas.microsoft.com/office/powerpoint/2010/main" val="46974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22</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22" name="TextBox 21">
            <a:extLst>
              <a:ext uri="{FF2B5EF4-FFF2-40B4-BE49-F238E27FC236}">
                <a16:creationId xmlns:a16="http://schemas.microsoft.com/office/drawing/2014/main" id="{A3FC3C8F-3A1B-53FC-C560-630F690A5704}"/>
              </a:ext>
            </a:extLst>
          </p:cNvPr>
          <p:cNvSpPr txBox="1"/>
          <p:nvPr/>
        </p:nvSpPr>
        <p:spPr>
          <a:xfrm>
            <a:off x="1446808" y="13253353"/>
            <a:ext cx="20538287" cy="400110"/>
          </a:xfrm>
          <a:prstGeom prst="rect">
            <a:avLst/>
          </a:prstGeom>
          <a:noFill/>
        </p:spPr>
        <p:txBody>
          <a:bodyPr wrap="square">
            <a:spAutoFit/>
          </a:bodyPr>
          <a:lstStyle/>
          <a:p>
            <a:pPr marR="353060" algn="just">
              <a:spcBef>
                <a:spcPts val="600"/>
              </a:spcBef>
              <a:spcAft>
                <a:spcPts val="0"/>
              </a:spcAft>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Kaynak: </a:t>
            </a:r>
            <a:r>
              <a:rPr lang="en-US" sz="2000" i="1" u="sng" dirty="0">
                <a:effectLst/>
                <a:latin typeface="Times New Roman" panose="02020603050405020304"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https://www.marketingturkiye.com.tr/haberler/we-are-social-internet/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20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72B40CF-2DB5-9622-EFD2-C310145BD3C9}"/>
              </a:ext>
            </a:extLst>
          </p:cNvPr>
          <p:cNvSpPr txBox="1"/>
          <p:nvPr/>
        </p:nvSpPr>
        <p:spPr>
          <a:xfrm>
            <a:off x="3995022" y="5238312"/>
            <a:ext cx="7734105" cy="1938992"/>
          </a:xfrm>
          <a:prstGeom prst="rect">
            <a:avLst/>
          </a:prstGeom>
          <a:noFill/>
        </p:spPr>
        <p:txBody>
          <a:bodyPr wrap="square">
            <a:spAutoFit/>
          </a:bodyPr>
          <a:lstStyle/>
          <a:p>
            <a:pPr algn="just"/>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2022 verilerine göre; internete erişim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%59,7 oranında</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akıllı telefon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aracılığıyla yapılmaktadır. Bu oran</a:t>
            </a:r>
            <a:r>
              <a:rPr lang="en-US" sz="2400" b="1" dirty="0">
                <a:solidFill>
                  <a:srgbClr val="051C2C"/>
                </a:solidFill>
                <a:latin typeface="Tahoma" panose="020B0604030504040204" pitchFamily="34" charset="0"/>
                <a:ea typeface="Tahoma" panose="020B0604030504040204" pitchFamily="34" charset="0"/>
                <a:cs typeface="Tahoma" panose="020B0604030504040204" pitchFamily="34" charset="0"/>
              </a:rPr>
              <a:t>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2021 yılına göre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%7,9 artış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gösterirken, </a:t>
            </a:r>
            <a:r>
              <a:rPr lang="en-US" sz="2400" dirty="0">
                <a:solidFill>
                  <a:srgbClr val="051C2C"/>
                </a:solidFill>
                <a:latin typeface="Tahoma" panose="020B0604030504040204" pitchFamily="34" charset="0"/>
                <a:ea typeface="Tahoma" panose="020B0604030504040204" pitchFamily="34" charset="0"/>
                <a:cs typeface="Tahoma" panose="020B0604030504040204" pitchFamily="34" charset="0"/>
              </a:rPr>
              <a:t>b</a:t>
            </a:r>
            <a:r>
              <a:rPr lang="tr-TR" sz="2400" dirty="0" err="1">
                <a:solidFill>
                  <a:srgbClr val="051C2C"/>
                </a:solidFill>
                <a:latin typeface="Tahoma" panose="020B0604030504040204" pitchFamily="34" charset="0"/>
                <a:ea typeface="Tahoma" panose="020B0604030504040204" pitchFamily="34" charset="0"/>
                <a:cs typeface="Tahoma" panose="020B0604030504040204" pitchFamily="34" charset="0"/>
              </a:rPr>
              <a:t>ilgisayar</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 tablet ve diğer cihazlar</a:t>
            </a:r>
            <a:r>
              <a:rPr lang="en-US" sz="2400" dirty="0">
                <a:solidFill>
                  <a:srgbClr val="051C2C"/>
                </a:solidFill>
                <a:latin typeface="Tahoma" panose="020B0604030504040204" pitchFamily="34" charset="0"/>
                <a:ea typeface="Tahoma" panose="020B0604030504040204" pitchFamily="34" charset="0"/>
                <a:cs typeface="Tahoma" panose="020B0604030504040204" pitchFamily="34" charset="0"/>
              </a:rPr>
              <a:t>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üzerinden internete erişim oranları geçen yıla göre düşüş göstermiştir. </a:t>
            </a:r>
          </a:p>
        </p:txBody>
      </p:sp>
      <p:pic>
        <p:nvPicPr>
          <p:cNvPr id="26" name="Graphic 25">
            <a:extLst>
              <a:ext uri="{FF2B5EF4-FFF2-40B4-BE49-F238E27FC236}">
                <a16:creationId xmlns:a16="http://schemas.microsoft.com/office/drawing/2014/main" id="{647FEB40-ABF2-E4BD-7F28-24DF299C5A46}"/>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5973" b="52894"/>
          <a:stretch/>
        </p:blipFill>
        <p:spPr>
          <a:xfrm>
            <a:off x="2248056" y="5464528"/>
            <a:ext cx="1281378" cy="1117229"/>
          </a:xfrm>
          <a:prstGeom prst="rect">
            <a:avLst/>
          </a:prstGeom>
          <a:effectLst/>
        </p:spPr>
      </p:pic>
      <p:grpSp>
        <p:nvGrpSpPr>
          <p:cNvPr id="3" name="Group 2">
            <a:extLst>
              <a:ext uri="{FF2B5EF4-FFF2-40B4-BE49-F238E27FC236}">
                <a16:creationId xmlns:a16="http://schemas.microsoft.com/office/drawing/2014/main" id="{AE187E61-B7CF-0787-2EFF-9B10AEE667CC}"/>
              </a:ext>
            </a:extLst>
          </p:cNvPr>
          <p:cNvGrpSpPr/>
          <p:nvPr/>
        </p:nvGrpSpPr>
        <p:grpSpPr>
          <a:xfrm>
            <a:off x="13031887" y="2320635"/>
            <a:ext cx="9652050" cy="8377495"/>
            <a:chOff x="13031887" y="2320635"/>
            <a:chExt cx="9652050" cy="8377495"/>
          </a:xfrm>
        </p:grpSpPr>
        <p:sp>
          <p:nvSpPr>
            <p:cNvPr id="33" name="Rounded Rectangle 32">
              <a:extLst>
                <a:ext uri="{FF2B5EF4-FFF2-40B4-BE49-F238E27FC236}">
                  <a16:creationId xmlns:a16="http://schemas.microsoft.com/office/drawing/2014/main" id="{4A2ED30F-105C-CCF0-F100-87F7BC5C1A9F}"/>
                </a:ext>
              </a:extLst>
            </p:cNvPr>
            <p:cNvSpPr/>
            <p:nvPr/>
          </p:nvSpPr>
          <p:spPr>
            <a:xfrm>
              <a:off x="13159155" y="5033725"/>
              <a:ext cx="2076375" cy="2129250"/>
            </a:xfrm>
            <a:prstGeom prst="roundRect">
              <a:avLst>
                <a:gd name="adj" fmla="val 5000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id="{B2B3B176-1382-CAD0-BFA9-C090078022E1}"/>
                </a:ext>
              </a:extLst>
            </p:cNvPr>
            <p:cNvSpPr/>
            <p:nvPr/>
          </p:nvSpPr>
          <p:spPr>
            <a:xfrm>
              <a:off x="15610807" y="5033725"/>
              <a:ext cx="2076375" cy="2129250"/>
            </a:xfrm>
            <a:prstGeom prst="roundRect">
              <a:avLst>
                <a:gd name="adj" fmla="val 5000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id="{EC8DF9FD-5D50-4754-3CA9-22D2F71B0BAE}"/>
                </a:ext>
              </a:extLst>
            </p:cNvPr>
            <p:cNvSpPr/>
            <p:nvPr/>
          </p:nvSpPr>
          <p:spPr>
            <a:xfrm>
              <a:off x="18062459" y="5033725"/>
              <a:ext cx="2076375" cy="2129250"/>
            </a:xfrm>
            <a:prstGeom prst="roundRect">
              <a:avLst>
                <a:gd name="adj" fmla="val 5000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id="{95418E93-DF72-4DC9-3706-E2E85B487512}"/>
                </a:ext>
              </a:extLst>
            </p:cNvPr>
            <p:cNvSpPr/>
            <p:nvPr/>
          </p:nvSpPr>
          <p:spPr>
            <a:xfrm>
              <a:off x="20514112" y="5033725"/>
              <a:ext cx="2076375" cy="2129250"/>
            </a:xfrm>
            <a:prstGeom prst="roundRect">
              <a:avLst>
                <a:gd name="adj" fmla="val 5000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73548CD-9403-E69A-C464-FFBD8A89FDDB}"/>
                </a:ext>
              </a:extLst>
            </p:cNvPr>
            <p:cNvSpPr txBox="1"/>
            <p:nvPr/>
          </p:nvSpPr>
          <p:spPr>
            <a:xfrm>
              <a:off x="13998563" y="2320635"/>
              <a:ext cx="7739534" cy="830997"/>
            </a:xfrm>
            <a:prstGeom prst="rect">
              <a:avLst/>
            </a:prstGeom>
            <a:noFill/>
          </p:spPr>
          <p:txBody>
            <a:bodyPr wrap="square" rtlCol="0">
              <a:spAutoFit/>
            </a:bodyPr>
            <a:lstStyle/>
            <a:p>
              <a:pPr algn="ctr"/>
              <a:r>
                <a:rPr lang="tr-TR" sz="2400" b="1" dirty="0">
                  <a:solidFill>
                    <a:srgbClr val="051C2C"/>
                  </a:solidFill>
                  <a:latin typeface="Century Gothic" panose="020B0502020202020204" pitchFamily="34" charset="0"/>
                  <a:ea typeface="Tahoma" panose="020B0604030504040204" pitchFamily="34" charset="0"/>
                  <a:cs typeface="Tahoma" panose="020B0604030504040204" pitchFamily="34" charset="0"/>
                </a:rPr>
                <a:t>İnternet Kullanımının Cihazlar Bazında Dağılımı (Temmuz 2022)</a:t>
              </a:r>
              <a:endParaRPr lang="en-US" b="1" dirty="0">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B9D318E2-EB6D-6903-18A8-E42F979BD702}"/>
                </a:ext>
              </a:extLst>
            </p:cNvPr>
            <p:cNvCxnSpPr>
              <a:cxnSpLocks/>
            </p:cNvCxnSpPr>
            <p:nvPr/>
          </p:nvCxnSpPr>
          <p:spPr>
            <a:xfrm>
              <a:off x="14304518" y="3131783"/>
              <a:ext cx="7127623"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
          <p:nvSpPr>
            <p:cNvPr id="16" name="TextBox 12">
              <a:extLst>
                <a:ext uri="{FF2B5EF4-FFF2-40B4-BE49-F238E27FC236}">
                  <a16:creationId xmlns:a16="http://schemas.microsoft.com/office/drawing/2014/main" id="{6CC684B1-8CB1-A629-BCC4-655E9734E1F7}"/>
                </a:ext>
              </a:extLst>
            </p:cNvPr>
            <p:cNvSpPr txBox="1"/>
            <p:nvPr/>
          </p:nvSpPr>
          <p:spPr>
            <a:xfrm>
              <a:off x="13034823" y="3824142"/>
              <a:ext cx="2263277" cy="830997"/>
            </a:xfrm>
            <a:prstGeom prst="rect">
              <a:avLst/>
            </a:prstGeom>
            <a:noFill/>
            <a:ln>
              <a:noFill/>
            </a:ln>
          </p:spPr>
          <p:txBody>
            <a:bodyPr wrap="square">
              <a:spAutoFit/>
            </a:bodyPr>
            <a:lstStyle/>
            <a:p>
              <a:pPr algn="ct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Mobil</a:t>
              </a:r>
            </a:p>
            <a:p>
              <a:pPr algn="ct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Telefonlar</a:t>
              </a:r>
            </a:p>
          </p:txBody>
        </p:sp>
        <p:sp>
          <p:nvSpPr>
            <p:cNvPr id="19" name="TextBox 12">
              <a:extLst>
                <a:ext uri="{FF2B5EF4-FFF2-40B4-BE49-F238E27FC236}">
                  <a16:creationId xmlns:a16="http://schemas.microsoft.com/office/drawing/2014/main" id="{AA1B703E-8F9B-61DC-AE1B-243861B6BCEB}"/>
                </a:ext>
              </a:extLst>
            </p:cNvPr>
            <p:cNvSpPr txBox="1"/>
            <p:nvPr/>
          </p:nvSpPr>
          <p:spPr>
            <a:xfrm>
              <a:off x="15517355" y="3824142"/>
              <a:ext cx="2263277" cy="830997"/>
            </a:xfrm>
            <a:prstGeom prst="rect">
              <a:avLst/>
            </a:prstGeom>
            <a:noFill/>
            <a:ln>
              <a:noFill/>
            </a:ln>
          </p:spPr>
          <p:txBody>
            <a:bodyPr wrap="square">
              <a:spAutoFit/>
            </a:bodyPr>
            <a:lstStyle/>
            <a:p>
              <a:pPr algn="ct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Dizüstü</a:t>
              </a:r>
            </a:p>
            <a:p>
              <a:pPr algn="ct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Bilgisayarlar</a:t>
              </a:r>
            </a:p>
          </p:txBody>
        </p:sp>
        <p:sp>
          <p:nvSpPr>
            <p:cNvPr id="23" name="TextBox 12">
              <a:extLst>
                <a:ext uri="{FF2B5EF4-FFF2-40B4-BE49-F238E27FC236}">
                  <a16:creationId xmlns:a16="http://schemas.microsoft.com/office/drawing/2014/main" id="{2374E39E-C0CC-C987-E8EC-2A5340857B7A}"/>
                </a:ext>
              </a:extLst>
            </p:cNvPr>
            <p:cNvSpPr txBox="1"/>
            <p:nvPr/>
          </p:nvSpPr>
          <p:spPr>
            <a:xfrm>
              <a:off x="17969006" y="3824142"/>
              <a:ext cx="2263277" cy="461665"/>
            </a:xfrm>
            <a:prstGeom prst="rect">
              <a:avLst/>
            </a:prstGeom>
            <a:noFill/>
            <a:ln>
              <a:noFill/>
            </a:ln>
          </p:spPr>
          <p:txBody>
            <a:bodyPr wrap="square">
              <a:spAutoFit/>
            </a:bodyPr>
            <a:lstStyle/>
            <a:p>
              <a:pPr algn="ct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Tabletler</a:t>
              </a:r>
            </a:p>
          </p:txBody>
        </p:sp>
        <p:sp>
          <p:nvSpPr>
            <p:cNvPr id="24" name="TextBox 12">
              <a:extLst>
                <a:ext uri="{FF2B5EF4-FFF2-40B4-BE49-F238E27FC236}">
                  <a16:creationId xmlns:a16="http://schemas.microsoft.com/office/drawing/2014/main" id="{123A71A1-7E9A-E023-49BB-3222B2B88FA8}"/>
                </a:ext>
              </a:extLst>
            </p:cNvPr>
            <p:cNvSpPr txBox="1"/>
            <p:nvPr/>
          </p:nvSpPr>
          <p:spPr>
            <a:xfrm>
              <a:off x="20420659" y="3824142"/>
              <a:ext cx="2263277" cy="830997"/>
            </a:xfrm>
            <a:prstGeom prst="rect">
              <a:avLst/>
            </a:prstGeom>
            <a:noFill/>
            <a:ln>
              <a:noFill/>
            </a:ln>
          </p:spPr>
          <p:txBody>
            <a:bodyPr wrap="square">
              <a:spAutoFit/>
            </a:bodyPr>
            <a:lstStyle/>
            <a:p>
              <a:pPr algn="ct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Diğer</a:t>
              </a:r>
            </a:p>
            <a:p>
              <a:pPr algn="ct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Cihazlar</a:t>
              </a:r>
            </a:p>
          </p:txBody>
        </p:sp>
        <p:sp>
          <p:nvSpPr>
            <p:cNvPr id="29" name="TextBox 12">
              <a:extLst>
                <a:ext uri="{FF2B5EF4-FFF2-40B4-BE49-F238E27FC236}">
                  <a16:creationId xmlns:a16="http://schemas.microsoft.com/office/drawing/2014/main" id="{9C616935-1F5D-CCF7-0EDB-029C7E3EC150}"/>
                </a:ext>
              </a:extLst>
            </p:cNvPr>
            <p:cNvSpPr txBox="1"/>
            <p:nvPr/>
          </p:nvSpPr>
          <p:spPr>
            <a:xfrm>
              <a:off x="13031887" y="7570317"/>
              <a:ext cx="2263277" cy="523220"/>
            </a:xfrm>
            <a:prstGeom prst="rect">
              <a:avLst/>
            </a:prstGeom>
            <a:noFill/>
            <a:ln>
              <a:noFill/>
            </a:ln>
          </p:spPr>
          <p:txBody>
            <a:bodyPr wrap="square">
              <a:spAutoFit/>
            </a:bodyPr>
            <a:lstStyle/>
            <a:p>
              <a:pPr algn="ctr"/>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%59,72</a:t>
              </a:r>
            </a:p>
          </p:txBody>
        </p:sp>
        <p:sp>
          <p:nvSpPr>
            <p:cNvPr id="30" name="TextBox 12">
              <a:extLst>
                <a:ext uri="{FF2B5EF4-FFF2-40B4-BE49-F238E27FC236}">
                  <a16:creationId xmlns:a16="http://schemas.microsoft.com/office/drawing/2014/main" id="{14FCBA84-BEBE-2509-7235-9D6F1FD37D58}"/>
                </a:ext>
              </a:extLst>
            </p:cNvPr>
            <p:cNvSpPr txBox="1"/>
            <p:nvPr/>
          </p:nvSpPr>
          <p:spPr>
            <a:xfrm>
              <a:off x="15517355" y="7570317"/>
              <a:ext cx="2263277" cy="523220"/>
            </a:xfrm>
            <a:prstGeom prst="rect">
              <a:avLst/>
            </a:prstGeom>
            <a:noFill/>
            <a:ln>
              <a:noFill/>
            </a:ln>
          </p:spPr>
          <p:txBody>
            <a:bodyPr wrap="square">
              <a:spAutoFit/>
            </a:bodyPr>
            <a:lstStyle/>
            <a:p>
              <a:pPr algn="ctr"/>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%37,98</a:t>
              </a:r>
            </a:p>
          </p:txBody>
        </p:sp>
        <p:sp>
          <p:nvSpPr>
            <p:cNvPr id="31" name="TextBox 12">
              <a:extLst>
                <a:ext uri="{FF2B5EF4-FFF2-40B4-BE49-F238E27FC236}">
                  <a16:creationId xmlns:a16="http://schemas.microsoft.com/office/drawing/2014/main" id="{080DF45D-8090-3828-3252-4AA485A8D253}"/>
                </a:ext>
              </a:extLst>
            </p:cNvPr>
            <p:cNvSpPr txBox="1"/>
            <p:nvPr/>
          </p:nvSpPr>
          <p:spPr>
            <a:xfrm>
              <a:off x="17969007" y="7570317"/>
              <a:ext cx="2263277" cy="523220"/>
            </a:xfrm>
            <a:prstGeom prst="rect">
              <a:avLst/>
            </a:prstGeom>
            <a:noFill/>
            <a:ln>
              <a:noFill/>
            </a:ln>
          </p:spPr>
          <p:txBody>
            <a:bodyPr wrap="square">
              <a:spAutoFit/>
            </a:bodyPr>
            <a:lstStyle/>
            <a:p>
              <a:pPr algn="ctr"/>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%2,27</a:t>
              </a:r>
            </a:p>
          </p:txBody>
        </p:sp>
        <p:sp>
          <p:nvSpPr>
            <p:cNvPr id="32" name="TextBox 12">
              <a:extLst>
                <a:ext uri="{FF2B5EF4-FFF2-40B4-BE49-F238E27FC236}">
                  <a16:creationId xmlns:a16="http://schemas.microsoft.com/office/drawing/2014/main" id="{166DC86E-FBA3-BD8D-03EE-F66CCB341EC3}"/>
                </a:ext>
              </a:extLst>
            </p:cNvPr>
            <p:cNvSpPr txBox="1"/>
            <p:nvPr/>
          </p:nvSpPr>
          <p:spPr>
            <a:xfrm>
              <a:off x="20420660" y="7570317"/>
              <a:ext cx="2263277" cy="523220"/>
            </a:xfrm>
            <a:prstGeom prst="rect">
              <a:avLst/>
            </a:prstGeom>
            <a:noFill/>
            <a:ln>
              <a:noFill/>
            </a:ln>
          </p:spPr>
          <p:txBody>
            <a:bodyPr wrap="square">
              <a:spAutoFit/>
            </a:bodyPr>
            <a:lstStyle/>
            <a:p>
              <a:pPr algn="ctr"/>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%0,03</a:t>
              </a:r>
            </a:p>
          </p:txBody>
        </p:sp>
        <p:sp>
          <p:nvSpPr>
            <p:cNvPr id="37" name="TextBox 12">
              <a:extLst>
                <a:ext uri="{FF2B5EF4-FFF2-40B4-BE49-F238E27FC236}">
                  <a16:creationId xmlns:a16="http://schemas.microsoft.com/office/drawing/2014/main" id="{FC124C9A-FB1C-6B16-623A-2B48882958D0}"/>
                </a:ext>
              </a:extLst>
            </p:cNvPr>
            <p:cNvSpPr txBox="1"/>
            <p:nvPr/>
          </p:nvSpPr>
          <p:spPr>
            <a:xfrm>
              <a:off x="13034823" y="9867133"/>
              <a:ext cx="2263277" cy="830997"/>
            </a:xfrm>
            <a:prstGeom prst="rect">
              <a:avLst/>
            </a:prstGeom>
            <a:noFill/>
            <a:ln>
              <a:noFill/>
            </a:ln>
          </p:spPr>
          <p:txBody>
            <a:bodyPr wrap="square">
              <a:spAutoFit/>
            </a:bodyPr>
            <a:lstStyle/>
            <a:p>
              <a:pPr algn="ct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Yıllık Değişim</a:t>
              </a:r>
            </a:p>
            <a:p>
              <a:pPr algn="ct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+%7,9</a:t>
              </a:r>
            </a:p>
          </p:txBody>
        </p:sp>
        <p:sp>
          <p:nvSpPr>
            <p:cNvPr id="38" name="TextBox 12">
              <a:extLst>
                <a:ext uri="{FF2B5EF4-FFF2-40B4-BE49-F238E27FC236}">
                  <a16:creationId xmlns:a16="http://schemas.microsoft.com/office/drawing/2014/main" id="{BE8BCD5D-0339-4633-0BF9-A2DCC46EF2C6}"/>
                </a:ext>
              </a:extLst>
            </p:cNvPr>
            <p:cNvSpPr txBox="1"/>
            <p:nvPr/>
          </p:nvSpPr>
          <p:spPr>
            <a:xfrm>
              <a:off x="15517355" y="9867133"/>
              <a:ext cx="2263277" cy="830997"/>
            </a:xfrm>
            <a:prstGeom prst="rect">
              <a:avLst/>
            </a:prstGeom>
            <a:noFill/>
            <a:ln>
              <a:noFill/>
            </a:ln>
          </p:spPr>
          <p:txBody>
            <a:bodyPr wrap="square">
              <a:spAutoFit/>
            </a:bodyPr>
            <a:lstStyle/>
            <a:p>
              <a:pPr algn="ct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Yıllık Değişim</a:t>
              </a:r>
            </a:p>
            <a:p>
              <a:pPr algn="ct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-%9,4</a:t>
              </a:r>
            </a:p>
          </p:txBody>
        </p:sp>
        <p:sp>
          <p:nvSpPr>
            <p:cNvPr id="39" name="TextBox 12">
              <a:extLst>
                <a:ext uri="{FF2B5EF4-FFF2-40B4-BE49-F238E27FC236}">
                  <a16:creationId xmlns:a16="http://schemas.microsoft.com/office/drawing/2014/main" id="{E9516838-3E8B-4943-8F40-466DCB5A03DC}"/>
                </a:ext>
              </a:extLst>
            </p:cNvPr>
            <p:cNvSpPr txBox="1"/>
            <p:nvPr/>
          </p:nvSpPr>
          <p:spPr>
            <a:xfrm>
              <a:off x="17969006" y="9867133"/>
              <a:ext cx="2263277" cy="830997"/>
            </a:xfrm>
            <a:prstGeom prst="rect">
              <a:avLst/>
            </a:prstGeom>
            <a:noFill/>
            <a:ln>
              <a:noFill/>
            </a:ln>
          </p:spPr>
          <p:txBody>
            <a:bodyPr wrap="square">
              <a:spAutoFit/>
            </a:bodyPr>
            <a:lstStyle/>
            <a:p>
              <a:pPr algn="ct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Yıllık Değişim</a:t>
              </a:r>
            </a:p>
            <a:p>
              <a:pPr algn="ct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-%14,0</a:t>
              </a:r>
            </a:p>
          </p:txBody>
        </p:sp>
        <p:sp>
          <p:nvSpPr>
            <p:cNvPr id="40" name="TextBox 12">
              <a:extLst>
                <a:ext uri="{FF2B5EF4-FFF2-40B4-BE49-F238E27FC236}">
                  <a16:creationId xmlns:a16="http://schemas.microsoft.com/office/drawing/2014/main" id="{ED7824AA-8DE6-4030-1539-E52CAB11E115}"/>
                </a:ext>
              </a:extLst>
            </p:cNvPr>
            <p:cNvSpPr txBox="1"/>
            <p:nvPr/>
          </p:nvSpPr>
          <p:spPr>
            <a:xfrm>
              <a:off x="20420659" y="9867133"/>
              <a:ext cx="2263277" cy="830997"/>
            </a:xfrm>
            <a:prstGeom prst="rect">
              <a:avLst/>
            </a:prstGeom>
            <a:noFill/>
            <a:ln>
              <a:noFill/>
            </a:ln>
          </p:spPr>
          <p:txBody>
            <a:bodyPr wrap="square">
              <a:spAutoFit/>
            </a:bodyPr>
            <a:lstStyle/>
            <a:p>
              <a:pPr algn="ct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Yıllık Değişim</a:t>
              </a:r>
            </a:p>
            <a:p>
              <a:pPr algn="ct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-%62,5</a:t>
              </a:r>
            </a:p>
          </p:txBody>
        </p:sp>
        <p:cxnSp>
          <p:nvCxnSpPr>
            <p:cNvPr id="41" name="Straight Arrow Connector 40">
              <a:extLst>
                <a:ext uri="{FF2B5EF4-FFF2-40B4-BE49-F238E27FC236}">
                  <a16:creationId xmlns:a16="http://schemas.microsoft.com/office/drawing/2014/main" id="{42FA8D36-536B-2C73-C125-0E6BFDA1F96C}"/>
                </a:ext>
              </a:extLst>
            </p:cNvPr>
            <p:cNvCxnSpPr>
              <a:cxnSpLocks/>
            </p:cNvCxnSpPr>
            <p:nvPr/>
          </p:nvCxnSpPr>
          <p:spPr>
            <a:xfrm flipH="1" flipV="1">
              <a:off x="14197342" y="8649525"/>
              <a:ext cx="0" cy="623684"/>
            </a:xfrm>
            <a:prstGeom prst="straightConnector1">
              <a:avLst/>
            </a:prstGeom>
            <a:ln w="762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3141AF72-15C3-37A7-8505-0ED3D62D84AE}"/>
                </a:ext>
              </a:extLst>
            </p:cNvPr>
            <p:cNvCxnSpPr>
              <a:cxnSpLocks/>
            </p:cNvCxnSpPr>
            <p:nvPr/>
          </p:nvCxnSpPr>
          <p:spPr>
            <a:xfrm flipH="1" flipV="1">
              <a:off x="16648994" y="8649525"/>
              <a:ext cx="0" cy="623684"/>
            </a:xfrm>
            <a:prstGeom prst="straightConnector1">
              <a:avLst/>
            </a:prstGeom>
            <a:ln w="762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5C5B41F1-28B6-8DE6-E73A-6F3E84772976}"/>
                </a:ext>
              </a:extLst>
            </p:cNvPr>
            <p:cNvCxnSpPr>
              <a:cxnSpLocks/>
            </p:cNvCxnSpPr>
            <p:nvPr/>
          </p:nvCxnSpPr>
          <p:spPr>
            <a:xfrm flipH="1" flipV="1">
              <a:off x="19100646" y="8649525"/>
              <a:ext cx="0" cy="623684"/>
            </a:xfrm>
            <a:prstGeom prst="straightConnector1">
              <a:avLst/>
            </a:prstGeom>
            <a:ln w="762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C88E1A39-B2DC-4450-637F-9C91749C9F03}"/>
                </a:ext>
              </a:extLst>
            </p:cNvPr>
            <p:cNvCxnSpPr>
              <a:cxnSpLocks/>
            </p:cNvCxnSpPr>
            <p:nvPr/>
          </p:nvCxnSpPr>
          <p:spPr>
            <a:xfrm flipH="1" flipV="1">
              <a:off x="21552299" y="8649525"/>
              <a:ext cx="0" cy="623684"/>
            </a:xfrm>
            <a:prstGeom prst="straightConnector1">
              <a:avLst/>
            </a:prstGeom>
            <a:ln w="762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pic>
          <p:nvPicPr>
            <p:cNvPr id="45" name="Graphic 44">
              <a:extLst>
                <a:ext uri="{FF2B5EF4-FFF2-40B4-BE49-F238E27FC236}">
                  <a16:creationId xmlns:a16="http://schemas.microsoft.com/office/drawing/2014/main" id="{9C5D8FF5-F107-E1C6-9C7A-70FEA1312C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941157" y="5559121"/>
              <a:ext cx="512371" cy="1078458"/>
            </a:xfrm>
            <a:prstGeom prst="rect">
              <a:avLst/>
            </a:prstGeom>
            <a:effectLst/>
          </p:spPr>
        </p:pic>
        <p:pic>
          <p:nvPicPr>
            <p:cNvPr id="46" name="Graphic 45">
              <a:extLst>
                <a:ext uri="{FF2B5EF4-FFF2-40B4-BE49-F238E27FC236}">
                  <a16:creationId xmlns:a16="http://schemas.microsoft.com/office/drawing/2014/main" id="{E2CBDFF1-6E0B-4D43-2EC2-930AA020A2F4}"/>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5984514" y="5433869"/>
              <a:ext cx="1328960" cy="1328960"/>
            </a:xfrm>
            <a:prstGeom prst="rect">
              <a:avLst/>
            </a:prstGeom>
            <a:effectLst/>
          </p:spPr>
        </p:pic>
        <p:pic>
          <p:nvPicPr>
            <p:cNvPr id="47" name="Graphic 46">
              <a:extLst>
                <a:ext uri="{FF2B5EF4-FFF2-40B4-BE49-F238E27FC236}">
                  <a16:creationId xmlns:a16="http://schemas.microsoft.com/office/drawing/2014/main" id="{4E24D460-329C-AC49-6785-6734926A7C5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736277" y="5608142"/>
              <a:ext cx="728738" cy="980416"/>
            </a:xfrm>
            <a:prstGeom prst="rect">
              <a:avLst/>
            </a:prstGeom>
            <a:effectLst/>
          </p:spPr>
        </p:pic>
        <p:pic>
          <p:nvPicPr>
            <p:cNvPr id="48" name="Graphic 47">
              <a:extLst>
                <a:ext uri="{FF2B5EF4-FFF2-40B4-BE49-F238E27FC236}">
                  <a16:creationId xmlns:a16="http://schemas.microsoft.com/office/drawing/2014/main" id="{37141C6B-CE8E-D139-FF25-D26390659B40}"/>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20965479" y="5511530"/>
              <a:ext cx="1173640" cy="1173640"/>
            </a:xfrm>
            <a:prstGeom prst="rect">
              <a:avLst/>
            </a:prstGeom>
            <a:effectLst/>
          </p:spPr>
        </p:pic>
      </p:grpSp>
      <p:sp>
        <p:nvSpPr>
          <p:cNvPr id="15" name="TextBox 14">
            <a:extLst>
              <a:ext uri="{FF2B5EF4-FFF2-40B4-BE49-F238E27FC236}">
                <a16:creationId xmlns:a16="http://schemas.microsoft.com/office/drawing/2014/main" id="{BD4A8B35-CDC4-BFD4-022F-5A9188C5CB79}"/>
              </a:ext>
            </a:extLst>
          </p:cNvPr>
          <p:cNvSpPr txBox="1"/>
          <p:nvPr/>
        </p:nvSpPr>
        <p:spPr>
          <a:xfrm>
            <a:off x="1819185" y="562375"/>
            <a:ext cx="4649030"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SEKTÖREL BİLGİLER</a:t>
            </a:r>
          </a:p>
        </p:txBody>
      </p:sp>
      <p:sp>
        <p:nvSpPr>
          <p:cNvPr id="17" name="TextBox 16">
            <a:extLst>
              <a:ext uri="{FF2B5EF4-FFF2-40B4-BE49-F238E27FC236}">
                <a16:creationId xmlns:a16="http://schemas.microsoft.com/office/drawing/2014/main" id="{2055681F-E3E1-EDBB-98E1-3113D6C12467}"/>
              </a:ext>
            </a:extLst>
          </p:cNvPr>
          <p:cNvSpPr txBox="1"/>
          <p:nvPr/>
        </p:nvSpPr>
        <p:spPr>
          <a:xfrm>
            <a:off x="1819185" y="1273575"/>
            <a:ext cx="6271269"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Dünya’da Akıllı Telefon Sektörü</a:t>
            </a:r>
          </a:p>
        </p:txBody>
      </p:sp>
    </p:spTree>
    <p:extLst>
      <p:ext uri="{BB962C8B-B14F-4D97-AF65-F5344CB8AC3E}">
        <p14:creationId xmlns:p14="http://schemas.microsoft.com/office/powerpoint/2010/main" val="107886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23</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6" name="TextBox 5">
            <a:extLst>
              <a:ext uri="{FF2B5EF4-FFF2-40B4-BE49-F238E27FC236}">
                <a16:creationId xmlns:a16="http://schemas.microsoft.com/office/drawing/2014/main" id="{44E9DB7B-3125-54E4-FBCA-2BC341C80090}"/>
              </a:ext>
            </a:extLst>
          </p:cNvPr>
          <p:cNvSpPr txBox="1"/>
          <p:nvPr/>
        </p:nvSpPr>
        <p:spPr>
          <a:xfrm>
            <a:off x="2347738" y="11509200"/>
            <a:ext cx="9772213" cy="1200329"/>
          </a:xfrm>
          <a:prstGeom prst="rect">
            <a:avLst/>
          </a:prstGeom>
          <a:noFill/>
        </p:spPr>
        <p:txBody>
          <a:bodyPr wrap="square" rtlCol="0">
            <a:spAutoFit/>
          </a:bodyPr>
          <a:lstStyle/>
          <a:p>
            <a:pPr algn="just"/>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2022 yılında 0,45 trilyon ABD Doları gelir elde edilen akıllı telefon pazarının 2029 yılına kadar yıllık %2,54 oranında büyümesi beklenmektedir. (YBBO 2023-2028)</a:t>
            </a:r>
            <a:endParaRPr lang="tr-TR" dirty="0"/>
          </a:p>
        </p:txBody>
      </p:sp>
      <p:sp>
        <p:nvSpPr>
          <p:cNvPr id="7" name="TextBox 6">
            <a:extLst>
              <a:ext uri="{FF2B5EF4-FFF2-40B4-BE49-F238E27FC236}">
                <a16:creationId xmlns:a16="http://schemas.microsoft.com/office/drawing/2014/main" id="{178ECD1A-6CFB-3699-31D5-2EA0D5465B7B}"/>
              </a:ext>
            </a:extLst>
          </p:cNvPr>
          <p:cNvSpPr txBox="1"/>
          <p:nvPr/>
        </p:nvSpPr>
        <p:spPr>
          <a:xfrm>
            <a:off x="13594470" y="11509199"/>
            <a:ext cx="9758527" cy="1200329"/>
          </a:xfrm>
          <a:prstGeom prst="rect">
            <a:avLst/>
          </a:prstGeom>
          <a:noFill/>
        </p:spPr>
        <p:txBody>
          <a:bodyPr wrap="square" rtlCol="0">
            <a:spAutoFit/>
          </a:bodyPr>
          <a:lstStyle/>
          <a:p>
            <a:pPr algn="just"/>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Akıllı telefon pazarı hacminin 2024 yılında %1,9'luk bir büyüme göstermesi ve 2029 yılına kadar 1,70 milyar adet büyüklüğe ulaşması beklenmektedir.</a:t>
            </a:r>
          </a:p>
        </p:txBody>
      </p:sp>
      <p:pic>
        <p:nvPicPr>
          <p:cNvPr id="15" name="Picture 14">
            <a:extLst>
              <a:ext uri="{FF2B5EF4-FFF2-40B4-BE49-F238E27FC236}">
                <a16:creationId xmlns:a16="http://schemas.microsoft.com/office/drawing/2014/main" id="{16B84692-EBEC-5B15-594D-8785920E7A56}"/>
              </a:ext>
            </a:extLst>
          </p:cNvPr>
          <p:cNvPicPr>
            <a:picLocks noChangeAspect="1"/>
          </p:cNvPicPr>
          <p:nvPr/>
        </p:nvPicPr>
        <p:blipFill rotWithShape="1">
          <a:blip r:embed="rId7"/>
          <a:srcRect l="3148"/>
          <a:stretch/>
        </p:blipFill>
        <p:spPr>
          <a:xfrm>
            <a:off x="2347739" y="3521489"/>
            <a:ext cx="10019473" cy="7147498"/>
          </a:xfrm>
          <a:prstGeom prst="rect">
            <a:avLst/>
          </a:prstGeom>
        </p:spPr>
      </p:pic>
      <p:sp>
        <p:nvSpPr>
          <p:cNvPr id="16" name="TextBox 15">
            <a:extLst>
              <a:ext uri="{FF2B5EF4-FFF2-40B4-BE49-F238E27FC236}">
                <a16:creationId xmlns:a16="http://schemas.microsoft.com/office/drawing/2014/main" id="{3933FD6F-B550-1B35-DACA-8F8B978CE980}"/>
              </a:ext>
            </a:extLst>
          </p:cNvPr>
          <p:cNvSpPr txBox="1"/>
          <p:nvPr/>
        </p:nvSpPr>
        <p:spPr>
          <a:xfrm>
            <a:off x="4323588" y="2549235"/>
            <a:ext cx="6067775" cy="830997"/>
          </a:xfrm>
          <a:prstGeom prst="rect">
            <a:avLst/>
          </a:prstGeom>
          <a:noFill/>
        </p:spPr>
        <p:txBody>
          <a:bodyPr wrap="square" rtlCol="0">
            <a:spAutoFit/>
          </a:bodyPr>
          <a:lstStyle/>
          <a:p>
            <a:pPr algn="ctr"/>
            <a:r>
              <a:rPr lang="tr-TR" sz="2400" b="1" dirty="0">
                <a:solidFill>
                  <a:srgbClr val="051C2C"/>
                </a:solidFill>
                <a:latin typeface="Century Gothic" panose="020B0502020202020204" pitchFamily="34" charset="0"/>
                <a:ea typeface="Tahoma" panose="020B0604030504040204" pitchFamily="34" charset="0"/>
                <a:cs typeface="Tahoma" panose="020B0604030504040204" pitchFamily="34" charset="0"/>
              </a:rPr>
              <a:t>Dünyada Akıllı Telefon Pazarındaki Gelir  (trilyon USD)</a:t>
            </a:r>
            <a:endParaRPr lang="en-US" b="1" dirty="0">
              <a:latin typeface="Century Gothic" panose="020B0502020202020204" pitchFamily="34" charset="0"/>
            </a:endParaRPr>
          </a:p>
        </p:txBody>
      </p:sp>
      <p:cxnSp>
        <p:nvCxnSpPr>
          <p:cNvPr id="18" name="Straight Connector 17">
            <a:extLst>
              <a:ext uri="{FF2B5EF4-FFF2-40B4-BE49-F238E27FC236}">
                <a16:creationId xmlns:a16="http://schemas.microsoft.com/office/drawing/2014/main" id="{2EAF1539-FB14-158E-A4CA-EC570BEBB2E0}"/>
              </a:ext>
            </a:extLst>
          </p:cNvPr>
          <p:cNvCxnSpPr>
            <a:cxnSpLocks/>
          </p:cNvCxnSpPr>
          <p:nvPr/>
        </p:nvCxnSpPr>
        <p:spPr>
          <a:xfrm>
            <a:off x="3793664" y="3436581"/>
            <a:ext cx="7127623"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D07A39EB-9413-D49C-AEFE-5A9DBDF6080F}"/>
              </a:ext>
            </a:extLst>
          </p:cNvPr>
          <p:cNvPicPr>
            <a:picLocks noChangeAspect="1"/>
          </p:cNvPicPr>
          <p:nvPr/>
        </p:nvPicPr>
        <p:blipFill rotWithShape="1">
          <a:blip r:embed="rId8"/>
          <a:srcRect l="3148"/>
          <a:stretch/>
        </p:blipFill>
        <p:spPr>
          <a:xfrm>
            <a:off x="13594471" y="3378539"/>
            <a:ext cx="10019473" cy="7290448"/>
          </a:xfrm>
          <a:prstGeom prst="rect">
            <a:avLst/>
          </a:prstGeom>
        </p:spPr>
      </p:pic>
      <p:sp>
        <p:nvSpPr>
          <p:cNvPr id="22" name="TextBox 21">
            <a:extLst>
              <a:ext uri="{FF2B5EF4-FFF2-40B4-BE49-F238E27FC236}">
                <a16:creationId xmlns:a16="http://schemas.microsoft.com/office/drawing/2014/main" id="{4AE8C7AA-4A9A-4C96-3E01-4EE5E7334A61}"/>
              </a:ext>
            </a:extLst>
          </p:cNvPr>
          <p:cNvSpPr txBox="1"/>
          <p:nvPr/>
        </p:nvSpPr>
        <p:spPr>
          <a:xfrm>
            <a:off x="15479268" y="2549235"/>
            <a:ext cx="6067775" cy="830997"/>
          </a:xfrm>
          <a:prstGeom prst="rect">
            <a:avLst/>
          </a:prstGeom>
          <a:noFill/>
        </p:spPr>
        <p:txBody>
          <a:bodyPr wrap="square" rtlCol="0">
            <a:spAutoFit/>
          </a:bodyPr>
          <a:lstStyle/>
          <a:p>
            <a:pPr algn="ctr"/>
            <a:r>
              <a:rPr lang="tr-TR" sz="2400" b="1" dirty="0">
                <a:solidFill>
                  <a:srgbClr val="051C2C"/>
                </a:solidFill>
                <a:latin typeface="Century Gothic" panose="020B0502020202020204" pitchFamily="34" charset="0"/>
                <a:ea typeface="Tahoma" panose="020B0604030504040204" pitchFamily="34" charset="0"/>
                <a:cs typeface="Tahoma" panose="020B0604030504040204" pitchFamily="34" charset="0"/>
              </a:rPr>
              <a:t>Akıllı Telefon Hacmi </a:t>
            </a:r>
            <a:br>
              <a:rPr lang="tr-TR" sz="2400" b="1" dirty="0">
                <a:solidFill>
                  <a:srgbClr val="051C2C"/>
                </a:solidFill>
                <a:latin typeface="Century Gothic" panose="020B0502020202020204" pitchFamily="34" charset="0"/>
                <a:ea typeface="Tahoma" panose="020B0604030504040204" pitchFamily="34" charset="0"/>
                <a:cs typeface="Tahoma" panose="020B0604030504040204" pitchFamily="34" charset="0"/>
              </a:rPr>
            </a:br>
            <a:r>
              <a:rPr lang="tr-TR" sz="2400" b="1" dirty="0">
                <a:solidFill>
                  <a:srgbClr val="051C2C"/>
                </a:solidFill>
                <a:latin typeface="Century Gothic" panose="020B0502020202020204" pitchFamily="34" charset="0"/>
                <a:ea typeface="Tahoma" panose="020B0604030504040204" pitchFamily="34" charset="0"/>
                <a:cs typeface="Tahoma" panose="020B0604030504040204" pitchFamily="34" charset="0"/>
              </a:rPr>
              <a:t>(milyar adet)</a:t>
            </a:r>
            <a:endParaRPr lang="en-US" b="1" dirty="0">
              <a:latin typeface="Century Gothic" panose="020B0502020202020204" pitchFamily="34" charset="0"/>
            </a:endParaRPr>
          </a:p>
        </p:txBody>
      </p:sp>
      <p:cxnSp>
        <p:nvCxnSpPr>
          <p:cNvPr id="23" name="Straight Connector 22">
            <a:extLst>
              <a:ext uri="{FF2B5EF4-FFF2-40B4-BE49-F238E27FC236}">
                <a16:creationId xmlns:a16="http://schemas.microsoft.com/office/drawing/2014/main" id="{2EBAB28B-720B-C5D7-33A3-534E25B8FA08}"/>
              </a:ext>
            </a:extLst>
          </p:cNvPr>
          <p:cNvCxnSpPr>
            <a:cxnSpLocks/>
          </p:cNvCxnSpPr>
          <p:nvPr/>
        </p:nvCxnSpPr>
        <p:spPr>
          <a:xfrm>
            <a:off x="14949344" y="3436581"/>
            <a:ext cx="7127623"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30B7B355-8D91-245C-643C-12CD53B8874C}"/>
              </a:ext>
            </a:extLst>
          </p:cNvPr>
          <p:cNvSpPr txBox="1"/>
          <p:nvPr/>
        </p:nvSpPr>
        <p:spPr>
          <a:xfrm>
            <a:off x="1446808" y="13253353"/>
            <a:ext cx="20538287" cy="400110"/>
          </a:xfrm>
          <a:prstGeom prst="rect">
            <a:avLst/>
          </a:prstGeom>
          <a:noFill/>
        </p:spPr>
        <p:txBody>
          <a:bodyPr wrap="square">
            <a:spAutoFit/>
          </a:bodyPr>
          <a:lstStyle/>
          <a:p>
            <a:pPr marR="353060" algn="just">
              <a:spcBef>
                <a:spcPts val="600"/>
              </a:spcBef>
            </a:pPr>
            <a:r>
              <a:rPr lang="en-US" sz="2000" i="1" dirty="0">
                <a:latin typeface="Times New Roman" panose="02020603050405020304" pitchFamily="18" charset="0"/>
                <a:ea typeface="Calibri" panose="020F0502020204030204" pitchFamily="34" charset="0"/>
                <a:cs typeface="Times New Roman" panose="02020603050405020304" pitchFamily="18" charset="0"/>
              </a:rPr>
              <a:t>Kaynak:</a:t>
            </a:r>
            <a:r>
              <a:rPr lang="tr-TR" sz="2000" i="1" dirty="0">
                <a:latin typeface="Times New Roman" panose="02020603050405020304" pitchFamily="18" charset="0"/>
                <a:ea typeface="Calibri" panose="020F0502020204030204" pitchFamily="34" charset="0"/>
                <a:cs typeface="Times New Roman" panose="02020603050405020304" pitchFamily="18" charset="0"/>
              </a:rPr>
              <a:t> </a:t>
            </a:r>
            <a:r>
              <a:rPr lang="tr-TR" sz="2000" i="1" dirty="0">
                <a:latin typeface="Times New Roman" panose="02020603050405020304" pitchFamily="18"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https://www.statista.com/outlook/cmo/consumer-electronics/telephony/smartphones/worldwide</a:t>
            </a:r>
            <a:endParaRPr lang="tr-TR" sz="20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5FBC38C-29DA-0FAB-2BAE-A76672F270BA}"/>
              </a:ext>
            </a:extLst>
          </p:cNvPr>
          <p:cNvSpPr txBox="1"/>
          <p:nvPr/>
        </p:nvSpPr>
        <p:spPr>
          <a:xfrm>
            <a:off x="1819185" y="562375"/>
            <a:ext cx="4649030"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SEKTÖREL BİLGİLER</a:t>
            </a:r>
          </a:p>
        </p:txBody>
      </p:sp>
      <p:sp>
        <p:nvSpPr>
          <p:cNvPr id="5" name="TextBox 4">
            <a:extLst>
              <a:ext uri="{FF2B5EF4-FFF2-40B4-BE49-F238E27FC236}">
                <a16:creationId xmlns:a16="http://schemas.microsoft.com/office/drawing/2014/main" id="{8E5690BC-3FDC-C526-E379-0E83C5CB948B}"/>
              </a:ext>
            </a:extLst>
          </p:cNvPr>
          <p:cNvSpPr txBox="1"/>
          <p:nvPr/>
        </p:nvSpPr>
        <p:spPr>
          <a:xfrm>
            <a:off x="1819185" y="1273575"/>
            <a:ext cx="6271269"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Dünya’da Akıllı Telefon Sektörü</a:t>
            </a:r>
          </a:p>
        </p:txBody>
      </p:sp>
    </p:spTree>
    <p:extLst>
      <p:ext uri="{BB962C8B-B14F-4D97-AF65-F5344CB8AC3E}">
        <p14:creationId xmlns:p14="http://schemas.microsoft.com/office/powerpoint/2010/main" val="59389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BD924FC7-6501-0D87-960B-E360554FF8A9}"/>
              </a:ext>
            </a:extLst>
          </p:cNvPr>
          <p:cNvSpPr/>
          <p:nvPr/>
        </p:nvSpPr>
        <p:spPr>
          <a:xfrm>
            <a:off x="2372951" y="2599986"/>
            <a:ext cx="6601038" cy="4600653"/>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6D5D5353-0C50-2540-31D8-98E67078B2DD}"/>
              </a:ext>
            </a:extLst>
          </p:cNvPr>
          <p:cNvSpPr/>
          <p:nvPr/>
        </p:nvSpPr>
        <p:spPr>
          <a:xfrm>
            <a:off x="9548221" y="2599986"/>
            <a:ext cx="6601038" cy="4600653"/>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ECE500EE-063D-11FD-D6AB-CB9A77E5A31D}"/>
              </a:ext>
            </a:extLst>
          </p:cNvPr>
          <p:cNvSpPr/>
          <p:nvPr/>
        </p:nvSpPr>
        <p:spPr>
          <a:xfrm>
            <a:off x="16790768" y="2599986"/>
            <a:ext cx="6601038" cy="4600653"/>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24</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13" name="TextBox 12">
            <a:extLst>
              <a:ext uri="{FF2B5EF4-FFF2-40B4-BE49-F238E27FC236}">
                <a16:creationId xmlns:a16="http://schemas.microsoft.com/office/drawing/2014/main" id="{F2F60173-4947-8AEF-BD2C-D28F5E6748FB}"/>
              </a:ext>
            </a:extLst>
          </p:cNvPr>
          <p:cNvSpPr txBox="1"/>
          <p:nvPr/>
        </p:nvSpPr>
        <p:spPr>
          <a:xfrm>
            <a:off x="1590876" y="13153625"/>
            <a:ext cx="13026188" cy="400110"/>
          </a:xfrm>
          <a:prstGeom prst="rect">
            <a:avLst/>
          </a:prstGeom>
          <a:noFill/>
        </p:spPr>
        <p:txBody>
          <a:bodyPr wrap="square">
            <a:spAutoFit/>
          </a:bodyPr>
          <a:lstStyle>
            <a:defPPr>
              <a:defRPr lang="en-US"/>
            </a:defPPr>
            <a:lvl1pPr marR="353060" algn="just">
              <a:spcBef>
                <a:spcPts val="600"/>
              </a:spcBef>
              <a:defRPr sz="2000" i="1">
                <a:latin typeface="Times New Roman" panose="02020603050405020304" pitchFamily="18" charset="0"/>
                <a:ea typeface="Calibri" panose="020F0502020204030204" pitchFamily="34" charset="0"/>
                <a:cs typeface="Times New Roman" panose="02020603050405020304" pitchFamily="18" charset="0"/>
              </a:defRPr>
            </a:lvl1pPr>
          </a:lstStyle>
          <a:p>
            <a:r>
              <a:rPr lang="tr-TR" dirty="0"/>
              <a:t>Kaynak: Masaüstü araştırmaları, Global KPMG kaynakları, KPMG Sektör Raporu</a:t>
            </a:r>
          </a:p>
        </p:txBody>
      </p:sp>
      <p:sp>
        <p:nvSpPr>
          <p:cNvPr id="35" name="TextBox 12">
            <a:extLst>
              <a:ext uri="{FF2B5EF4-FFF2-40B4-BE49-F238E27FC236}">
                <a16:creationId xmlns:a16="http://schemas.microsoft.com/office/drawing/2014/main" id="{9125A2F5-E81A-73CC-6E97-E48B4479138B}"/>
              </a:ext>
            </a:extLst>
          </p:cNvPr>
          <p:cNvSpPr txBox="1"/>
          <p:nvPr/>
        </p:nvSpPr>
        <p:spPr>
          <a:xfrm>
            <a:off x="3005125" y="5572544"/>
            <a:ext cx="5336690" cy="646331"/>
          </a:xfrm>
          <a:prstGeom prst="rect">
            <a:avLst/>
          </a:prstGeom>
          <a:noFill/>
          <a:ln>
            <a:noFill/>
          </a:ln>
        </p:spPr>
        <p:txBody>
          <a:bodyPr wrap="square">
            <a:spAutoFit/>
          </a:bodyPr>
          <a:lstStyle/>
          <a:p>
            <a:pPr algn="ctr"/>
            <a:r>
              <a:rPr lang="tr-TR" sz="3600" b="1" dirty="0">
                <a:solidFill>
                  <a:srgbClr val="051C2C"/>
                </a:solidFill>
                <a:latin typeface="Tahoma" panose="020B0604030504040204" pitchFamily="34" charset="0"/>
                <a:ea typeface="Tahoma" panose="020B0604030504040204" pitchFamily="34" charset="0"/>
                <a:cs typeface="Tahoma" panose="020B0604030504040204" pitchFamily="34" charset="0"/>
              </a:rPr>
              <a:t>~106 Milyar TL Ciro</a:t>
            </a:r>
            <a:endParaRPr lang="tr-TR" sz="36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Box 12">
            <a:extLst>
              <a:ext uri="{FF2B5EF4-FFF2-40B4-BE49-F238E27FC236}">
                <a16:creationId xmlns:a16="http://schemas.microsoft.com/office/drawing/2014/main" id="{E9B28045-B415-2A5A-24DE-47E66D79D2B8}"/>
              </a:ext>
            </a:extLst>
          </p:cNvPr>
          <p:cNvSpPr txBox="1"/>
          <p:nvPr/>
        </p:nvSpPr>
        <p:spPr>
          <a:xfrm>
            <a:off x="3005125" y="6182143"/>
            <a:ext cx="5336690" cy="707886"/>
          </a:xfrm>
          <a:prstGeom prst="rect">
            <a:avLst/>
          </a:prstGeom>
          <a:noFill/>
          <a:ln>
            <a:noFill/>
          </a:ln>
        </p:spPr>
        <p:txBody>
          <a:bodyPr wrap="square">
            <a:spAutoFit/>
          </a:bodyPr>
          <a:lstStyle/>
          <a:p>
            <a:pPr algn="ctr"/>
            <a:r>
              <a:rPr lang="tr-TR" sz="20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2022 yılı Türkiye akıllı telefon pazarı tahmini büyüklüğü</a:t>
            </a:r>
          </a:p>
        </p:txBody>
      </p:sp>
      <p:sp>
        <p:nvSpPr>
          <p:cNvPr id="37" name="TextBox 12">
            <a:extLst>
              <a:ext uri="{FF2B5EF4-FFF2-40B4-BE49-F238E27FC236}">
                <a16:creationId xmlns:a16="http://schemas.microsoft.com/office/drawing/2014/main" id="{26F39D65-E1AE-6A5D-E2DE-C64880635FA3}"/>
              </a:ext>
            </a:extLst>
          </p:cNvPr>
          <p:cNvSpPr txBox="1"/>
          <p:nvPr/>
        </p:nvSpPr>
        <p:spPr>
          <a:xfrm>
            <a:off x="10180395" y="5572544"/>
            <a:ext cx="5336690" cy="646331"/>
          </a:xfrm>
          <a:prstGeom prst="rect">
            <a:avLst/>
          </a:prstGeom>
          <a:noFill/>
          <a:ln>
            <a:noFill/>
          </a:ln>
        </p:spPr>
        <p:txBody>
          <a:bodyPr wrap="square">
            <a:spAutoFit/>
          </a:bodyPr>
          <a:lstStyle/>
          <a:p>
            <a:pPr algn="ctr"/>
            <a:r>
              <a:rPr lang="tr-TR" sz="3600" b="1" dirty="0">
                <a:solidFill>
                  <a:srgbClr val="051C2C"/>
                </a:solidFill>
                <a:latin typeface="Tahoma" panose="020B0604030504040204" pitchFamily="34" charset="0"/>
                <a:ea typeface="Tahoma" panose="020B0604030504040204" pitchFamily="34" charset="0"/>
                <a:cs typeface="Tahoma" panose="020B0604030504040204" pitchFamily="34" charset="0"/>
              </a:rPr>
              <a:t>~11,3 Milyon Telefon</a:t>
            </a:r>
            <a:endParaRPr lang="tr-TR" sz="36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38" name="TextBox 12">
            <a:extLst>
              <a:ext uri="{FF2B5EF4-FFF2-40B4-BE49-F238E27FC236}">
                <a16:creationId xmlns:a16="http://schemas.microsoft.com/office/drawing/2014/main" id="{A1FDCA22-DAB7-8AFC-1ADF-D2217B10DC64}"/>
              </a:ext>
            </a:extLst>
          </p:cNvPr>
          <p:cNvSpPr txBox="1"/>
          <p:nvPr/>
        </p:nvSpPr>
        <p:spPr>
          <a:xfrm>
            <a:off x="10180395" y="6182143"/>
            <a:ext cx="5336690" cy="707886"/>
          </a:xfrm>
          <a:prstGeom prst="rect">
            <a:avLst/>
          </a:prstGeom>
          <a:noFill/>
          <a:ln>
            <a:noFill/>
          </a:ln>
        </p:spPr>
        <p:txBody>
          <a:bodyPr wrap="square">
            <a:spAutoFit/>
          </a:bodyPr>
          <a:lstStyle/>
          <a:p>
            <a:pPr algn="ctr"/>
            <a:r>
              <a:rPr lang="tr-TR" sz="20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2022 yılı Türkiye akıllı telefon pazarı adet bazında tahmini satış</a:t>
            </a:r>
          </a:p>
        </p:txBody>
      </p:sp>
      <p:sp>
        <p:nvSpPr>
          <p:cNvPr id="39" name="TextBox 12">
            <a:extLst>
              <a:ext uri="{FF2B5EF4-FFF2-40B4-BE49-F238E27FC236}">
                <a16:creationId xmlns:a16="http://schemas.microsoft.com/office/drawing/2014/main" id="{CA945CA9-23A3-9C8D-5642-235929AF91CC}"/>
              </a:ext>
            </a:extLst>
          </p:cNvPr>
          <p:cNvSpPr txBox="1"/>
          <p:nvPr/>
        </p:nvSpPr>
        <p:spPr>
          <a:xfrm>
            <a:off x="17422942" y="5572544"/>
            <a:ext cx="5336690" cy="646331"/>
          </a:xfrm>
          <a:prstGeom prst="rect">
            <a:avLst/>
          </a:prstGeom>
          <a:noFill/>
          <a:ln>
            <a:noFill/>
          </a:ln>
        </p:spPr>
        <p:txBody>
          <a:bodyPr wrap="square">
            <a:spAutoFit/>
          </a:bodyPr>
          <a:lstStyle/>
          <a:p>
            <a:pPr algn="ctr"/>
            <a:r>
              <a:rPr lang="tr-TR" sz="3600" b="1" dirty="0">
                <a:solidFill>
                  <a:srgbClr val="051C2C"/>
                </a:solidFill>
                <a:latin typeface="Tahoma" panose="020B0604030504040204" pitchFamily="34" charset="0"/>
                <a:ea typeface="Tahoma" panose="020B0604030504040204" pitchFamily="34" charset="0"/>
                <a:cs typeface="Tahoma" panose="020B0604030504040204" pitchFamily="34" charset="0"/>
              </a:rPr>
              <a:t>~90 Milyon</a:t>
            </a:r>
            <a:endParaRPr lang="tr-TR" sz="36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40" name="TextBox 12">
            <a:extLst>
              <a:ext uri="{FF2B5EF4-FFF2-40B4-BE49-F238E27FC236}">
                <a16:creationId xmlns:a16="http://schemas.microsoft.com/office/drawing/2014/main" id="{F1FBB388-C159-CE3C-77B5-7B1F9BF3FD20}"/>
              </a:ext>
            </a:extLst>
          </p:cNvPr>
          <p:cNvSpPr txBox="1"/>
          <p:nvPr/>
        </p:nvSpPr>
        <p:spPr>
          <a:xfrm>
            <a:off x="17422942" y="6182143"/>
            <a:ext cx="5336690" cy="707886"/>
          </a:xfrm>
          <a:prstGeom prst="rect">
            <a:avLst/>
          </a:prstGeom>
          <a:noFill/>
          <a:ln>
            <a:noFill/>
          </a:ln>
        </p:spPr>
        <p:txBody>
          <a:bodyPr wrap="square">
            <a:spAutoFit/>
          </a:bodyPr>
          <a:lstStyle/>
          <a:p>
            <a:pPr algn="ctr"/>
            <a:r>
              <a:rPr lang="tr-TR" sz="20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Türkiye 2021 yılı mobil telefon</a:t>
            </a:r>
          </a:p>
          <a:p>
            <a:pPr algn="ctr"/>
            <a:r>
              <a:rPr lang="tr-TR" sz="20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hat sayısı</a:t>
            </a:r>
          </a:p>
        </p:txBody>
      </p:sp>
      <p:sp>
        <p:nvSpPr>
          <p:cNvPr id="41" name="Rounded Rectangle 40">
            <a:extLst>
              <a:ext uri="{FF2B5EF4-FFF2-40B4-BE49-F238E27FC236}">
                <a16:creationId xmlns:a16="http://schemas.microsoft.com/office/drawing/2014/main" id="{A2442DCB-AA59-74CF-7C24-2476A58856BE}"/>
              </a:ext>
            </a:extLst>
          </p:cNvPr>
          <p:cNvSpPr/>
          <p:nvPr/>
        </p:nvSpPr>
        <p:spPr>
          <a:xfrm>
            <a:off x="2372951" y="7849319"/>
            <a:ext cx="6601038" cy="4600653"/>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ounded Rectangle 41">
            <a:extLst>
              <a:ext uri="{FF2B5EF4-FFF2-40B4-BE49-F238E27FC236}">
                <a16:creationId xmlns:a16="http://schemas.microsoft.com/office/drawing/2014/main" id="{1FD5BD2A-EB29-3F7A-C88C-215B9A743CB5}"/>
              </a:ext>
            </a:extLst>
          </p:cNvPr>
          <p:cNvSpPr/>
          <p:nvPr/>
        </p:nvSpPr>
        <p:spPr>
          <a:xfrm>
            <a:off x="9548221" y="7849319"/>
            <a:ext cx="6601038" cy="4600653"/>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ounded Rectangle 42">
            <a:extLst>
              <a:ext uri="{FF2B5EF4-FFF2-40B4-BE49-F238E27FC236}">
                <a16:creationId xmlns:a16="http://schemas.microsoft.com/office/drawing/2014/main" id="{5630110D-925D-9A6C-0986-79BA78BE85AA}"/>
              </a:ext>
            </a:extLst>
          </p:cNvPr>
          <p:cNvSpPr/>
          <p:nvPr/>
        </p:nvSpPr>
        <p:spPr>
          <a:xfrm>
            <a:off x="16790768" y="7849319"/>
            <a:ext cx="6601038" cy="4600653"/>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TextBox 12">
            <a:extLst>
              <a:ext uri="{FF2B5EF4-FFF2-40B4-BE49-F238E27FC236}">
                <a16:creationId xmlns:a16="http://schemas.microsoft.com/office/drawing/2014/main" id="{7AC55AA9-0AD1-7B20-A0F2-75BB127C421A}"/>
              </a:ext>
            </a:extLst>
          </p:cNvPr>
          <p:cNvSpPr txBox="1"/>
          <p:nvPr/>
        </p:nvSpPr>
        <p:spPr>
          <a:xfrm>
            <a:off x="3005125" y="10821877"/>
            <a:ext cx="5336690" cy="646331"/>
          </a:xfrm>
          <a:prstGeom prst="rect">
            <a:avLst/>
          </a:prstGeom>
          <a:noFill/>
          <a:ln>
            <a:noFill/>
          </a:ln>
        </p:spPr>
        <p:txBody>
          <a:bodyPr wrap="square">
            <a:spAutoFit/>
          </a:bodyPr>
          <a:lstStyle/>
          <a:p>
            <a:pPr algn="ctr"/>
            <a:r>
              <a:rPr lang="tr-TR" sz="3600" b="1" dirty="0">
                <a:solidFill>
                  <a:srgbClr val="051C2C"/>
                </a:solidFill>
                <a:latin typeface="Tahoma" panose="020B0604030504040204" pitchFamily="34" charset="0"/>
                <a:ea typeface="Tahoma" panose="020B0604030504040204" pitchFamily="34" charset="0"/>
                <a:cs typeface="Tahoma" panose="020B0604030504040204" pitchFamily="34" charset="0"/>
              </a:rPr>
              <a:t>Fiyat Segmentasyonu</a:t>
            </a:r>
            <a:endParaRPr lang="tr-TR" sz="36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45" name="TextBox 12">
            <a:extLst>
              <a:ext uri="{FF2B5EF4-FFF2-40B4-BE49-F238E27FC236}">
                <a16:creationId xmlns:a16="http://schemas.microsoft.com/office/drawing/2014/main" id="{AB497FB2-F4E8-BFA2-701D-6F53BFB3BFFE}"/>
              </a:ext>
            </a:extLst>
          </p:cNvPr>
          <p:cNvSpPr txBox="1"/>
          <p:nvPr/>
        </p:nvSpPr>
        <p:spPr>
          <a:xfrm>
            <a:off x="3005125" y="11431476"/>
            <a:ext cx="5336690" cy="707886"/>
          </a:xfrm>
          <a:prstGeom prst="rect">
            <a:avLst/>
          </a:prstGeom>
          <a:noFill/>
          <a:ln>
            <a:noFill/>
          </a:ln>
        </p:spPr>
        <p:txBody>
          <a:bodyPr wrap="square">
            <a:spAutoFit/>
          </a:bodyPr>
          <a:lstStyle/>
          <a:p>
            <a:pPr algn="ctr"/>
            <a:r>
              <a:rPr lang="tr-TR" sz="20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Uygun fiyatlı telefonların 2022 yılı tahmini pazar payı</a:t>
            </a:r>
          </a:p>
        </p:txBody>
      </p:sp>
      <p:sp>
        <p:nvSpPr>
          <p:cNvPr id="46" name="TextBox 12">
            <a:extLst>
              <a:ext uri="{FF2B5EF4-FFF2-40B4-BE49-F238E27FC236}">
                <a16:creationId xmlns:a16="http://schemas.microsoft.com/office/drawing/2014/main" id="{62C5A986-58A1-FE24-07BE-C321783CE2B5}"/>
              </a:ext>
            </a:extLst>
          </p:cNvPr>
          <p:cNvSpPr txBox="1"/>
          <p:nvPr/>
        </p:nvSpPr>
        <p:spPr>
          <a:xfrm>
            <a:off x="10180395" y="10821877"/>
            <a:ext cx="5336690" cy="646331"/>
          </a:xfrm>
          <a:prstGeom prst="rect">
            <a:avLst/>
          </a:prstGeom>
          <a:noFill/>
          <a:ln>
            <a:noFill/>
          </a:ln>
        </p:spPr>
        <p:txBody>
          <a:bodyPr wrap="square">
            <a:spAutoFit/>
          </a:bodyPr>
          <a:lstStyle/>
          <a:p>
            <a:pPr algn="ctr"/>
            <a:r>
              <a:rPr lang="tr-TR" sz="3600" b="1" dirty="0">
                <a:solidFill>
                  <a:srgbClr val="051C2C"/>
                </a:solidFill>
                <a:latin typeface="Tahoma" panose="020B0604030504040204" pitchFamily="34" charset="0"/>
                <a:ea typeface="Tahoma" panose="020B0604030504040204" pitchFamily="34" charset="0"/>
                <a:cs typeface="Tahoma" panose="020B0604030504040204" pitchFamily="34" charset="0"/>
              </a:rPr>
              <a:t>~16 Milyar USD</a:t>
            </a:r>
            <a:endParaRPr lang="tr-TR" sz="36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47" name="TextBox 12">
            <a:extLst>
              <a:ext uri="{FF2B5EF4-FFF2-40B4-BE49-F238E27FC236}">
                <a16:creationId xmlns:a16="http://schemas.microsoft.com/office/drawing/2014/main" id="{DDE03BE7-E552-3505-44FD-E2A2C7816FE9}"/>
              </a:ext>
            </a:extLst>
          </p:cNvPr>
          <p:cNvSpPr txBox="1"/>
          <p:nvPr/>
        </p:nvSpPr>
        <p:spPr>
          <a:xfrm>
            <a:off x="9845540" y="11431476"/>
            <a:ext cx="6073678" cy="707886"/>
          </a:xfrm>
          <a:prstGeom prst="rect">
            <a:avLst/>
          </a:prstGeom>
          <a:noFill/>
          <a:ln>
            <a:noFill/>
          </a:ln>
        </p:spPr>
        <p:txBody>
          <a:bodyPr wrap="square">
            <a:spAutoFit/>
          </a:bodyPr>
          <a:lstStyle/>
          <a:p>
            <a:pPr algn="ctr"/>
            <a:r>
              <a:rPr lang="tr-TR" sz="20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2022 yılında Türkiye’de tüketicilerin iletişim sektöründe yaptığı tahmini harcamalar</a:t>
            </a:r>
          </a:p>
        </p:txBody>
      </p:sp>
      <p:sp>
        <p:nvSpPr>
          <p:cNvPr id="48" name="TextBox 12">
            <a:extLst>
              <a:ext uri="{FF2B5EF4-FFF2-40B4-BE49-F238E27FC236}">
                <a16:creationId xmlns:a16="http://schemas.microsoft.com/office/drawing/2014/main" id="{402F914F-1FC5-BA3C-D83E-DE2C448C9760}"/>
              </a:ext>
            </a:extLst>
          </p:cNvPr>
          <p:cNvSpPr txBox="1"/>
          <p:nvPr/>
        </p:nvSpPr>
        <p:spPr>
          <a:xfrm>
            <a:off x="17422942" y="10821877"/>
            <a:ext cx="5336690" cy="646331"/>
          </a:xfrm>
          <a:prstGeom prst="rect">
            <a:avLst/>
          </a:prstGeom>
          <a:noFill/>
          <a:ln>
            <a:noFill/>
          </a:ln>
        </p:spPr>
        <p:txBody>
          <a:bodyPr wrap="square">
            <a:spAutoFit/>
          </a:bodyPr>
          <a:lstStyle/>
          <a:p>
            <a:pPr algn="ctr"/>
            <a:r>
              <a:rPr lang="tr-TR" sz="3600" b="1" dirty="0">
                <a:solidFill>
                  <a:srgbClr val="051C2C"/>
                </a:solidFill>
                <a:latin typeface="Tahoma" panose="020B0604030504040204" pitchFamily="34" charset="0"/>
                <a:ea typeface="Tahoma" panose="020B0604030504040204" pitchFamily="34" charset="0"/>
                <a:cs typeface="Tahoma" panose="020B0604030504040204" pitchFamily="34" charset="0"/>
              </a:rPr>
              <a:t>Akıllı Telefonlar</a:t>
            </a:r>
            <a:endParaRPr lang="tr-TR" sz="36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49" name="TextBox 12">
            <a:extLst>
              <a:ext uri="{FF2B5EF4-FFF2-40B4-BE49-F238E27FC236}">
                <a16:creationId xmlns:a16="http://schemas.microsoft.com/office/drawing/2014/main" id="{205D3BAC-E185-729D-08D9-86F3FE51F17C}"/>
              </a:ext>
            </a:extLst>
          </p:cNvPr>
          <p:cNvSpPr txBox="1"/>
          <p:nvPr/>
        </p:nvSpPr>
        <p:spPr>
          <a:xfrm>
            <a:off x="17662318" y="11409002"/>
            <a:ext cx="4857938" cy="707886"/>
          </a:xfrm>
          <a:prstGeom prst="rect">
            <a:avLst/>
          </a:prstGeom>
          <a:noFill/>
          <a:ln>
            <a:noFill/>
          </a:ln>
        </p:spPr>
        <p:txBody>
          <a:bodyPr wrap="square">
            <a:spAutoFit/>
          </a:bodyPr>
          <a:lstStyle/>
          <a:p>
            <a:pPr algn="ctr"/>
            <a:r>
              <a:rPr lang="tr-TR" sz="20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Türkiye cep telefonu pazarındaki akıllı telefon oranı</a:t>
            </a:r>
          </a:p>
        </p:txBody>
      </p:sp>
      <p:sp>
        <p:nvSpPr>
          <p:cNvPr id="50" name="TextBox 12">
            <a:extLst>
              <a:ext uri="{FF2B5EF4-FFF2-40B4-BE49-F238E27FC236}">
                <a16:creationId xmlns:a16="http://schemas.microsoft.com/office/drawing/2014/main" id="{97A797A7-2181-FE02-B794-E9B0AE0B38A5}"/>
              </a:ext>
            </a:extLst>
          </p:cNvPr>
          <p:cNvSpPr txBox="1"/>
          <p:nvPr/>
        </p:nvSpPr>
        <p:spPr>
          <a:xfrm>
            <a:off x="10180395" y="10421876"/>
            <a:ext cx="5336690" cy="461665"/>
          </a:xfrm>
          <a:prstGeom prst="rect">
            <a:avLst/>
          </a:prstGeom>
          <a:noFill/>
          <a:ln>
            <a:noFill/>
          </a:ln>
        </p:spPr>
        <p:txBody>
          <a:bodyPr wrap="square">
            <a:spAutoFit/>
          </a:bodyPr>
          <a:lstStyle/>
          <a:p>
            <a:pPr algn="ct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İletişim Sektörü Harcamaları</a:t>
            </a:r>
          </a:p>
        </p:txBody>
      </p:sp>
      <p:grpSp>
        <p:nvGrpSpPr>
          <p:cNvPr id="57" name="Group 56">
            <a:extLst>
              <a:ext uri="{FF2B5EF4-FFF2-40B4-BE49-F238E27FC236}">
                <a16:creationId xmlns:a16="http://schemas.microsoft.com/office/drawing/2014/main" id="{A758E892-83F7-0301-D2B9-F20F7ABA6924}"/>
              </a:ext>
            </a:extLst>
          </p:cNvPr>
          <p:cNvGrpSpPr/>
          <p:nvPr/>
        </p:nvGrpSpPr>
        <p:grpSpPr>
          <a:xfrm>
            <a:off x="18912505" y="8802185"/>
            <a:ext cx="2450555" cy="1200329"/>
            <a:chOff x="18875683" y="8740193"/>
            <a:chExt cx="2450555" cy="1200329"/>
          </a:xfrm>
        </p:grpSpPr>
        <p:sp>
          <p:nvSpPr>
            <p:cNvPr id="54" name="TextBox 12">
              <a:extLst>
                <a:ext uri="{FF2B5EF4-FFF2-40B4-BE49-F238E27FC236}">
                  <a16:creationId xmlns:a16="http://schemas.microsoft.com/office/drawing/2014/main" id="{D6FE25E0-12FC-A6F6-B2CA-DA6FEEF4CD75}"/>
                </a:ext>
              </a:extLst>
            </p:cNvPr>
            <p:cNvSpPr txBox="1"/>
            <p:nvPr/>
          </p:nvSpPr>
          <p:spPr>
            <a:xfrm>
              <a:off x="19399734" y="8740193"/>
              <a:ext cx="1405317" cy="1200329"/>
            </a:xfrm>
            <a:prstGeom prst="rect">
              <a:avLst/>
            </a:prstGeom>
            <a:noFill/>
            <a:ln>
              <a:noFill/>
            </a:ln>
          </p:spPr>
          <p:txBody>
            <a:bodyPr wrap="square">
              <a:spAutoFit/>
            </a:bodyPr>
            <a:lstStyle/>
            <a:p>
              <a:pPr algn="ctr"/>
              <a:r>
                <a:rPr lang="tr-TR" sz="7200" b="1" dirty="0">
                  <a:solidFill>
                    <a:srgbClr val="78D64B"/>
                  </a:solidFill>
                  <a:latin typeface="Tahoma" panose="020B0604030504040204" pitchFamily="34" charset="0"/>
                  <a:ea typeface="Tahoma" panose="020B0604030504040204" pitchFamily="34" charset="0"/>
                  <a:cs typeface="Tahoma" panose="020B0604030504040204" pitchFamily="34" charset="0"/>
                </a:rPr>
                <a:t>95</a:t>
              </a:r>
              <a:endParaRPr lang="tr-TR" sz="7200" dirty="0">
                <a:solidFill>
                  <a:srgbClr val="78D64B"/>
                </a:solidFill>
                <a:latin typeface="Tahoma" panose="020B0604030504040204" pitchFamily="34" charset="0"/>
                <a:ea typeface="Tahoma" panose="020B0604030504040204" pitchFamily="34" charset="0"/>
                <a:cs typeface="Tahoma" panose="020B0604030504040204" pitchFamily="34" charset="0"/>
              </a:endParaRPr>
            </a:p>
          </p:txBody>
        </p:sp>
        <p:sp>
          <p:nvSpPr>
            <p:cNvPr id="55" name="TextBox 12">
              <a:extLst>
                <a:ext uri="{FF2B5EF4-FFF2-40B4-BE49-F238E27FC236}">
                  <a16:creationId xmlns:a16="http://schemas.microsoft.com/office/drawing/2014/main" id="{249EE023-1791-6721-21A7-691F8BCD1708}"/>
                </a:ext>
              </a:extLst>
            </p:cNvPr>
            <p:cNvSpPr txBox="1"/>
            <p:nvPr/>
          </p:nvSpPr>
          <p:spPr>
            <a:xfrm>
              <a:off x="18875683" y="9125241"/>
              <a:ext cx="872591" cy="523220"/>
            </a:xfrm>
            <a:prstGeom prst="rect">
              <a:avLst/>
            </a:prstGeom>
            <a:noFill/>
            <a:ln>
              <a:noFill/>
            </a:ln>
          </p:spPr>
          <p:txBody>
            <a:bodyPr wrap="square">
              <a:spAutoFit/>
            </a:bodyPr>
            <a:lstStyle/>
            <a:p>
              <a:pPr algn="ctr"/>
              <a:r>
                <a:rPr lang="tr-TR" sz="2800" b="1" dirty="0">
                  <a:solidFill>
                    <a:srgbClr val="78D64B"/>
                  </a:solidFill>
                  <a:latin typeface="Tahoma" panose="020B0604030504040204" pitchFamily="34" charset="0"/>
                  <a:ea typeface="Tahoma" panose="020B0604030504040204" pitchFamily="34" charset="0"/>
                  <a:cs typeface="Tahoma" panose="020B0604030504040204" pitchFamily="34" charset="0"/>
                </a:rPr>
                <a:t>%</a:t>
              </a:r>
              <a:endParaRPr lang="tr-TR" sz="2800" dirty="0">
                <a:solidFill>
                  <a:srgbClr val="78D64B"/>
                </a:solidFill>
                <a:latin typeface="Tahoma" panose="020B0604030504040204" pitchFamily="34" charset="0"/>
                <a:ea typeface="Tahoma" panose="020B0604030504040204" pitchFamily="34" charset="0"/>
                <a:cs typeface="Tahoma" panose="020B0604030504040204" pitchFamily="34" charset="0"/>
              </a:endParaRPr>
            </a:p>
          </p:txBody>
        </p:sp>
        <p:sp>
          <p:nvSpPr>
            <p:cNvPr id="56" name="TextBox 12">
              <a:extLst>
                <a:ext uri="{FF2B5EF4-FFF2-40B4-BE49-F238E27FC236}">
                  <a16:creationId xmlns:a16="http://schemas.microsoft.com/office/drawing/2014/main" id="{A0F4EF1F-CA82-866B-B4C5-82CE42CB876E}"/>
                </a:ext>
              </a:extLst>
            </p:cNvPr>
            <p:cNvSpPr txBox="1"/>
            <p:nvPr/>
          </p:nvSpPr>
          <p:spPr>
            <a:xfrm>
              <a:off x="20366388" y="9078747"/>
              <a:ext cx="959850" cy="523220"/>
            </a:xfrm>
            <a:prstGeom prst="rect">
              <a:avLst/>
            </a:prstGeom>
            <a:noFill/>
            <a:ln>
              <a:noFill/>
            </a:ln>
          </p:spPr>
          <p:txBody>
            <a:bodyPr wrap="square">
              <a:spAutoFit/>
            </a:bodyPr>
            <a:lstStyle/>
            <a:p>
              <a:pPr algn="ctr"/>
              <a:r>
                <a:rPr lang="tr-TR" sz="2800" b="1" dirty="0">
                  <a:solidFill>
                    <a:srgbClr val="78D64B"/>
                  </a:solidFill>
                  <a:latin typeface="Tahoma" panose="020B0604030504040204" pitchFamily="34" charset="0"/>
                  <a:ea typeface="Tahoma" panose="020B0604030504040204" pitchFamily="34" charset="0"/>
                  <a:cs typeface="Tahoma" panose="020B0604030504040204" pitchFamily="34" charset="0"/>
                </a:rPr>
                <a:t>+</a:t>
              </a:r>
              <a:endParaRPr lang="tr-TR" sz="2800" dirty="0">
                <a:solidFill>
                  <a:srgbClr val="78D64B"/>
                </a:solidFill>
                <a:latin typeface="Tahoma" panose="020B0604030504040204" pitchFamily="34" charset="0"/>
                <a:ea typeface="Tahoma" panose="020B0604030504040204" pitchFamily="34" charset="0"/>
                <a:cs typeface="Tahoma" panose="020B0604030504040204" pitchFamily="34" charset="0"/>
              </a:endParaRPr>
            </a:p>
          </p:txBody>
        </p:sp>
      </p:grpSp>
      <p:sp>
        <p:nvSpPr>
          <p:cNvPr id="58" name="Block Arc 57">
            <a:extLst>
              <a:ext uri="{FF2B5EF4-FFF2-40B4-BE49-F238E27FC236}">
                <a16:creationId xmlns:a16="http://schemas.microsoft.com/office/drawing/2014/main" id="{17DB1FA3-A431-A2DE-C642-0E9DA18133F1}"/>
              </a:ext>
            </a:extLst>
          </p:cNvPr>
          <p:cNvSpPr/>
          <p:nvPr/>
        </p:nvSpPr>
        <p:spPr>
          <a:xfrm rot="5400000">
            <a:off x="18895657" y="8148460"/>
            <a:ext cx="2391261" cy="2391261"/>
          </a:xfrm>
          <a:prstGeom prst="blockArc">
            <a:avLst>
              <a:gd name="adj1" fmla="val 10800000"/>
              <a:gd name="adj2" fmla="val 9238499"/>
              <a:gd name="adj3" fmla="val 1850"/>
            </a:avLst>
          </a:prstGeom>
          <a:gradFill flip="none" rotWithShape="1">
            <a:gsLst>
              <a:gs pos="1000">
                <a:srgbClr val="78D64B">
                  <a:shade val="30000"/>
                  <a:satMod val="115000"/>
                </a:srgbClr>
              </a:gs>
              <a:gs pos="100000">
                <a:srgbClr val="78D64B">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solidFill>
                <a:schemeClr val="tx1"/>
              </a:solidFill>
            </a:endParaRPr>
          </a:p>
        </p:txBody>
      </p:sp>
      <p:grpSp>
        <p:nvGrpSpPr>
          <p:cNvPr id="59" name="Group 58">
            <a:extLst>
              <a:ext uri="{FF2B5EF4-FFF2-40B4-BE49-F238E27FC236}">
                <a16:creationId xmlns:a16="http://schemas.microsoft.com/office/drawing/2014/main" id="{3B6CC77B-9C26-58AA-3D41-08F8CB751D82}"/>
              </a:ext>
            </a:extLst>
          </p:cNvPr>
          <p:cNvGrpSpPr/>
          <p:nvPr/>
        </p:nvGrpSpPr>
        <p:grpSpPr>
          <a:xfrm>
            <a:off x="4448193" y="8802185"/>
            <a:ext cx="2450555" cy="1200329"/>
            <a:chOff x="18875683" y="8740193"/>
            <a:chExt cx="2450555" cy="1200329"/>
          </a:xfrm>
        </p:grpSpPr>
        <p:sp>
          <p:nvSpPr>
            <p:cNvPr id="60" name="TextBox 12">
              <a:extLst>
                <a:ext uri="{FF2B5EF4-FFF2-40B4-BE49-F238E27FC236}">
                  <a16:creationId xmlns:a16="http://schemas.microsoft.com/office/drawing/2014/main" id="{1D0FCA1D-7DD8-8B89-B091-1EC440D6C0C8}"/>
                </a:ext>
              </a:extLst>
            </p:cNvPr>
            <p:cNvSpPr txBox="1"/>
            <p:nvPr/>
          </p:nvSpPr>
          <p:spPr>
            <a:xfrm>
              <a:off x="19399734" y="8740193"/>
              <a:ext cx="1405317" cy="1200329"/>
            </a:xfrm>
            <a:prstGeom prst="rect">
              <a:avLst/>
            </a:prstGeom>
            <a:noFill/>
            <a:ln>
              <a:noFill/>
            </a:ln>
          </p:spPr>
          <p:txBody>
            <a:bodyPr wrap="square">
              <a:spAutoFit/>
            </a:bodyPr>
            <a:lstStyle/>
            <a:p>
              <a:pPr algn="ctr"/>
              <a:r>
                <a:rPr lang="tr-TR" sz="7200" b="1" dirty="0">
                  <a:solidFill>
                    <a:srgbClr val="78D64B"/>
                  </a:solidFill>
                  <a:latin typeface="Tahoma" panose="020B0604030504040204" pitchFamily="34" charset="0"/>
                  <a:ea typeface="Tahoma" panose="020B0604030504040204" pitchFamily="34" charset="0"/>
                  <a:cs typeface="Tahoma" panose="020B0604030504040204" pitchFamily="34" charset="0"/>
                </a:rPr>
                <a:t>50</a:t>
              </a:r>
              <a:endParaRPr lang="tr-TR" sz="7200" dirty="0">
                <a:solidFill>
                  <a:srgbClr val="78D64B"/>
                </a:solidFill>
                <a:latin typeface="Tahoma" panose="020B0604030504040204" pitchFamily="34" charset="0"/>
                <a:ea typeface="Tahoma" panose="020B0604030504040204" pitchFamily="34" charset="0"/>
                <a:cs typeface="Tahoma" panose="020B0604030504040204" pitchFamily="34" charset="0"/>
              </a:endParaRPr>
            </a:p>
          </p:txBody>
        </p:sp>
        <p:sp>
          <p:nvSpPr>
            <p:cNvPr id="61" name="TextBox 12">
              <a:extLst>
                <a:ext uri="{FF2B5EF4-FFF2-40B4-BE49-F238E27FC236}">
                  <a16:creationId xmlns:a16="http://schemas.microsoft.com/office/drawing/2014/main" id="{1C34B6A6-2D7E-E0EB-A2B8-ED34DA240E46}"/>
                </a:ext>
              </a:extLst>
            </p:cNvPr>
            <p:cNvSpPr txBox="1"/>
            <p:nvPr/>
          </p:nvSpPr>
          <p:spPr>
            <a:xfrm>
              <a:off x="18875683" y="9125241"/>
              <a:ext cx="872591" cy="523220"/>
            </a:xfrm>
            <a:prstGeom prst="rect">
              <a:avLst/>
            </a:prstGeom>
            <a:noFill/>
            <a:ln>
              <a:noFill/>
            </a:ln>
          </p:spPr>
          <p:txBody>
            <a:bodyPr wrap="square">
              <a:spAutoFit/>
            </a:bodyPr>
            <a:lstStyle/>
            <a:p>
              <a:pPr algn="ctr"/>
              <a:r>
                <a:rPr lang="tr-TR" sz="2800" b="1" dirty="0">
                  <a:solidFill>
                    <a:srgbClr val="78D64B"/>
                  </a:solidFill>
                  <a:latin typeface="Tahoma" panose="020B0604030504040204" pitchFamily="34" charset="0"/>
                  <a:ea typeface="Tahoma" panose="020B0604030504040204" pitchFamily="34" charset="0"/>
                  <a:cs typeface="Tahoma" panose="020B0604030504040204" pitchFamily="34" charset="0"/>
                </a:rPr>
                <a:t>%</a:t>
              </a:r>
              <a:endParaRPr lang="tr-TR" sz="2800" dirty="0">
                <a:solidFill>
                  <a:srgbClr val="78D64B"/>
                </a:solidFill>
                <a:latin typeface="Tahoma" panose="020B0604030504040204" pitchFamily="34" charset="0"/>
                <a:ea typeface="Tahoma" panose="020B0604030504040204" pitchFamily="34" charset="0"/>
                <a:cs typeface="Tahoma" panose="020B0604030504040204" pitchFamily="34" charset="0"/>
              </a:endParaRPr>
            </a:p>
          </p:txBody>
        </p:sp>
        <p:sp>
          <p:nvSpPr>
            <p:cNvPr id="62" name="TextBox 12">
              <a:extLst>
                <a:ext uri="{FF2B5EF4-FFF2-40B4-BE49-F238E27FC236}">
                  <a16:creationId xmlns:a16="http://schemas.microsoft.com/office/drawing/2014/main" id="{B3BC2098-FC56-82EB-499C-0BCDBA331860}"/>
                </a:ext>
              </a:extLst>
            </p:cNvPr>
            <p:cNvSpPr txBox="1"/>
            <p:nvPr/>
          </p:nvSpPr>
          <p:spPr>
            <a:xfrm>
              <a:off x="20366388" y="9078747"/>
              <a:ext cx="959850" cy="523220"/>
            </a:xfrm>
            <a:prstGeom prst="rect">
              <a:avLst/>
            </a:prstGeom>
            <a:noFill/>
            <a:ln>
              <a:noFill/>
            </a:ln>
          </p:spPr>
          <p:txBody>
            <a:bodyPr wrap="square">
              <a:spAutoFit/>
            </a:bodyPr>
            <a:lstStyle/>
            <a:p>
              <a:pPr algn="ctr"/>
              <a:r>
                <a:rPr lang="tr-TR" sz="2800" b="1" dirty="0">
                  <a:solidFill>
                    <a:srgbClr val="78D64B"/>
                  </a:solidFill>
                  <a:latin typeface="Tahoma" panose="020B0604030504040204" pitchFamily="34" charset="0"/>
                  <a:ea typeface="Tahoma" panose="020B0604030504040204" pitchFamily="34" charset="0"/>
                  <a:cs typeface="Tahoma" panose="020B0604030504040204" pitchFamily="34" charset="0"/>
                </a:rPr>
                <a:t>+</a:t>
              </a:r>
              <a:endParaRPr lang="tr-TR" sz="2800" dirty="0">
                <a:solidFill>
                  <a:srgbClr val="78D64B"/>
                </a:solidFill>
                <a:latin typeface="Tahoma" panose="020B0604030504040204" pitchFamily="34" charset="0"/>
                <a:ea typeface="Tahoma" panose="020B0604030504040204" pitchFamily="34" charset="0"/>
                <a:cs typeface="Tahoma" panose="020B0604030504040204" pitchFamily="34" charset="0"/>
              </a:endParaRPr>
            </a:p>
          </p:txBody>
        </p:sp>
      </p:grpSp>
      <p:sp>
        <p:nvSpPr>
          <p:cNvPr id="63" name="Rounded Rectangle 62">
            <a:extLst>
              <a:ext uri="{FF2B5EF4-FFF2-40B4-BE49-F238E27FC236}">
                <a16:creationId xmlns:a16="http://schemas.microsoft.com/office/drawing/2014/main" id="{DB7C447E-DF41-B8B8-03A9-F79001547396}"/>
              </a:ext>
            </a:extLst>
          </p:cNvPr>
          <p:cNvSpPr/>
          <p:nvPr/>
        </p:nvSpPr>
        <p:spPr>
          <a:xfrm>
            <a:off x="5079843" y="12393051"/>
            <a:ext cx="1187255" cy="56921"/>
          </a:xfrm>
          <a:prstGeom prst="roundRect">
            <a:avLst>
              <a:gd name="adj" fmla="val 938"/>
            </a:avLst>
          </a:prstGeom>
          <a:solidFill>
            <a:srgbClr val="78D64B"/>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ounded Rectangle 63">
            <a:extLst>
              <a:ext uri="{FF2B5EF4-FFF2-40B4-BE49-F238E27FC236}">
                <a16:creationId xmlns:a16="http://schemas.microsoft.com/office/drawing/2014/main" id="{B6C874D1-7462-6C81-9B92-DF3F1B0D46CC}"/>
              </a:ext>
            </a:extLst>
          </p:cNvPr>
          <p:cNvSpPr/>
          <p:nvPr/>
        </p:nvSpPr>
        <p:spPr>
          <a:xfrm>
            <a:off x="12255113" y="12393051"/>
            <a:ext cx="1187255" cy="56921"/>
          </a:xfrm>
          <a:prstGeom prst="roundRect">
            <a:avLst>
              <a:gd name="adj" fmla="val 938"/>
            </a:avLst>
          </a:prstGeom>
          <a:solidFill>
            <a:srgbClr val="78D64B"/>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ounded Rectangle 64">
            <a:extLst>
              <a:ext uri="{FF2B5EF4-FFF2-40B4-BE49-F238E27FC236}">
                <a16:creationId xmlns:a16="http://schemas.microsoft.com/office/drawing/2014/main" id="{478DA658-EB59-B721-74A2-A535066ED574}"/>
              </a:ext>
            </a:extLst>
          </p:cNvPr>
          <p:cNvSpPr/>
          <p:nvPr/>
        </p:nvSpPr>
        <p:spPr>
          <a:xfrm>
            <a:off x="19497660" y="12393051"/>
            <a:ext cx="1187255" cy="56921"/>
          </a:xfrm>
          <a:prstGeom prst="roundRect">
            <a:avLst>
              <a:gd name="adj" fmla="val 938"/>
            </a:avLst>
          </a:prstGeom>
          <a:solidFill>
            <a:srgbClr val="78D64B"/>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Rounded Rectangle 65">
            <a:extLst>
              <a:ext uri="{FF2B5EF4-FFF2-40B4-BE49-F238E27FC236}">
                <a16:creationId xmlns:a16="http://schemas.microsoft.com/office/drawing/2014/main" id="{F8CA47E7-A15B-41B7-F64C-DBE0B6B31C04}"/>
              </a:ext>
            </a:extLst>
          </p:cNvPr>
          <p:cNvSpPr/>
          <p:nvPr/>
        </p:nvSpPr>
        <p:spPr>
          <a:xfrm>
            <a:off x="5079843" y="7143718"/>
            <a:ext cx="1187255" cy="56921"/>
          </a:xfrm>
          <a:prstGeom prst="roundRect">
            <a:avLst>
              <a:gd name="adj" fmla="val 938"/>
            </a:avLst>
          </a:prstGeom>
          <a:solidFill>
            <a:srgbClr val="78D64B"/>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Rounded Rectangle 66">
            <a:extLst>
              <a:ext uri="{FF2B5EF4-FFF2-40B4-BE49-F238E27FC236}">
                <a16:creationId xmlns:a16="http://schemas.microsoft.com/office/drawing/2014/main" id="{91DE27FC-9F57-3FDB-3ACA-549D6B63D29E}"/>
              </a:ext>
            </a:extLst>
          </p:cNvPr>
          <p:cNvSpPr/>
          <p:nvPr/>
        </p:nvSpPr>
        <p:spPr>
          <a:xfrm>
            <a:off x="12255113" y="7143718"/>
            <a:ext cx="1187255" cy="56921"/>
          </a:xfrm>
          <a:prstGeom prst="roundRect">
            <a:avLst>
              <a:gd name="adj" fmla="val 938"/>
            </a:avLst>
          </a:prstGeom>
          <a:solidFill>
            <a:srgbClr val="78D64B"/>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Rounded Rectangle 67">
            <a:extLst>
              <a:ext uri="{FF2B5EF4-FFF2-40B4-BE49-F238E27FC236}">
                <a16:creationId xmlns:a16="http://schemas.microsoft.com/office/drawing/2014/main" id="{B636817B-B059-16B1-39FC-9525FCC9A824}"/>
              </a:ext>
            </a:extLst>
          </p:cNvPr>
          <p:cNvSpPr/>
          <p:nvPr/>
        </p:nvSpPr>
        <p:spPr>
          <a:xfrm>
            <a:off x="19497660" y="7143718"/>
            <a:ext cx="1187255" cy="56921"/>
          </a:xfrm>
          <a:prstGeom prst="roundRect">
            <a:avLst>
              <a:gd name="adj" fmla="val 938"/>
            </a:avLst>
          </a:prstGeom>
          <a:solidFill>
            <a:srgbClr val="78D64B"/>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9" name="Graphic 68">
            <a:extLst>
              <a:ext uri="{FF2B5EF4-FFF2-40B4-BE49-F238E27FC236}">
                <a16:creationId xmlns:a16="http://schemas.microsoft.com/office/drawing/2014/main" id="{457FB80D-061A-F85B-A05A-05323D9AECD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621216" y="3146585"/>
            <a:ext cx="2104508" cy="2104508"/>
          </a:xfrm>
          <a:prstGeom prst="rect">
            <a:avLst/>
          </a:prstGeom>
        </p:spPr>
      </p:pic>
      <p:pic>
        <p:nvPicPr>
          <p:cNvPr id="70" name="Graphic 69">
            <a:extLst>
              <a:ext uri="{FF2B5EF4-FFF2-40B4-BE49-F238E27FC236}">
                <a16:creationId xmlns:a16="http://schemas.microsoft.com/office/drawing/2014/main" id="{37555D91-B56B-A008-454B-053E2A80FD7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1892146" y="3242245"/>
            <a:ext cx="1913189" cy="1913189"/>
          </a:xfrm>
          <a:prstGeom prst="rect">
            <a:avLst/>
          </a:prstGeom>
        </p:spPr>
      </p:pic>
      <p:pic>
        <p:nvPicPr>
          <p:cNvPr id="71" name="Graphic 70">
            <a:extLst>
              <a:ext uri="{FF2B5EF4-FFF2-40B4-BE49-F238E27FC236}">
                <a16:creationId xmlns:a16="http://schemas.microsoft.com/office/drawing/2014/main" id="{1C3029F0-1B5C-7CC2-8963-F2F90CA0A24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9221656" y="3329208"/>
            <a:ext cx="1739263" cy="1739263"/>
          </a:xfrm>
          <a:prstGeom prst="rect">
            <a:avLst/>
          </a:prstGeom>
        </p:spPr>
      </p:pic>
      <p:pic>
        <p:nvPicPr>
          <p:cNvPr id="72" name="Graphic 71">
            <a:extLst>
              <a:ext uri="{FF2B5EF4-FFF2-40B4-BE49-F238E27FC236}">
                <a16:creationId xmlns:a16="http://schemas.microsoft.com/office/drawing/2014/main" id="{2A0E8D14-257F-2998-BF9F-91B22FA7C83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979109" y="8347257"/>
            <a:ext cx="1739263" cy="1739263"/>
          </a:xfrm>
          <a:prstGeom prst="rect">
            <a:avLst/>
          </a:prstGeom>
        </p:spPr>
      </p:pic>
      <p:sp>
        <p:nvSpPr>
          <p:cNvPr id="2" name="TextBox 1">
            <a:extLst>
              <a:ext uri="{FF2B5EF4-FFF2-40B4-BE49-F238E27FC236}">
                <a16:creationId xmlns:a16="http://schemas.microsoft.com/office/drawing/2014/main" id="{6184CBDA-04D0-90B4-3F0F-D6D20BC550DC}"/>
              </a:ext>
            </a:extLst>
          </p:cNvPr>
          <p:cNvSpPr txBox="1"/>
          <p:nvPr/>
        </p:nvSpPr>
        <p:spPr>
          <a:xfrm>
            <a:off x="1819185" y="562375"/>
            <a:ext cx="4649030"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SEKTÖREL BİLGİLER</a:t>
            </a:r>
          </a:p>
        </p:txBody>
      </p:sp>
      <p:sp>
        <p:nvSpPr>
          <p:cNvPr id="4" name="TextBox 3">
            <a:extLst>
              <a:ext uri="{FF2B5EF4-FFF2-40B4-BE49-F238E27FC236}">
                <a16:creationId xmlns:a16="http://schemas.microsoft.com/office/drawing/2014/main" id="{245EC85F-664C-AD41-73E8-1C50F487818E}"/>
              </a:ext>
            </a:extLst>
          </p:cNvPr>
          <p:cNvSpPr txBox="1"/>
          <p:nvPr/>
        </p:nvSpPr>
        <p:spPr>
          <a:xfrm>
            <a:off x="1819185" y="1273575"/>
            <a:ext cx="5755102"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Türkiye Akıllı Telefon Sektörü</a:t>
            </a:r>
          </a:p>
        </p:txBody>
      </p:sp>
    </p:spTree>
    <p:extLst>
      <p:ext uri="{BB962C8B-B14F-4D97-AF65-F5344CB8AC3E}">
        <p14:creationId xmlns:p14="http://schemas.microsoft.com/office/powerpoint/2010/main" val="146650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25</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31" name="TextBox 30">
            <a:extLst>
              <a:ext uri="{FF2B5EF4-FFF2-40B4-BE49-F238E27FC236}">
                <a16:creationId xmlns:a16="http://schemas.microsoft.com/office/drawing/2014/main" id="{CB479C05-646F-2AE8-7BB1-56F377A1D702}"/>
              </a:ext>
            </a:extLst>
          </p:cNvPr>
          <p:cNvSpPr txBox="1"/>
          <p:nvPr/>
        </p:nvSpPr>
        <p:spPr>
          <a:xfrm>
            <a:off x="1590876" y="13153625"/>
            <a:ext cx="13026188" cy="307777"/>
          </a:xfrm>
          <a:prstGeom prst="rect">
            <a:avLst/>
          </a:prstGeom>
          <a:noFill/>
        </p:spPr>
        <p:txBody>
          <a:bodyPr wrap="square">
            <a:spAutoFit/>
          </a:bodyPr>
          <a:lstStyle>
            <a:defPPr>
              <a:defRPr lang="en-US"/>
            </a:defPPr>
            <a:lvl1pPr marR="353060" algn="just">
              <a:spcBef>
                <a:spcPts val="600"/>
              </a:spcBef>
              <a:defRPr sz="2000" i="1">
                <a:latin typeface="Times New Roman" panose="02020603050405020304" pitchFamily="18" charset="0"/>
                <a:ea typeface="Calibri" panose="020F0502020204030204" pitchFamily="34" charset="0"/>
                <a:cs typeface="Times New Roman" panose="02020603050405020304" pitchFamily="18" charset="0"/>
              </a:defRPr>
            </a:lvl1pPr>
          </a:lstStyle>
          <a:p>
            <a:r>
              <a:rPr lang="tr-TR" dirty="0"/>
              <a:t>Kaynak: Masaüstü araştırmaları, Sektör görüşleri, Global KPMG kaynakları, KPMG Sektör Raporu</a:t>
            </a:r>
          </a:p>
        </p:txBody>
      </p:sp>
      <p:sp>
        <p:nvSpPr>
          <p:cNvPr id="35" name="TextBox 34">
            <a:extLst>
              <a:ext uri="{FF2B5EF4-FFF2-40B4-BE49-F238E27FC236}">
                <a16:creationId xmlns:a16="http://schemas.microsoft.com/office/drawing/2014/main" id="{9D0E9179-62CD-CF46-2B32-A93E44949F6C}"/>
              </a:ext>
            </a:extLst>
          </p:cNvPr>
          <p:cNvSpPr txBox="1"/>
          <p:nvPr/>
        </p:nvSpPr>
        <p:spPr>
          <a:xfrm>
            <a:off x="2201827" y="5480607"/>
            <a:ext cx="7527627" cy="1569660"/>
          </a:xfrm>
          <a:prstGeom prst="rect">
            <a:avLst/>
          </a:prstGeom>
          <a:noFill/>
        </p:spPr>
        <p:txBody>
          <a:bodyPr wrap="square">
            <a:spAutoFit/>
          </a:bodyPr>
          <a:lstStyle/>
          <a:p>
            <a:pPr marL="342900" indent="-342900" algn="just">
              <a:buClr>
                <a:srgbClr val="78D64B"/>
              </a:buClr>
              <a:buFont typeface="Arial" panose="020B0604020202020204" pitchFamily="34" charset="0"/>
              <a:buChar char="•"/>
            </a:pP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Uzak doğu menşeili birim satış cinsinden ilk sırada yer alan şirket, en uygun fiyatlıdan pahalı segmente kadar her kategoride yaptığı satışlarla Türkiye’de lider konuma gelmiştir.</a:t>
            </a:r>
          </a:p>
        </p:txBody>
      </p:sp>
      <p:sp>
        <p:nvSpPr>
          <p:cNvPr id="37" name="TextBox 36">
            <a:extLst>
              <a:ext uri="{FF2B5EF4-FFF2-40B4-BE49-F238E27FC236}">
                <a16:creationId xmlns:a16="http://schemas.microsoft.com/office/drawing/2014/main" id="{6D6B2726-6728-252B-BBC9-9A0E12DF14E5}"/>
              </a:ext>
            </a:extLst>
          </p:cNvPr>
          <p:cNvSpPr txBox="1"/>
          <p:nvPr/>
        </p:nvSpPr>
        <p:spPr>
          <a:xfrm>
            <a:off x="2201827" y="7425037"/>
            <a:ext cx="7527627" cy="1200329"/>
          </a:xfrm>
          <a:prstGeom prst="rect">
            <a:avLst/>
          </a:prstGeom>
          <a:noFill/>
        </p:spPr>
        <p:txBody>
          <a:bodyPr wrap="square">
            <a:spAutoFit/>
          </a:bodyPr>
          <a:lstStyle/>
          <a:p>
            <a:pPr marL="342900" indent="-342900">
              <a:buClr>
                <a:srgbClr val="78D64B"/>
              </a:buClr>
              <a:buFont typeface="Arial" panose="020B0604020202020204" pitchFamily="34" charset="0"/>
              <a:buChar char="•"/>
            </a:pP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En büyük ikinci pazar payına sahip oyuncu ise ABD menşeili pahalı segment ürün alternatifleri sunan bir şirkettir.</a:t>
            </a:r>
          </a:p>
        </p:txBody>
      </p:sp>
      <p:sp>
        <p:nvSpPr>
          <p:cNvPr id="39" name="TextBox 38">
            <a:extLst>
              <a:ext uri="{FF2B5EF4-FFF2-40B4-BE49-F238E27FC236}">
                <a16:creationId xmlns:a16="http://schemas.microsoft.com/office/drawing/2014/main" id="{667BAD1B-CBFB-F947-1D62-9BD7F105DD78}"/>
              </a:ext>
            </a:extLst>
          </p:cNvPr>
          <p:cNvSpPr txBox="1"/>
          <p:nvPr/>
        </p:nvSpPr>
        <p:spPr>
          <a:xfrm>
            <a:off x="2201827" y="9000136"/>
            <a:ext cx="7527627" cy="1569660"/>
          </a:xfrm>
          <a:prstGeom prst="rect">
            <a:avLst/>
          </a:prstGeom>
          <a:noFill/>
        </p:spPr>
        <p:txBody>
          <a:bodyPr wrap="square">
            <a:spAutoFit/>
          </a:bodyPr>
          <a:lstStyle/>
          <a:p>
            <a:pPr marL="342900" indent="-342900">
              <a:buClr>
                <a:srgbClr val="78D64B"/>
              </a:buClr>
              <a:buFont typeface="Arial" panose="020B0604020202020204" pitchFamily="34" charset="0"/>
              <a:buChar char="•"/>
            </a:pP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Pazar payı sıralamasında en büyük üçüncü ve dördüncü şirketler de Asya menşeilidir ve payları adet bazında yaklaşık %20-25 bandında seyretmektedir. </a:t>
            </a:r>
          </a:p>
        </p:txBody>
      </p:sp>
      <p:sp>
        <p:nvSpPr>
          <p:cNvPr id="2" name="TextBox 1">
            <a:extLst>
              <a:ext uri="{FF2B5EF4-FFF2-40B4-BE49-F238E27FC236}">
                <a16:creationId xmlns:a16="http://schemas.microsoft.com/office/drawing/2014/main" id="{3467C5FD-4BB3-91D8-18DF-FEE5E0C17697}"/>
              </a:ext>
            </a:extLst>
          </p:cNvPr>
          <p:cNvSpPr txBox="1"/>
          <p:nvPr/>
        </p:nvSpPr>
        <p:spPr>
          <a:xfrm>
            <a:off x="2201827" y="3285417"/>
            <a:ext cx="8531506" cy="1815882"/>
          </a:xfrm>
          <a:prstGeom prst="rect">
            <a:avLst/>
          </a:prstGeom>
          <a:noFill/>
        </p:spPr>
        <p:txBody>
          <a:bodyPr wrap="square">
            <a:spAutoFit/>
          </a:bodyPr>
          <a:lstStyle/>
          <a:p>
            <a:pPr algn="just"/>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Türkiye akıllı telefon pazarındaki ilk 4 oyuncu global şirketlerden oluşmakta ve 2022 yılında satış adedi bazında pazarın yaklaşık %80’ini oluşturmaktadır.</a:t>
            </a:r>
          </a:p>
        </p:txBody>
      </p:sp>
      <p:grpSp>
        <p:nvGrpSpPr>
          <p:cNvPr id="8" name="Group 7">
            <a:extLst>
              <a:ext uri="{FF2B5EF4-FFF2-40B4-BE49-F238E27FC236}">
                <a16:creationId xmlns:a16="http://schemas.microsoft.com/office/drawing/2014/main" id="{2D0C41A0-9DD6-DF80-A78E-23F2CB493711}"/>
              </a:ext>
            </a:extLst>
          </p:cNvPr>
          <p:cNvGrpSpPr/>
          <p:nvPr/>
        </p:nvGrpSpPr>
        <p:grpSpPr>
          <a:xfrm>
            <a:off x="13056574" y="2855595"/>
            <a:ext cx="9555771" cy="1568618"/>
            <a:chOff x="1609641" y="2687120"/>
            <a:chExt cx="7891451" cy="954107"/>
          </a:xfrm>
        </p:grpSpPr>
        <p:sp>
          <p:nvSpPr>
            <p:cNvPr id="4" name="TextBox 3">
              <a:extLst>
                <a:ext uri="{FF2B5EF4-FFF2-40B4-BE49-F238E27FC236}">
                  <a16:creationId xmlns:a16="http://schemas.microsoft.com/office/drawing/2014/main" id="{348BA812-3B5F-2996-4A06-D1BD9093AD21}"/>
                </a:ext>
              </a:extLst>
            </p:cNvPr>
            <p:cNvSpPr txBox="1"/>
            <p:nvPr/>
          </p:nvSpPr>
          <p:spPr>
            <a:xfrm>
              <a:off x="1609641" y="2687120"/>
              <a:ext cx="7891451" cy="954107"/>
            </a:xfrm>
            <a:prstGeom prst="rect">
              <a:avLst/>
            </a:prstGeom>
            <a:noFill/>
          </p:spPr>
          <p:txBody>
            <a:bodyPr wrap="square" rtlCol="0">
              <a:spAutoFit/>
            </a:bodyPr>
            <a:lstStyle/>
            <a:p>
              <a:pPr algn="ctr"/>
              <a:r>
                <a:rPr lang="tr-TR" sz="2800" b="1" dirty="0">
                  <a:solidFill>
                    <a:srgbClr val="051C2C"/>
                  </a:solidFill>
                  <a:latin typeface="Century Gothic" panose="020B0502020202020204" pitchFamily="34" charset="0"/>
                  <a:ea typeface="Tahoma" panose="020B0604030504040204" pitchFamily="34" charset="0"/>
                  <a:cs typeface="Tahoma" panose="020B0604030504040204" pitchFamily="34" charset="0"/>
                </a:rPr>
                <a:t>Türkiye Akıllı Telefon Pazarı Oyuncuları </a:t>
              </a:r>
              <a:r>
                <a:rPr lang="tr-TR" sz="2800" b="1" dirty="0" err="1">
                  <a:solidFill>
                    <a:srgbClr val="051C2C"/>
                  </a:solidFill>
                  <a:latin typeface="Century Gothic" panose="020B0502020202020204" pitchFamily="34" charset="0"/>
                  <a:ea typeface="Tahoma" panose="020B0604030504040204" pitchFamily="34" charset="0"/>
                  <a:cs typeface="Tahoma" panose="020B0604030504040204" pitchFamily="34" charset="0"/>
                </a:rPr>
                <a:t>Menşeileri</a:t>
              </a:r>
              <a:endParaRPr lang="en-US" sz="5400" b="1" dirty="0">
                <a:latin typeface="Century Gothic" panose="020B0502020202020204" pitchFamily="34" charset="0"/>
              </a:endParaRPr>
            </a:p>
          </p:txBody>
        </p:sp>
        <p:cxnSp>
          <p:nvCxnSpPr>
            <p:cNvPr id="5" name="Straight Connector 4">
              <a:extLst>
                <a:ext uri="{FF2B5EF4-FFF2-40B4-BE49-F238E27FC236}">
                  <a16:creationId xmlns:a16="http://schemas.microsoft.com/office/drawing/2014/main" id="{67B9FCFC-ACC9-787F-01DE-A44C5B09F897}"/>
                </a:ext>
              </a:extLst>
            </p:cNvPr>
            <p:cNvCxnSpPr>
              <a:cxnSpLocks/>
            </p:cNvCxnSpPr>
            <p:nvPr/>
          </p:nvCxnSpPr>
          <p:spPr>
            <a:xfrm>
              <a:off x="1872855" y="3050673"/>
              <a:ext cx="7365025"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5E0A7EA7-0D22-2832-B8E0-D406B610FF9D}"/>
                </a:ext>
              </a:extLst>
            </p:cNvPr>
            <p:cNvSpPr txBox="1"/>
            <p:nvPr/>
          </p:nvSpPr>
          <p:spPr>
            <a:xfrm>
              <a:off x="3605970" y="3170860"/>
              <a:ext cx="3898792" cy="243366"/>
            </a:xfrm>
            <a:prstGeom prst="rect">
              <a:avLst/>
            </a:prstGeom>
            <a:noFill/>
          </p:spPr>
          <p:txBody>
            <a:bodyPr wrap="square" rtlCol="0">
              <a:spAutoFit/>
            </a:bodyPr>
            <a:lstStyle/>
            <a:p>
              <a:pPr algn="ctr"/>
              <a:r>
                <a:rPr lang="tr-TR" sz="2000" dirty="0">
                  <a:solidFill>
                    <a:srgbClr val="051C2C"/>
                  </a:solidFill>
                  <a:latin typeface="Century Gothic" panose="020B0502020202020204" pitchFamily="34" charset="0"/>
                  <a:ea typeface="Tahoma" panose="020B0604030504040204" pitchFamily="34" charset="0"/>
                  <a:cs typeface="Tahoma" panose="020B0604030504040204" pitchFamily="34" charset="0"/>
                </a:rPr>
                <a:t>İlk 8 Oyuncu, %</a:t>
              </a:r>
              <a:endParaRPr lang="en-US" sz="4400" dirty="0">
                <a:latin typeface="Century Gothic" panose="020B0502020202020204" pitchFamily="34" charset="0"/>
              </a:endParaRPr>
            </a:p>
          </p:txBody>
        </p:sp>
      </p:grpSp>
      <p:pic>
        <p:nvPicPr>
          <p:cNvPr id="11" name="Graphic 10">
            <a:extLst>
              <a:ext uri="{FF2B5EF4-FFF2-40B4-BE49-F238E27FC236}">
                <a16:creationId xmlns:a16="http://schemas.microsoft.com/office/drawing/2014/main" id="{5E16AA66-686E-7D42-EB08-6A9B23EA2F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3333" y="4931817"/>
            <a:ext cx="12517527" cy="7017402"/>
          </a:xfrm>
          <a:prstGeom prst="rect">
            <a:avLst/>
          </a:prstGeom>
        </p:spPr>
      </p:pic>
      <p:sp>
        <p:nvSpPr>
          <p:cNvPr id="12" name="Rounded Rectangle 11">
            <a:extLst>
              <a:ext uri="{FF2B5EF4-FFF2-40B4-BE49-F238E27FC236}">
                <a16:creationId xmlns:a16="http://schemas.microsoft.com/office/drawing/2014/main" id="{664E2547-808B-85CA-FF85-5FAD3E7A3525}"/>
              </a:ext>
            </a:extLst>
          </p:cNvPr>
          <p:cNvSpPr/>
          <p:nvPr/>
        </p:nvSpPr>
        <p:spPr>
          <a:xfrm>
            <a:off x="12281600" y="6798200"/>
            <a:ext cx="2076375" cy="2129250"/>
          </a:xfrm>
          <a:prstGeom prst="roundRect">
            <a:avLst>
              <a:gd name="adj" fmla="val 50000"/>
            </a:avLst>
          </a:prstGeom>
          <a:solidFill>
            <a:srgbClr val="78D64B">
              <a:alpha val="70000"/>
            </a:srgbClr>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8F256F8-D894-0B72-893E-71F8AAAC7CBD}"/>
              </a:ext>
            </a:extLst>
          </p:cNvPr>
          <p:cNvSpPr txBox="1"/>
          <p:nvPr/>
        </p:nvSpPr>
        <p:spPr>
          <a:xfrm>
            <a:off x="12377903" y="7601215"/>
            <a:ext cx="1856705" cy="461665"/>
          </a:xfrm>
          <a:prstGeom prst="rect">
            <a:avLst/>
          </a:prstGeom>
          <a:noFill/>
        </p:spPr>
        <p:txBody>
          <a:bodyPr wrap="square">
            <a:spAutoFit/>
          </a:bodyPr>
          <a:lstStyle/>
          <a:p>
            <a:pPr algn="ctr"/>
            <a:r>
              <a:rPr lang="tr-TR" sz="2400" b="1" dirty="0">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~%15-20</a:t>
            </a:r>
          </a:p>
        </p:txBody>
      </p:sp>
      <p:sp>
        <p:nvSpPr>
          <p:cNvPr id="14" name="Rounded Rectangle 13">
            <a:extLst>
              <a:ext uri="{FF2B5EF4-FFF2-40B4-BE49-F238E27FC236}">
                <a16:creationId xmlns:a16="http://schemas.microsoft.com/office/drawing/2014/main" id="{E219CB79-06B2-BCC4-F9AC-1CEED50A4C8D}"/>
              </a:ext>
            </a:extLst>
          </p:cNvPr>
          <p:cNvSpPr/>
          <p:nvPr/>
        </p:nvSpPr>
        <p:spPr>
          <a:xfrm>
            <a:off x="16814166" y="6961892"/>
            <a:ext cx="1887614" cy="1935682"/>
          </a:xfrm>
          <a:prstGeom prst="roundRect">
            <a:avLst>
              <a:gd name="adj" fmla="val 50000"/>
            </a:avLst>
          </a:prstGeom>
          <a:solidFill>
            <a:srgbClr val="78D64B">
              <a:alpha val="70000"/>
            </a:srgbClr>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791E97D-E84F-426C-5115-C6DE37300731}"/>
              </a:ext>
            </a:extLst>
          </p:cNvPr>
          <p:cNvSpPr txBox="1"/>
          <p:nvPr/>
        </p:nvSpPr>
        <p:spPr>
          <a:xfrm>
            <a:off x="16816089" y="7668123"/>
            <a:ext cx="1856705" cy="461665"/>
          </a:xfrm>
          <a:prstGeom prst="rect">
            <a:avLst/>
          </a:prstGeom>
          <a:noFill/>
        </p:spPr>
        <p:txBody>
          <a:bodyPr wrap="square">
            <a:spAutoFit/>
          </a:bodyPr>
          <a:lstStyle/>
          <a:p>
            <a:pPr algn="ctr"/>
            <a:r>
              <a:rPr lang="tr-TR" sz="2400" b="1" dirty="0">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~%5-10</a:t>
            </a:r>
          </a:p>
        </p:txBody>
      </p:sp>
      <p:sp>
        <p:nvSpPr>
          <p:cNvPr id="16" name="Rounded Rectangle 15">
            <a:extLst>
              <a:ext uri="{FF2B5EF4-FFF2-40B4-BE49-F238E27FC236}">
                <a16:creationId xmlns:a16="http://schemas.microsoft.com/office/drawing/2014/main" id="{97924DAB-8902-7416-C4B4-A80C8EC336A8}"/>
              </a:ext>
            </a:extLst>
          </p:cNvPr>
          <p:cNvSpPr/>
          <p:nvPr/>
        </p:nvSpPr>
        <p:spPr>
          <a:xfrm>
            <a:off x="18795775" y="4973168"/>
            <a:ext cx="3678425" cy="3772097"/>
          </a:xfrm>
          <a:prstGeom prst="roundRect">
            <a:avLst>
              <a:gd name="adj" fmla="val 50000"/>
            </a:avLst>
          </a:prstGeom>
          <a:solidFill>
            <a:srgbClr val="78D64B">
              <a:alpha val="70000"/>
            </a:srgbClr>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5429030-9A47-E662-872B-BF5498993613}"/>
              </a:ext>
            </a:extLst>
          </p:cNvPr>
          <p:cNvSpPr txBox="1"/>
          <p:nvPr/>
        </p:nvSpPr>
        <p:spPr>
          <a:xfrm>
            <a:off x="19693103" y="6597606"/>
            <a:ext cx="1856705" cy="461665"/>
          </a:xfrm>
          <a:prstGeom prst="rect">
            <a:avLst/>
          </a:prstGeom>
          <a:noFill/>
        </p:spPr>
        <p:txBody>
          <a:bodyPr wrap="square">
            <a:spAutoFit/>
          </a:bodyPr>
          <a:lstStyle/>
          <a:p>
            <a:pPr algn="ctr"/>
            <a:r>
              <a:rPr lang="tr-TR" sz="2400" b="1" dirty="0">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~%70-75</a:t>
            </a:r>
          </a:p>
        </p:txBody>
      </p:sp>
      <p:sp>
        <p:nvSpPr>
          <p:cNvPr id="10" name="TextBox 9">
            <a:extLst>
              <a:ext uri="{FF2B5EF4-FFF2-40B4-BE49-F238E27FC236}">
                <a16:creationId xmlns:a16="http://schemas.microsoft.com/office/drawing/2014/main" id="{84ABA062-1687-CCF9-AEBE-45285F87B1CE}"/>
              </a:ext>
            </a:extLst>
          </p:cNvPr>
          <p:cNvSpPr txBox="1"/>
          <p:nvPr/>
        </p:nvSpPr>
        <p:spPr>
          <a:xfrm>
            <a:off x="1819185" y="562375"/>
            <a:ext cx="4649030"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SEKTÖREL BİLGİLER</a:t>
            </a:r>
          </a:p>
        </p:txBody>
      </p:sp>
      <p:sp>
        <p:nvSpPr>
          <p:cNvPr id="18" name="TextBox 17">
            <a:extLst>
              <a:ext uri="{FF2B5EF4-FFF2-40B4-BE49-F238E27FC236}">
                <a16:creationId xmlns:a16="http://schemas.microsoft.com/office/drawing/2014/main" id="{6CF6E270-0514-679A-9027-7984BBE81648}"/>
              </a:ext>
            </a:extLst>
          </p:cNvPr>
          <p:cNvSpPr txBox="1"/>
          <p:nvPr/>
        </p:nvSpPr>
        <p:spPr>
          <a:xfrm>
            <a:off x="1819185" y="1273575"/>
            <a:ext cx="7970452"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Türkiye Akıllı Telefon Sektör Oyuncuları </a:t>
            </a:r>
          </a:p>
        </p:txBody>
      </p:sp>
    </p:spTree>
    <p:extLst>
      <p:ext uri="{BB962C8B-B14F-4D97-AF65-F5344CB8AC3E}">
        <p14:creationId xmlns:p14="http://schemas.microsoft.com/office/powerpoint/2010/main" val="3074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26</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2" name="TextBox 1">
            <a:extLst>
              <a:ext uri="{FF2B5EF4-FFF2-40B4-BE49-F238E27FC236}">
                <a16:creationId xmlns:a16="http://schemas.microsoft.com/office/drawing/2014/main" id="{3E1D1419-0E75-F931-9FBB-0A5DE19738CF}"/>
              </a:ext>
            </a:extLst>
          </p:cNvPr>
          <p:cNvSpPr txBox="1"/>
          <p:nvPr/>
        </p:nvSpPr>
        <p:spPr>
          <a:xfrm>
            <a:off x="1590876" y="13153625"/>
            <a:ext cx="13026188" cy="307777"/>
          </a:xfrm>
          <a:prstGeom prst="rect">
            <a:avLst/>
          </a:prstGeom>
          <a:noFill/>
        </p:spPr>
        <p:txBody>
          <a:bodyPr wrap="square">
            <a:spAutoFit/>
          </a:bodyPr>
          <a:lstStyle>
            <a:defPPr>
              <a:defRPr lang="en-US"/>
            </a:defPPr>
            <a:lvl1pPr marR="353060" algn="just">
              <a:spcBef>
                <a:spcPts val="600"/>
              </a:spcBef>
              <a:defRPr sz="2000" i="1">
                <a:latin typeface="Times New Roman" panose="02020603050405020304" pitchFamily="18" charset="0"/>
                <a:ea typeface="Calibri" panose="020F0502020204030204" pitchFamily="34" charset="0"/>
                <a:cs typeface="Times New Roman" panose="02020603050405020304" pitchFamily="18" charset="0"/>
              </a:defRPr>
            </a:lvl1pPr>
          </a:lstStyle>
          <a:p>
            <a:r>
              <a:rPr lang="tr-TR" dirty="0"/>
              <a:t>Kaynak: BTK, Masaüstü araştırmaları, Sektör görüşleri, Global KPMG kaynakları, KPMG Sektör Raporu</a:t>
            </a:r>
          </a:p>
        </p:txBody>
      </p:sp>
      <p:cxnSp>
        <p:nvCxnSpPr>
          <p:cNvPr id="4" name="Straight Connector 3">
            <a:extLst>
              <a:ext uri="{FF2B5EF4-FFF2-40B4-BE49-F238E27FC236}">
                <a16:creationId xmlns:a16="http://schemas.microsoft.com/office/drawing/2014/main" id="{34D599B1-CC77-4938-87BB-7EC908559818}"/>
              </a:ext>
            </a:extLst>
          </p:cNvPr>
          <p:cNvCxnSpPr>
            <a:cxnSpLocks/>
          </p:cNvCxnSpPr>
          <p:nvPr/>
        </p:nvCxnSpPr>
        <p:spPr>
          <a:xfrm>
            <a:off x="3567862" y="5708902"/>
            <a:ext cx="9486866"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
        <p:nvSpPr>
          <p:cNvPr id="5" name="TextBox 12">
            <a:extLst>
              <a:ext uri="{FF2B5EF4-FFF2-40B4-BE49-F238E27FC236}">
                <a16:creationId xmlns:a16="http://schemas.microsoft.com/office/drawing/2014/main" id="{32E2E0B4-EFB6-86CD-C7B6-CEEDBD472136}"/>
              </a:ext>
            </a:extLst>
          </p:cNvPr>
          <p:cNvSpPr txBox="1"/>
          <p:nvPr/>
        </p:nvSpPr>
        <p:spPr>
          <a:xfrm>
            <a:off x="5498660" y="3332723"/>
            <a:ext cx="7201247" cy="1200329"/>
          </a:xfrm>
          <a:prstGeom prst="rect">
            <a:avLst/>
          </a:prstGeom>
          <a:noFill/>
          <a:ln>
            <a:noFill/>
          </a:ln>
        </p:spPr>
        <p:txBody>
          <a:bodyPr wrap="square">
            <a:spAutoFit/>
          </a:bodyPr>
          <a:lstStyle/>
          <a:p>
            <a:pPr algn="just"/>
            <a:r>
              <a:rPr lang="tr-TR" sz="2400" b="1" dirty="0">
                <a:solidFill>
                  <a:srgbClr val="00A2FF"/>
                </a:solidFill>
                <a:latin typeface="Tahoma" panose="020B0604030504040204" pitchFamily="34" charset="0"/>
                <a:ea typeface="Tahoma" panose="020B0604030504040204" pitchFamily="34" charset="0"/>
                <a:cs typeface="Tahoma" panose="020B0604030504040204" pitchFamily="34" charset="0"/>
              </a:rPr>
              <a:t>Uygun fiyatlı telefonların </a:t>
            </a:r>
            <a:r>
              <a:rPr lang="tr-TR" sz="2400" dirty="0">
                <a:solidFill>
                  <a:srgbClr val="00A2FF"/>
                </a:solidFill>
                <a:latin typeface="Tahoma" panose="020B0604030504040204" pitchFamily="34" charset="0"/>
                <a:ea typeface="Tahoma" panose="020B0604030504040204" pitchFamily="34" charset="0"/>
                <a:cs typeface="Tahoma" panose="020B0604030504040204" pitchFamily="34" charset="0"/>
              </a:rPr>
              <a:t>2022 yılında pazarda %50-55’lik çoğunluğu oluşturduğu ve önümüzdeki 5 yıllık süreçte payını arttıracağı öngörülmektedir. </a:t>
            </a:r>
          </a:p>
        </p:txBody>
      </p:sp>
      <p:sp>
        <p:nvSpPr>
          <p:cNvPr id="6" name="TextBox 12">
            <a:extLst>
              <a:ext uri="{FF2B5EF4-FFF2-40B4-BE49-F238E27FC236}">
                <a16:creationId xmlns:a16="http://schemas.microsoft.com/office/drawing/2014/main" id="{734607D7-CC5B-0C95-9C07-AA1BE5593956}"/>
              </a:ext>
            </a:extLst>
          </p:cNvPr>
          <p:cNvSpPr txBox="1"/>
          <p:nvPr/>
        </p:nvSpPr>
        <p:spPr>
          <a:xfrm>
            <a:off x="5440387" y="6265868"/>
            <a:ext cx="7103134" cy="1569660"/>
          </a:xfrm>
          <a:prstGeom prst="rect">
            <a:avLst/>
          </a:prstGeom>
          <a:noFill/>
          <a:ln>
            <a:noFill/>
          </a:ln>
        </p:spPr>
        <p:txBody>
          <a:bodyPr wrap="square">
            <a:spAutoFit/>
          </a:bodyPr>
          <a:lstStyle/>
          <a:p>
            <a:pPr algn="just"/>
            <a:r>
              <a:rPr lang="tr-TR" sz="2400" dirty="0">
                <a:solidFill>
                  <a:srgbClr val="0076BA"/>
                </a:solidFill>
                <a:latin typeface="Tahoma" panose="020B0604030504040204" pitchFamily="34" charset="0"/>
                <a:ea typeface="Tahoma" panose="020B0604030504040204" pitchFamily="34" charset="0"/>
                <a:cs typeface="Tahoma" panose="020B0604030504040204" pitchFamily="34" charset="0"/>
              </a:rPr>
              <a:t>Fiyat segmentasyonunda </a:t>
            </a:r>
            <a:r>
              <a:rPr lang="tr-TR" sz="2400" b="1" dirty="0">
                <a:solidFill>
                  <a:srgbClr val="0076BA"/>
                </a:solidFill>
                <a:latin typeface="Tahoma" panose="020B0604030504040204" pitchFamily="34" charset="0"/>
                <a:ea typeface="Tahoma" panose="020B0604030504040204" pitchFamily="34" charset="0"/>
                <a:cs typeface="Tahoma" panose="020B0604030504040204" pitchFamily="34" charset="0"/>
              </a:rPr>
              <a:t>orta grupta </a:t>
            </a:r>
            <a:r>
              <a:rPr lang="tr-TR" sz="2400" dirty="0">
                <a:solidFill>
                  <a:srgbClr val="0076BA"/>
                </a:solidFill>
                <a:latin typeface="Tahoma" panose="020B0604030504040204" pitchFamily="34" charset="0"/>
                <a:ea typeface="Tahoma" panose="020B0604030504040204" pitchFamily="34" charset="0"/>
                <a:cs typeface="Tahoma" panose="020B0604030504040204" pitchFamily="34" charset="0"/>
              </a:rPr>
              <a:t>yer alan akıllı telefonların pazarın yaklaşık %30-35’lik dilimini oluşturduğu ve pazar payının bir kısmının uygun fiyatlı telefonlara kayacağı düşünülmektedir.</a:t>
            </a:r>
          </a:p>
        </p:txBody>
      </p:sp>
      <p:sp>
        <p:nvSpPr>
          <p:cNvPr id="7" name="TextBox 6">
            <a:extLst>
              <a:ext uri="{FF2B5EF4-FFF2-40B4-BE49-F238E27FC236}">
                <a16:creationId xmlns:a16="http://schemas.microsoft.com/office/drawing/2014/main" id="{9052217E-344E-AD82-D755-74A14D21947D}"/>
              </a:ext>
            </a:extLst>
          </p:cNvPr>
          <p:cNvSpPr txBox="1"/>
          <p:nvPr/>
        </p:nvSpPr>
        <p:spPr>
          <a:xfrm>
            <a:off x="5413715" y="8864656"/>
            <a:ext cx="7103134" cy="1938992"/>
          </a:xfrm>
          <a:prstGeom prst="rect">
            <a:avLst/>
          </a:prstGeom>
          <a:noFill/>
          <a:ln>
            <a:noFill/>
          </a:ln>
        </p:spPr>
        <p:txBody>
          <a:bodyPr wrap="square">
            <a:spAutoFit/>
          </a:bodyPr>
          <a:lstStyle/>
          <a:p>
            <a:pPr algn="just"/>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Yüksek fiyatları itibarıyla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üst segmentte</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 yer alan ve pazarın yaklaşık %15-20’lik dilimini oluşturan akıllı telefonların, artan birim fiyatlar ve kur baskısı ile diğer segmentlere karşı pazar payı kaybedeceği tahmin edilmektedir.</a:t>
            </a:r>
          </a:p>
        </p:txBody>
      </p:sp>
      <p:cxnSp>
        <p:nvCxnSpPr>
          <p:cNvPr id="8" name="Straight Connector 7">
            <a:extLst>
              <a:ext uri="{FF2B5EF4-FFF2-40B4-BE49-F238E27FC236}">
                <a16:creationId xmlns:a16="http://schemas.microsoft.com/office/drawing/2014/main" id="{7997EA5E-54CC-60F0-BD96-896BD2D4D92D}"/>
              </a:ext>
            </a:extLst>
          </p:cNvPr>
          <p:cNvCxnSpPr>
            <a:cxnSpLocks/>
          </p:cNvCxnSpPr>
          <p:nvPr/>
        </p:nvCxnSpPr>
        <p:spPr>
          <a:xfrm>
            <a:off x="3657004" y="8430512"/>
            <a:ext cx="9486866"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23" name="Group 122">
            <a:extLst>
              <a:ext uri="{FF2B5EF4-FFF2-40B4-BE49-F238E27FC236}">
                <a16:creationId xmlns:a16="http://schemas.microsoft.com/office/drawing/2014/main" id="{8309C6F9-F08C-18DD-C639-B0CC21B7CC19}"/>
              </a:ext>
            </a:extLst>
          </p:cNvPr>
          <p:cNvGrpSpPr/>
          <p:nvPr/>
        </p:nvGrpSpPr>
        <p:grpSpPr>
          <a:xfrm>
            <a:off x="14485254" y="3383731"/>
            <a:ext cx="7103129" cy="7077786"/>
            <a:chOff x="13769788" y="5720042"/>
            <a:chExt cx="5181598" cy="5163111"/>
          </a:xfrm>
        </p:grpSpPr>
        <p:sp>
          <p:nvSpPr>
            <p:cNvPr id="16" name="Rectangle 15">
              <a:extLst>
                <a:ext uri="{FF2B5EF4-FFF2-40B4-BE49-F238E27FC236}">
                  <a16:creationId xmlns:a16="http://schemas.microsoft.com/office/drawing/2014/main" id="{D1932A4E-C30F-E72E-3132-9633B0EE5CFB}"/>
                </a:ext>
              </a:extLst>
            </p:cNvPr>
            <p:cNvSpPr/>
            <p:nvPr/>
          </p:nvSpPr>
          <p:spPr>
            <a:xfrm>
              <a:off x="13769788" y="10434918"/>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6A70FE6E-830B-7A3B-0EF2-A5B7376AC4FF}"/>
                </a:ext>
              </a:extLst>
            </p:cNvPr>
            <p:cNvSpPr/>
            <p:nvPr/>
          </p:nvSpPr>
          <p:spPr>
            <a:xfrm>
              <a:off x="14295717" y="10434918"/>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8" name="Rectangle 17">
              <a:extLst>
                <a:ext uri="{FF2B5EF4-FFF2-40B4-BE49-F238E27FC236}">
                  <a16:creationId xmlns:a16="http://schemas.microsoft.com/office/drawing/2014/main" id="{EF902683-EC49-3952-A0B8-6AFC17EF79FF}"/>
                </a:ext>
              </a:extLst>
            </p:cNvPr>
            <p:cNvSpPr/>
            <p:nvPr/>
          </p:nvSpPr>
          <p:spPr>
            <a:xfrm>
              <a:off x="14821646" y="10434918"/>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9" name="Rectangle 18">
              <a:extLst>
                <a:ext uri="{FF2B5EF4-FFF2-40B4-BE49-F238E27FC236}">
                  <a16:creationId xmlns:a16="http://schemas.microsoft.com/office/drawing/2014/main" id="{EA5FF4EA-9D5E-6415-DC64-B68C0825A716}"/>
                </a:ext>
              </a:extLst>
            </p:cNvPr>
            <p:cNvSpPr/>
            <p:nvPr/>
          </p:nvSpPr>
          <p:spPr>
            <a:xfrm>
              <a:off x="15347575" y="10434918"/>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20" name="Rectangle 19">
              <a:extLst>
                <a:ext uri="{FF2B5EF4-FFF2-40B4-BE49-F238E27FC236}">
                  <a16:creationId xmlns:a16="http://schemas.microsoft.com/office/drawing/2014/main" id="{1DCFA3C8-5382-8F29-3C90-B9F43E1B5089}"/>
                </a:ext>
              </a:extLst>
            </p:cNvPr>
            <p:cNvSpPr/>
            <p:nvPr/>
          </p:nvSpPr>
          <p:spPr>
            <a:xfrm>
              <a:off x="15873504" y="10434918"/>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21" name="Rectangle 20">
              <a:extLst>
                <a:ext uri="{FF2B5EF4-FFF2-40B4-BE49-F238E27FC236}">
                  <a16:creationId xmlns:a16="http://schemas.microsoft.com/office/drawing/2014/main" id="{71565594-0E5F-5B9E-140A-AF67299F4752}"/>
                </a:ext>
              </a:extLst>
            </p:cNvPr>
            <p:cNvSpPr/>
            <p:nvPr/>
          </p:nvSpPr>
          <p:spPr>
            <a:xfrm>
              <a:off x="16399433" y="10434918"/>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23" name="Rectangle 22">
              <a:extLst>
                <a:ext uri="{FF2B5EF4-FFF2-40B4-BE49-F238E27FC236}">
                  <a16:creationId xmlns:a16="http://schemas.microsoft.com/office/drawing/2014/main" id="{AB1E2861-1983-28AF-20C5-D2233F1A3251}"/>
                </a:ext>
              </a:extLst>
            </p:cNvPr>
            <p:cNvSpPr/>
            <p:nvPr/>
          </p:nvSpPr>
          <p:spPr>
            <a:xfrm>
              <a:off x="16925362" y="10434918"/>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24" name="Rectangle 23">
              <a:extLst>
                <a:ext uri="{FF2B5EF4-FFF2-40B4-BE49-F238E27FC236}">
                  <a16:creationId xmlns:a16="http://schemas.microsoft.com/office/drawing/2014/main" id="{B69AF47B-EAAC-6BD8-750B-E1F01DFA1B64}"/>
                </a:ext>
              </a:extLst>
            </p:cNvPr>
            <p:cNvSpPr/>
            <p:nvPr/>
          </p:nvSpPr>
          <p:spPr>
            <a:xfrm>
              <a:off x="17451291" y="10434918"/>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25" name="Rectangle 24">
              <a:extLst>
                <a:ext uri="{FF2B5EF4-FFF2-40B4-BE49-F238E27FC236}">
                  <a16:creationId xmlns:a16="http://schemas.microsoft.com/office/drawing/2014/main" id="{5DAFCA95-C29B-8A08-65B2-12F999088D1F}"/>
                </a:ext>
              </a:extLst>
            </p:cNvPr>
            <p:cNvSpPr/>
            <p:nvPr/>
          </p:nvSpPr>
          <p:spPr>
            <a:xfrm>
              <a:off x="17977220" y="10434918"/>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9516F05D-564C-5E00-BE81-FC7D45543E10}"/>
                </a:ext>
              </a:extLst>
            </p:cNvPr>
            <p:cNvSpPr/>
            <p:nvPr/>
          </p:nvSpPr>
          <p:spPr>
            <a:xfrm>
              <a:off x="18503151" y="10434918"/>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27" name="Rectangle 26">
              <a:extLst>
                <a:ext uri="{FF2B5EF4-FFF2-40B4-BE49-F238E27FC236}">
                  <a16:creationId xmlns:a16="http://schemas.microsoft.com/office/drawing/2014/main" id="{FCB58C99-4CAB-FEE8-D95B-73FC3849B4AC}"/>
                </a:ext>
              </a:extLst>
            </p:cNvPr>
            <p:cNvSpPr/>
            <p:nvPr/>
          </p:nvSpPr>
          <p:spPr>
            <a:xfrm>
              <a:off x="13769788" y="9911042"/>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28" name="Rectangle 27">
              <a:extLst>
                <a:ext uri="{FF2B5EF4-FFF2-40B4-BE49-F238E27FC236}">
                  <a16:creationId xmlns:a16="http://schemas.microsoft.com/office/drawing/2014/main" id="{65A223DB-4634-1D48-D4D3-79710346268D}"/>
                </a:ext>
              </a:extLst>
            </p:cNvPr>
            <p:cNvSpPr/>
            <p:nvPr/>
          </p:nvSpPr>
          <p:spPr>
            <a:xfrm>
              <a:off x="14295717" y="9911042"/>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29" name="Rectangle 28">
              <a:extLst>
                <a:ext uri="{FF2B5EF4-FFF2-40B4-BE49-F238E27FC236}">
                  <a16:creationId xmlns:a16="http://schemas.microsoft.com/office/drawing/2014/main" id="{4BEE7406-B5B4-B8B6-D85F-03D925D3834E}"/>
                </a:ext>
              </a:extLst>
            </p:cNvPr>
            <p:cNvSpPr/>
            <p:nvPr/>
          </p:nvSpPr>
          <p:spPr>
            <a:xfrm>
              <a:off x="14821646" y="9911042"/>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30" name="Rectangle 29">
              <a:extLst>
                <a:ext uri="{FF2B5EF4-FFF2-40B4-BE49-F238E27FC236}">
                  <a16:creationId xmlns:a16="http://schemas.microsoft.com/office/drawing/2014/main" id="{CDC12708-909E-954A-D0E3-25EBA70BA64D}"/>
                </a:ext>
              </a:extLst>
            </p:cNvPr>
            <p:cNvSpPr/>
            <p:nvPr/>
          </p:nvSpPr>
          <p:spPr>
            <a:xfrm>
              <a:off x="15347575" y="9911042"/>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31" name="Rectangle 30">
              <a:extLst>
                <a:ext uri="{FF2B5EF4-FFF2-40B4-BE49-F238E27FC236}">
                  <a16:creationId xmlns:a16="http://schemas.microsoft.com/office/drawing/2014/main" id="{DBE6C58B-AC4D-1092-1AE2-6247DC953063}"/>
                </a:ext>
              </a:extLst>
            </p:cNvPr>
            <p:cNvSpPr/>
            <p:nvPr/>
          </p:nvSpPr>
          <p:spPr>
            <a:xfrm>
              <a:off x="15873504" y="9911042"/>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32" name="Rectangle 31">
              <a:extLst>
                <a:ext uri="{FF2B5EF4-FFF2-40B4-BE49-F238E27FC236}">
                  <a16:creationId xmlns:a16="http://schemas.microsoft.com/office/drawing/2014/main" id="{492B326C-47C0-2B59-6186-78EE8D993E89}"/>
                </a:ext>
              </a:extLst>
            </p:cNvPr>
            <p:cNvSpPr/>
            <p:nvPr/>
          </p:nvSpPr>
          <p:spPr>
            <a:xfrm>
              <a:off x="16399433" y="9911042"/>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33" name="Rectangle 32">
              <a:extLst>
                <a:ext uri="{FF2B5EF4-FFF2-40B4-BE49-F238E27FC236}">
                  <a16:creationId xmlns:a16="http://schemas.microsoft.com/office/drawing/2014/main" id="{DBD8EA69-7341-5E0D-F50D-D03D27700070}"/>
                </a:ext>
              </a:extLst>
            </p:cNvPr>
            <p:cNvSpPr/>
            <p:nvPr/>
          </p:nvSpPr>
          <p:spPr>
            <a:xfrm>
              <a:off x="16925362" y="9911042"/>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34" name="Rectangle 33">
              <a:extLst>
                <a:ext uri="{FF2B5EF4-FFF2-40B4-BE49-F238E27FC236}">
                  <a16:creationId xmlns:a16="http://schemas.microsoft.com/office/drawing/2014/main" id="{B7E5000F-0595-1026-BFFC-933D28F05A11}"/>
                </a:ext>
              </a:extLst>
            </p:cNvPr>
            <p:cNvSpPr/>
            <p:nvPr/>
          </p:nvSpPr>
          <p:spPr>
            <a:xfrm>
              <a:off x="17451291" y="9911042"/>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35" name="Rectangle 34">
              <a:extLst>
                <a:ext uri="{FF2B5EF4-FFF2-40B4-BE49-F238E27FC236}">
                  <a16:creationId xmlns:a16="http://schemas.microsoft.com/office/drawing/2014/main" id="{A60C6C44-145E-41DC-2C69-F560061B3307}"/>
                </a:ext>
              </a:extLst>
            </p:cNvPr>
            <p:cNvSpPr/>
            <p:nvPr/>
          </p:nvSpPr>
          <p:spPr>
            <a:xfrm>
              <a:off x="17977220" y="9911042"/>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36" name="Rectangle 35">
              <a:extLst>
                <a:ext uri="{FF2B5EF4-FFF2-40B4-BE49-F238E27FC236}">
                  <a16:creationId xmlns:a16="http://schemas.microsoft.com/office/drawing/2014/main" id="{0FE039A7-C2ED-30E8-8657-1AE66EF9614F}"/>
                </a:ext>
              </a:extLst>
            </p:cNvPr>
            <p:cNvSpPr/>
            <p:nvPr/>
          </p:nvSpPr>
          <p:spPr>
            <a:xfrm>
              <a:off x="18503151" y="9911042"/>
              <a:ext cx="448235" cy="448235"/>
            </a:xfrm>
            <a:prstGeom prst="rect">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37" name="Rectangle 36">
              <a:extLst>
                <a:ext uri="{FF2B5EF4-FFF2-40B4-BE49-F238E27FC236}">
                  <a16:creationId xmlns:a16="http://schemas.microsoft.com/office/drawing/2014/main" id="{C25EF911-67AA-6240-6C9E-CC274270FF70}"/>
                </a:ext>
              </a:extLst>
            </p:cNvPr>
            <p:cNvSpPr/>
            <p:nvPr/>
          </p:nvSpPr>
          <p:spPr>
            <a:xfrm>
              <a:off x="13769788" y="9387167"/>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38" name="Rectangle 37">
              <a:extLst>
                <a:ext uri="{FF2B5EF4-FFF2-40B4-BE49-F238E27FC236}">
                  <a16:creationId xmlns:a16="http://schemas.microsoft.com/office/drawing/2014/main" id="{49928CFC-F868-27D1-0B76-5DAEB243C5DF}"/>
                </a:ext>
              </a:extLst>
            </p:cNvPr>
            <p:cNvSpPr/>
            <p:nvPr/>
          </p:nvSpPr>
          <p:spPr>
            <a:xfrm>
              <a:off x="14295717" y="9387167"/>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39" name="Rectangle 38">
              <a:extLst>
                <a:ext uri="{FF2B5EF4-FFF2-40B4-BE49-F238E27FC236}">
                  <a16:creationId xmlns:a16="http://schemas.microsoft.com/office/drawing/2014/main" id="{C0942E97-B5FA-787E-4F59-08A23198F0DF}"/>
                </a:ext>
              </a:extLst>
            </p:cNvPr>
            <p:cNvSpPr/>
            <p:nvPr/>
          </p:nvSpPr>
          <p:spPr>
            <a:xfrm>
              <a:off x="14821646" y="9387167"/>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40" name="Rectangle 39">
              <a:extLst>
                <a:ext uri="{FF2B5EF4-FFF2-40B4-BE49-F238E27FC236}">
                  <a16:creationId xmlns:a16="http://schemas.microsoft.com/office/drawing/2014/main" id="{AB8D0309-73F3-B2D3-BFB7-E8487DC93650}"/>
                </a:ext>
              </a:extLst>
            </p:cNvPr>
            <p:cNvSpPr/>
            <p:nvPr/>
          </p:nvSpPr>
          <p:spPr>
            <a:xfrm>
              <a:off x="15347575" y="9387167"/>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41" name="Rectangle 40">
              <a:extLst>
                <a:ext uri="{FF2B5EF4-FFF2-40B4-BE49-F238E27FC236}">
                  <a16:creationId xmlns:a16="http://schemas.microsoft.com/office/drawing/2014/main" id="{4C057F33-8DDC-4A51-2B1A-6467D371B78F}"/>
                </a:ext>
              </a:extLst>
            </p:cNvPr>
            <p:cNvSpPr/>
            <p:nvPr/>
          </p:nvSpPr>
          <p:spPr>
            <a:xfrm>
              <a:off x="15873504" y="9387167"/>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42" name="Rectangle 41">
              <a:extLst>
                <a:ext uri="{FF2B5EF4-FFF2-40B4-BE49-F238E27FC236}">
                  <a16:creationId xmlns:a16="http://schemas.microsoft.com/office/drawing/2014/main" id="{D0303F66-05EE-DCEA-A3F6-B2BE963F9AE9}"/>
                </a:ext>
              </a:extLst>
            </p:cNvPr>
            <p:cNvSpPr/>
            <p:nvPr/>
          </p:nvSpPr>
          <p:spPr>
            <a:xfrm>
              <a:off x="16399433" y="9387167"/>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43" name="Rectangle 42">
              <a:extLst>
                <a:ext uri="{FF2B5EF4-FFF2-40B4-BE49-F238E27FC236}">
                  <a16:creationId xmlns:a16="http://schemas.microsoft.com/office/drawing/2014/main" id="{DD4D93A2-A4D3-E977-2DAA-05D9ABC85FAE}"/>
                </a:ext>
              </a:extLst>
            </p:cNvPr>
            <p:cNvSpPr/>
            <p:nvPr/>
          </p:nvSpPr>
          <p:spPr>
            <a:xfrm>
              <a:off x="16925362" y="9387167"/>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44" name="Rectangle 43">
              <a:extLst>
                <a:ext uri="{FF2B5EF4-FFF2-40B4-BE49-F238E27FC236}">
                  <a16:creationId xmlns:a16="http://schemas.microsoft.com/office/drawing/2014/main" id="{08F2767D-E06D-43EE-7421-70F13023752E}"/>
                </a:ext>
              </a:extLst>
            </p:cNvPr>
            <p:cNvSpPr/>
            <p:nvPr/>
          </p:nvSpPr>
          <p:spPr>
            <a:xfrm>
              <a:off x="17451291" y="9387167"/>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45" name="Rectangle 44">
              <a:extLst>
                <a:ext uri="{FF2B5EF4-FFF2-40B4-BE49-F238E27FC236}">
                  <a16:creationId xmlns:a16="http://schemas.microsoft.com/office/drawing/2014/main" id="{4AF61A6B-A099-AAFA-0614-A4119B2D560F}"/>
                </a:ext>
              </a:extLst>
            </p:cNvPr>
            <p:cNvSpPr/>
            <p:nvPr/>
          </p:nvSpPr>
          <p:spPr>
            <a:xfrm>
              <a:off x="17977220" y="9387167"/>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46" name="Rectangle 45">
              <a:extLst>
                <a:ext uri="{FF2B5EF4-FFF2-40B4-BE49-F238E27FC236}">
                  <a16:creationId xmlns:a16="http://schemas.microsoft.com/office/drawing/2014/main" id="{452A3FAB-B02C-7B30-70BA-96E52D311103}"/>
                </a:ext>
              </a:extLst>
            </p:cNvPr>
            <p:cNvSpPr/>
            <p:nvPr/>
          </p:nvSpPr>
          <p:spPr>
            <a:xfrm>
              <a:off x="18503151" y="9387167"/>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47" name="Rectangle 46">
              <a:extLst>
                <a:ext uri="{FF2B5EF4-FFF2-40B4-BE49-F238E27FC236}">
                  <a16:creationId xmlns:a16="http://schemas.microsoft.com/office/drawing/2014/main" id="{FBFDB099-813F-61AF-E5C3-2E9A1E638861}"/>
                </a:ext>
              </a:extLst>
            </p:cNvPr>
            <p:cNvSpPr/>
            <p:nvPr/>
          </p:nvSpPr>
          <p:spPr>
            <a:xfrm>
              <a:off x="13769788" y="8863292"/>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48" name="Rectangle 47">
              <a:extLst>
                <a:ext uri="{FF2B5EF4-FFF2-40B4-BE49-F238E27FC236}">
                  <a16:creationId xmlns:a16="http://schemas.microsoft.com/office/drawing/2014/main" id="{2D3083A8-6FCF-6B8A-DB4D-65A1C601FA6D}"/>
                </a:ext>
              </a:extLst>
            </p:cNvPr>
            <p:cNvSpPr/>
            <p:nvPr/>
          </p:nvSpPr>
          <p:spPr>
            <a:xfrm>
              <a:off x="14295717" y="8863292"/>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49" name="Rectangle 48">
              <a:extLst>
                <a:ext uri="{FF2B5EF4-FFF2-40B4-BE49-F238E27FC236}">
                  <a16:creationId xmlns:a16="http://schemas.microsoft.com/office/drawing/2014/main" id="{A8977696-709E-19B1-29F8-CF1ED7C24E46}"/>
                </a:ext>
              </a:extLst>
            </p:cNvPr>
            <p:cNvSpPr/>
            <p:nvPr/>
          </p:nvSpPr>
          <p:spPr>
            <a:xfrm>
              <a:off x="14821646" y="8863292"/>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50" name="Rectangle 49">
              <a:extLst>
                <a:ext uri="{FF2B5EF4-FFF2-40B4-BE49-F238E27FC236}">
                  <a16:creationId xmlns:a16="http://schemas.microsoft.com/office/drawing/2014/main" id="{8909E78F-CB43-DC18-5383-860A71161CD8}"/>
                </a:ext>
              </a:extLst>
            </p:cNvPr>
            <p:cNvSpPr/>
            <p:nvPr/>
          </p:nvSpPr>
          <p:spPr>
            <a:xfrm>
              <a:off x="15347575" y="8863292"/>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51" name="Rectangle 50">
              <a:extLst>
                <a:ext uri="{FF2B5EF4-FFF2-40B4-BE49-F238E27FC236}">
                  <a16:creationId xmlns:a16="http://schemas.microsoft.com/office/drawing/2014/main" id="{E020D22E-FCC8-7B7A-6142-1DCCA685EAF5}"/>
                </a:ext>
              </a:extLst>
            </p:cNvPr>
            <p:cNvSpPr/>
            <p:nvPr/>
          </p:nvSpPr>
          <p:spPr>
            <a:xfrm>
              <a:off x="15873504" y="8863292"/>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52" name="Rectangle 51">
              <a:extLst>
                <a:ext uri="{FF2B5EF4-FFF2-40B4-BE49-F238E27FC236}">
                  <a16:creationId xmlns:a16="http://schemas.microsoft.com/office/drawing/2014/main" id="{5CED4801-9451-9D16-2423-59BEEE2D2038}"/>
                </a:ext>
              </a:extLst>
            </p:cNvPr>
            <p:cNvSpPr/>
            <p:nvPr/>
          </p:nvSpPr>
          <p:spPr>
            <a:xfrm>
              <a:off x="16399433" y="8863292"/>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53" name="Rectangle 52">
              <a:extLst>
                <a:ext uri="{FF2B5EF4-FFF2-40B4-BE49-F238E27FC236}">
                  <a16:creationId xmlns:a16="http://schemas.microsoft.com/office/drawing/2014/main" id="{0F2D274B-7949-7374-D53C-640846F2AB36}"/>
                </a:ext>
              </a:extLst>
            </p:cNvPr>
            <p:cNvSpPr/>
            <p:nvPr/>
          </p:nvSpPr>
          <p:spPr>
            <a:xfrm>
              <a:off x="16925362" y="8863292"/>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54" name="Rectangle 53">
              <a:extLst>
                <a:ext uri="{FF2B5EF4-FFF2-40B4-BE49-F238E27FC236}">
                  <a16:creationId xmlns:a16="http://schemas.microsoft.com/office/drawing/2014/main" id="{90EABA8F-4F2D-6C98-04B9-717124D6A0A5}"/>
                </a:ext>
              </a:extLst>
            </p:cNvPr>
            <p:cNvSpPr/>
            <p:nvPr/>
          </p:nvSpPr>
          <p:spPr>
            <a:xfrm>
              <a:off x="17451291" y="8863292"/>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55" name="Rectangle 54">
              <a:extLst>
                <a:ext uri="{FF2B5EF4-FFF2-40B4-BE49-F238E27FC236}">
                  <a16:creationId xmlns:a16="http://schemas.microsoft.com/office/drawing/2014/main" id="{E5DB12D7-3474-D734-80EA-5FE4EB95269B}"/>
                </a:ext>
              </a:extLst>
            </p:cNvPr>
            <p:cNvSpPr/>
            <p:nvPr/>
          </p:nvSpPr>
          <p:spPr>
            <a:xfrm>
              <a:off x="17977220" y="8863292"/>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56" name="Rectangle 55">
              <a:extLst>
                <a:ext uri="{FF2B5EF4-FFF2-40B4-BE49-F238E27FC236}">
                  <a16:creationId xmlns:a16="http://schemas.microsoft.com/office/drawing/2014/main" id="{EE21260B-3D70-9C94-EAD4-E026BF79697A}"/>
                </a:ext>
              </a:extLst>
            </p:cNvPr>
            <p:cNvSpPr/>
            <p:nvPr/>
          </p:nvSpPr>
          <p:spPr>
            <a:xfrm>
              <a:off x="18503151" y="8863292"/>
              <a:ext cx="448235" cy="448235"/>
            </a:xfrm>
            <a:prstGeom prst="rect">
              <a:avLst/>
            </a:prstGeom>
            <a:solidFill>
              <a:srgbClr val="0076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57" name="Rectangle 56">
              <a:extLst>
                <a:ext uri="{FF2B5EF4-FFF2-40B4-BE49-F238E27FC236}">
                  <a16:creationId xmlns:a16="http://schemas.microsoft.com/office/drawing/2014/main" id="{F8F2D45A-9D36-A285-6C12-2056264488DC}"/>
                </a:ext>
              </a:extLst>
            </p:cNvPr>
            <p:cNvSpPr/>
            <p:nvPr/>
          </p:nvSpPr>
          <p:spPr>
            <a:xfrm>
              <a:off x="13769788" y="83394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58" name="Rectangle 57">
              <a:extLst>
                <a:ext uri="{FF2B5EF4-FFF2-40B4-BE49-F238E27FC236}">
                  <a16:creationId xmlns:a16="http://schemas.microsoft.com/office/drawing/2014/main" id="{99F8D3CC-2A87-CD6B-2631-CCD2F8CC59CC}"/>
                </a:ext>
              </a:extLst>
            </p:cNvPr>
            <p:cNvSpPr/>
            <p:nvPr/>
          </p:nvSpPr>
          <p:spPr>
            <a:xfrm>
              <a:off x="14295717" y="83394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59" name="Rectangle 58">
              <a:extLst>
                <a:ext uri="{FF2B5EF4-FFF2-40B4-BE49-F238E27FC236}">
                  <a16:creationId xmlns:a16="http://schemas.microsoft.com/office/drawing/2014/main" id="{2B50231A-FF1F-6F68-81B4-DA7D621BDFF3}"/>
                </a:ext>
              </a:extLst>
            </p:cNvPr>
            <p:cNvSpPr/>
            <p:nvPr/>
          </p:nvSpPr>
          <p:spPr>
            <a:xfrm>
              <a:off x="14821646" y="83394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60" name="Rectangle 59">
              <a:extLst>
                <a:ext uri="{FF2B5EF4-FFF2-40B4-BE49-F238E27FC236}">
                  <a16:creationId xmlns:a16="http://schemas.microsoft.com/office/drawing/2014/main" id="{DF7D6797-BC63-A9CE-82CC-204CB8F4A149}"/>
                </a:ext>
              </a:extLst>
            </p:cNvPr>
            <p:cNvSpPr/>
            <p:nvPr/>
          </p:nvSpPr>
          <p:spPr>
            <a:xfrm>
              <a:off x="15347575" y="83394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61" name="Rectangle 60">
              <a:extLst>
                <a:ext uri="{FF2B5EF4-FFF2-40B4-BE49-F238E27FC236}">
                  <a16:creationId xmlns:a16="http://schemas.microsoft.com/office/drawing/2014/main" id="{CE283A1A-C174-383C-A9BF-E49C7CEF955D}"/>
                </a:ext>
              </a:extLst>
            </p:cNvPr>
            <p:cNvSpPr/>
            <p:nvPr/>
          </p:nvSpPr>
          <p:spPr>
            <a:xfrm>
              <a:off x="15873504" y="83394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62" name="Rectangle 61">
              <a:extLst>
                <a:ext uri="{FF2B5EF4-FFF2-40B4-BE49-F238E27FC236}">
                  <a16:creationId xmlns:a16="http://schemas.microsoft.com/office/drawing/2014/main" id="{C492D344-E3FB-870E-892F-9603C0996AB7}"/>
                </a:ext>
              </a:extLst>
            </p:cNvPr>
            <p:cNvSpPr/>
            <p:nvPr/>
          </p:nvSpPr>
          <p:spPr>
            <a:xfrm>
              <a:off x="16399433" y="83394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63" name="Rectangle 62">
              <a:extLst>
                <a:ext uri="{FF2B5EF4-FFF2-40B4-BE49-F238E27FC236}">
                  <a16:creationId xmlns:a16="http://schemas.microsoft.com/office/drawing/2014/main" id="{611C54FE-A2F3-6114-F3D3-336D3907F36E}"/>
                </a:ext>
              </a:extLst>
            </p:cNvPr>
            <p:cNvSpPr/>
            <p:nvPr/>
          </p:nvSpPr>
          <p:spPr>
            <a:xfrm>
              <a:off x="16925362" y="83394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64" name="Rectangle 63">
              <a:extLst>
                <a:ext uri="{FF2B5EF4-FFF2-40B4-BE49-F238E27FC236}">
                  <a16:creationId xmlns:a16="http://schemas.microsoft.com/office/drawing/2014/main" id="{486EFF63-7934-FED5-5C38-BAD6FF9EF677}"/>
                </a:ext>
              </a:extLst>
            </p:cNvPr>
            <p:cNvSpPr/>
            <p:nvPr/>
          </p:nvSpPr>
          <p:spPr>
            <a:xfrm>
              <a:off x="17451291" y="83394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65" name="Rectangle 64">
              <a:extLst>
                <a:ext uri="{FF2B5EF4-FFF2-40B4-BE49-F238E27FC236}">
                  <a16:creationId xmlns:a16="http://schemas.microsoft.com/office/drawing/2014/main" id="{5F0DF81B-68F4-FB21-894E-38498FF05F28}"/>
                </a:ext>
              </a:extLst>
            </p:cNvPr>
            <p:cNvSpPr/>
            <p:nvPr/>
          </p:nvSpPr>
          <p:spPr>
            <a:xfrm>
              <a:off x="17977220" y="83394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66" name="Rectangle 65">
              <a:extLst>
                <a:ext uri="{FF2B5EF4-FFF2-40B4-BE49-F238E27FC236}">
                  <a16:creationId xmlns:a16="http://schemas.microsoft.com/office/drawing/2014/main" id="{DFDD1395-D9DE-CEA8-640E-725AF6754338}"/>
                </a:ext>
              </a:extLst>
            </p:cNvPr>
            <p:cNvSpPr/>
            <p:nvPr/>
          </p:nvSpPr>
          <p:spPr>
            <a:xfrm>
              <a:off x="18503151" y="83394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67" name="Rectangle 66">
              <a:extLst>
                <a:ext uri="{FF2B5EF4-FFF2-40B4-BE49-F238E27FC236}">
                  <a16:creationId xmlns:a16="http://schemas.microsoft.com/office/drawing/2014/main" id="{3777DE13-28B7-1D09-5CA1-376BF0838812}"/>
                </a:ext>
              </a:extLst>
            </p:cNvPr>
            <p:cNvSpPr/>
            <p:nvPr/>
          </p:nvSpPr>
          <p:spPr>
            <a:xfrm>
              <a:off x="13769788" y="78155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68" name="Rectangle 67">
              <a:extLst>
                <a:ext uri="{FF2B5EF4-FFF2-40B4-BE49-F238E27FC236}">
                  <a16:creationId xmlns:a16="http://schemas.microsoft.com/office/drawing/2014/main" id="{DE1B4474-D1F9-C271-38F4-A04C017226CB}"/>
                </a:ext>
              </a:extLst>
            </p:cNvPr>
            <p:cNvSpPr/>
            <p:nvPr/>
          </p:nvSpPr>
          <p:spPr>
            <a:xfrm>
              <a:off x="14295717" y="78155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69" name="Rectangle 68">
              <a:extLst>
                <a:ext uri="{FF2B5EF4-FFF2-40B4-BE49-F238E27FC236}">
                  <a16:creationId xmlns:a16="http://schemas.microsoft.com/office/drawing/2014/main" id="{1542EAA9-1A28-546B-433D-D5206D982F54}"/>
                </a:ext>
              </a:extLst>
            </p:cNvPr>
            <p:cNvSpPr/>
            <p:nvPr/>
          </p:nvSpPr>
          <p:spPr>
            <a:xfrm>
              <a:off x="14821646" y="78155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70" name="Rectangle 69">
              <a:extLst>
                <a:ext uri="{FF2B5EF4-FFF2-40B4-BE49-F238E27FC236}">
                  <a16:creationId xmlns:a16="http://schemas.microsoft.com/office/drawing/2014/main" id="{BAADAC52-4B51-5012-5C02-A15D964F1684}"/>
                </a:ext>
              </a:extLst>
            </p:cNvPr>
            <p:cNvSpPr/>
            <p:nvPr/>
          </p:nvSpPr>
          <p:spPr>
            <a:xfrm>
              <a:off x="15347575" y="78155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71" name="Rectangle 70">
              <a:extLst>
                <a:ext uri="{FF2B5EF4-FFF2-40B4-BE49-F238E27FC236}">
                  <a16:creationId xmlns:a16="http://schemas.microsoft.com/office/drawing/2014/main" id="{38877BF9-63AE-ACE3-C9A9-DFBD26DA9E44}"/>
                </a:ext>
              </a:extLst>
            </p:cNvPr>
            <p:cNvSpPr/>
            <p:nvPr/>
          </p:nvSpPr>
          <p:spPr>
            <a:xfrm>
              <a:off x="15873504" y="78155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72" name="Rectangle 71">
              <a:extLst>
                <a:ext uri="{FF2B5EF4-FFF2-40B4-BE49-F238E27FC236}">
                  <a16:creationId xmlns:a16="http://schemas.microsoft.com/office/drawing/2014/main" id="{21C94654-63C6-8BE5-75FA-2ED736A52353}"/>
                </a:ext>
              </a:extLst>
            </p:cNvPr>
            <p:cNvSpPr/>
            <p:nvPr/>
          </p:nvSpPr>
          <p:spPr>
            <a:xfrm>
              <a:off x="16399433" y="78155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73" name="Rectangle 72">
              <a:extLst>
                <a:ext uri="{FF2B5EF4-FFF2-40B4-BE49-F238E27FC236}">
                  <a16:creationId xmlns:a16="http://schemas.microsoft.com/office/drawing/2014/main" id="{15748ACA-D23C-BED0-FBA1-3977F68131AB}"/>
                </a:ext>
              </a:extLst>
            </p:cNvPr>
            <p:cNvSpPr/>
            <p:nvPr/>
          </p:nvSpPr>
          <p:spPr>
            <a:xfrm>
              <a:off x="16925362" y="78155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74" name="Rectangle 73">
              <a:extLst>
                <a:ext uri="{FF2B5EF4-FFF2-40B4-BE49-F238E27FC236}">
                  <a16:creationId xmlns:a16="http://schemas.microsoft.com/office/drawing/2014/main" id="{770C1A88-C9FB-AE5B-A90E-7622292405B9}"/>
                </a:ext>
              </a:extLst>
            </p:cNvPr>
            <p:cNvSpPr/>
            <p:nvPr/>
          </p:nvSpPr>
          <p:spPr>
            <a:xfrm>
              <a:off x="17451291" y="78155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75" name="Rectangle 74">
              <a:extLst>
                <a:ext uri="{FF2B5EF4-FFF2-40B4-BE49-F238E27FC236}">
                  <a16:creationId xmlns:a16="http://schemas.microsoft.com/office/drawing/2014/main" id="{93D24398-F17F-1970-8F4C-20FFAC39D597}"/>
                </a:ext>
              </a:extLst>
            </p:cNvPr>
            <p:cNvSpPr/>
            <p:nvPr/>
          </p:nvSpPr>
          <p:spPr>
            <a:xfrm>
              <a:off x="17977220" y="78155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76" name="Rectangle 75">
              <a:extLst>
                <a:ext uri="{FF2B5EF4-FFF2-40B4-BE49-F238E27FC236}">
                  <a16:creationId xmlns:a16="http://schemas.microsoft.com/office/drawing/2014/main" id="{BCF0CF35-A4EE-338A-33CB-5234EF50992F}"/>
                </a:ext>
              </a:extLst>
            </p:cNvPr>
            <p:cNvSpPr/>
            <p:nvPr/>
          </p:nvSpPr>
          <p:spPr>
            <a:xfrm>
              <a:off x="18503151" y="78155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77" name="Rectangle 76">
              <a:extLst>
                <a:ext uri="{FF2B5EF4-FFF2-40B4-BE49-F238E27FC236}">
                  <a16:creationId xmlns:a16="http://schemas.microsoft.com/office/drawing/2014/main" id="{99245F13-00EC-6F2C-1884-E893CD1607C1}"/>
                </a:ext>
              </a:extLst>
            </p:cNvPr>
            <p:cNvSpPr/>
            <p:nvPr/>
          </p:nvSpPr>
          <p:spPr>
            <a:xfrm>
              <a:off x="13769788" y="729166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78" name="Rectangle 77">
              <a:extLst>
                <a:ext uri="{FF2B5EF4-FFF2-40B4-BE49-F238E27FC236}">
                  <a16:creationId xmlns:a16="http://schemas.microsoft.com/office/drawing/2014/main" id="{49139322-A1CA-48BB-D550-9D2CE3917ECC}"/>
                </a:ext>
              </a:extLst>
            </p:cNvPr>
            <p:cNvSpPr/>
            <p:nvPr/>
          </p:nvSpPr>
          <p:spPr>
            <a:xfrm>
              <a:off x="14295717" y="729166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79" name="Rectangle 78">
              <a:extLst>
                <a:ext uri="{FF2B5EF4-FFF2-40B4-BE49-F238E27FC236}">
                  <a16:creationId xmlns:a16="http://schemas.microsoft.com/office/drawing/2014/main" id="{C5BA34FC-997E-4AEF-A4F3-3BC2A58229BA}"/>
                </a:ext>
              </a:extLst>
            </p:cNvPr>
            <p:cNvSpPr/>
            <p:nvPr/>
          </p:nvSpPr>
          <p:spPr>
            <a:xfrm>
              <a:off x="14821646" y="729166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80" name="Rectangle 79">
              <a:extLst>
                <a:ext uri="{FF2B5EF4-FFF2-40B4-BE49-F238E27FC236}">
                  <a16:creationId xmlns:a16="http://schemas.microsoft.com/office/drawing/2014/main" id="{A40F9883-74D9-DE3D-2F56-0BFE943046B8}"/>
                </a:ext>
              </a:extLst>
            </p:cNvPr>
            <p:cNvSpPr/>
            <p:nvPr/>
          </p:nvSpPr>
          <p:spPr>
            <a:xfrm>
              <a:off x="15347575" y="729166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81" name="Rectangle 80">
              <a:extLst>
                <a:ext uri="{FF2B5EF4-FFF2-40B4-BE49-F238E27FC236}">
                  <a16:creationId xmlns:a16="http://schemas.microsoft.com/office/drawing/2014/main" id="{00C6E86D-1F7E-11BD-DB1A-247E9B90DBAF}"/>
                </a:ext>
              </a:extLst>
            </p:cNvPr>
            <p:cNvSpPr/>
            <p:nvPr/>
          </p:nvSpPr>
          <p:spPr>
            <a:xfrm>
              <a:off x="15873504" y="729166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82" name="Rectangle 81">
              <a:extLst>
                <a:ext uri="{FF2B5EF4-FFF2-40B4-BE49-F238E27FC236}">
                  <a16:creationId xmlns:a16="http://schemas.microsoft.com/office/drawing/2014/main" id="{E9A88C9A-5129-C722-C246-39CE073AE314}"/>
                </a:ext>
              </a:extLst>
            </p:cNvPr>
            <p:cNvSpPr/>
            <p:nvPr/>
          </p:nvSpPr>
          <p:spPr>
            <a:xfrm>
              <a:off x="16399433" y="729166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83" name="Rectangle 82">
              <a:extLst>
                <a:ext uri="{FF2B5EF4-FFF2-40B4-BE49-F238E27FC236}">
                  <a16:creationId xmlns:a16="http://schemas.microsoft.com/office/drawing/2014/main" id="{F5AD5821-1FC6-4982-D883-ACBB5018D30E}"/>
                </a:ext>
              </a:extLst>
            </p:cNvPr>
            <p:cNvSpPr/>
            <p:nvPr/>
          </p:nvSpPr>
          <p:spPr>
            <a:xfrm>
              <a:off x="16925362" y="729166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84" name="Rectangle 83">
              <a:extLst>
                <a:ext uri="{FF2B5EF4-FFF2-40B4-BE49-F238E27FC236}">
                  <a16:creationId xmlns:a16="http://schemas.microsoft.com/office/drawing/2014/main" id="{3B12CC19-7AFE-10C6-4D2E-D06945AF7D88}"/>
                </a:ext>
              </a:extLst>
            </p:cNvPr>
            <p:cNvSpPr/>
            <p:nvPr/>
          </p:nvSpPr>
          <p:spPr>
            <a:xfrm>
              <a:off x="17451291" y="729166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85" name="Rectangle 84">
              <a:extLst>
                <a:ext uri="{FF2B5EF4-FFF2-40B4-BE49-F238E27FC236}">
                  <a16:creationId xmlns:a16="http://schemas.microsoft.com/office/drawing/2014/main" id="{6FDFF786-1652-807B-A254-C59164DA12B2}"/>
                </a:ext>
              </a:extLst>
            </p:cNvPr>
            <p:cNvSpPr/>
            <p:nvPr/>
          </p:nvSpPr>
          <p:spPr>
            <a:xfrm>
              <a:off x="17977220" y="729166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86" name="Rectangle 85">
              <a:extLst>
                <a:ext uri="{FF2B5EF4-FFF2-40B4-BE49-F238E27FC236}">
                  <a16:creationId xmlns:a16="http://schemas.microsoft.com/office/drawing/2014/main" id="{20174D8B-AC87-4A91-1FE7-DCAE2B68248C}"/>
                </a:ext>
              </a:extLst>
            </p:cNvPr>
            <p:cNvSpPr/>
            <p:nvPr/>
          </p:nvSpPr>
          <p:spPr>
            <a:xfrm>
              <a:off x="18503151" y="729166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87" name="Rectangle 86">
              <a:extLst>
                <a:ext uri="{FF2B5EF4-FFF2-40B4-BE49-F238E27FC236}">
                  <a16:creationId xmlns:a16="http://schemas.microsoft.com/office/drawing/2014/main" id="{581FACE2-63D5-1E05-7EFA-B6A4DCAC311B}"/>
                </a:ext>
              </a:extLst>
            </p:cNvPr>
            <p:cNvSpPr/>
            <p:nvPr/>
          </p:nvSpPr>
          <p:spPr>
            <a:xfrm>
              <a:off x="13769788" y="676779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88" name="Rectangle 87">
              <a:extLst>
                <a:ext uri="{FF2B5EF4-FFF2-40B4-BE49-F238E27FC236}">
                  <a16:creationId xmlns:a16="http://schemas.microsoft.com/office/drawing/2014/main" id="{95B501ED-98E4-22DE-6C74-E72A3DC528EE}"/>
                </a:ext>
              </a:extLst>
            </p:cNvPr>
            <p:cNvSpPr/>
            <p:nvPr/>
          </p:nvSpPr>
          <p:spPr>
            <a:xfrm>
              <a:off x="14295717" y="676779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89" name="Rectangle 88">
              <a:extLst>
                <a:ext uri="{FF2B5EF4-FFF2-40B4-BE49-F238E27FC236}">
                  <a16:creationId xmlns:a16="http://schemas.microsoft.com/office/drawing/2014/main" id="{53EB2487-FC96-71E4-132D-072DFC6C9F2F}"/>
                </a:ext>
              </a:extLst>
            </p:cNvPr>
            <p:cNvSpPr/>
            <p:nvPr/>
          </p:nvSpPr>
          <p:spPr>
            <a:xfrm>
              <a:off x="14821646" y="676779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90" name="Rectangle 89">
              <a:extLst>
                <a:ext uri="{FF2B5EF4-FFF2-40B4-BE49-F238E27FC236}">
                  <a16:creationId xmlns:a16="http://schemas.microsoft.com/office/drawing/2014/main" id="{6B2FA423-66D9-6D01-116E-F7A026E608D4}"/>
                </a:ext>
              </a:extLst>
            </p:cNvPr>
            <p:cNvSpPr/>
            <p:nvPr/>
          </p:nvSpPr>
          <p:spPr>
            <a:xfrm>
              <a:off x="15347575" y="676779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91" name="Rectangle 90">
              <a:extLst>
                <a:ext uri="{FF2B5EF4-FFF2-40B4-BE49-F238E27FC236}">
                  <a16:creationId xmlns:a16="http://schemas.microsoft.com/office/drawing/2014/main" id="{3D632B98-32E4-5FC7-5B6B-2339A6E4D8F2}"/>
                </a:ext>
              </a:extLst>
            </p:cNvPr>
            <p:cNvSpPr/>
            <p:nvPr/>
          </p:nvSpPr>
          <p:spPr>
            <a:xfrm>
              <a:off x="15873504" y="676779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92" name="Rectangle 91">
              <a:extLst>
                <a:ext uri="{FF2B5EF4-FFF2-40B4-BE49-F238E27FC236}">
                  <a16:creationId xmlns:a16="http://schemas.microsoft.com/office/drawing/2014/main" id="{FEF44FC7-05B6-B0E5-9B92-C182AEB9B093}"/>
                </a:ext>
              </a:extLst>
            </p:cNvPr>
            <p:cNvSpPr/>
            <p:nvPr/>
          </p:nvSpPr>
          <p:spPr>
            <a:xfrm>
              <a:off x="16399433" y="676779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93" name="Rectangle 92">
              <a:extLst>
                <a:ext uri="{FF2B5EF4-FFF2-40B4-BE49-F238E27FC236}">
                  <a16:creationId xmlns:a16="http://schemas.microsoft.com/office/drawing/2014/main" id="{28A90EF2-490A-D390-AD0B-F90F8F3B82E1}"/>
                </a:ext>
              </a:extLst>
            </p:cNvPr>
            <p:cNvSpPr/>
            <p:nvPr/>
          </p:nvSpPr>
          <p:spPr>
            <a:xfrm>
              <a:off x="16925362" y="676779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94" name="Rectangle 93">
              <a:extLst>
                <a:ext uri="{FF2B5EF4-FFF2-40B4-BE49-F238E27FC236}">
                  <a16:creationId xmlns:a16="http://schemas.microsoft.com/office/drawing/2014/main" id="{0BEA7CC8-DF68-6539-4CBD-011D963CBBFB}"/>
                </a:ext>
              </a:extLst>
            </p:cNvPr>
            <p:cNvSpPr/>
            <p:nvPr/>
          </p:nvSpPr>
          <p:spPr>
            <a:xfrm>
              <a:off x="17451291" y="676779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99" name="Rectangle 98">
              <a:extLst>
                <a:ext uri="{FF2B5EF4-FFF2-40B4-BE49-F238E27FC236}">
                  <a16:creationId xmlns:a16="http://schemas.microsoft.com/office/drawing/2014/main" id="{7D96E0DA-7DF1-BEE7-628E-9D40434147FB}"/>
                </a:ext>
              </a:extLst>
            </p:cNvPr>
            <p:cNvSpPr/>
            <p:nvPr/>
          </p:nvSpPr>
          <p:spPr>
            <a:xfrm>
              <a:off x="17977220" y="676779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00" name="Rectangle 99">
              <a:extLst>
                <a:ext uri="{FF2B5EF4-FFF2-40B4-BE49-F238E27FC236}">
                  <a16:creationId xmlns:a16="http://schemas.microsoft.com/office/drawing/2014/main" id="{68040DAA-351E-5D17-EB3E-12E68E27D458}"/>
                </a:ext>
              </a:extLst>
            </p:cNvPr>
            <p:cNvSpPr/>
            <p:nvPr/>
          </p:nvSpPr>
          <p:spPr>
            <a:xfrm>
              <a:off x="18503151" y="676779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01" name="Rectangle 100">
              <a:extLst>
                <a:ext uri="{FF2B5EF4-FFF2-40B4-BE49-F238E27FC236}">
                  <a16:creationId xmlns:a16="http://schemas.microsoft.com/office/drawing/2014/main" id="{809F1B15-F016-FA0D-B61D-4B3566E0E1F8}"/>
                </a:ext>
              </a:extLst>
            </p:cNvPr>
            <p:cNvSpPr/>
            <p:nvPr/>
          </p:nvSpPr>
          <p:spPr>
            <a:xfrm>
              <a:off x="13769788" y="62439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02" name="Rectangle 101">
              <a:extLst>
                <a:ext uri="{FF2B5EF4-FFF2-40B4-BE49-F238E27FC236}">
                  <a16:creationId xmlns:a16="http://schemas.microsoft.com/office/drawing/2014/main" id="{4BE5DCD5-4BF8-39D8-1120-69D26EE423E4}"/>
                </a:ext>
              </a:extLst>
            </p:cNvPr>
            <p:cNvSpPr/>
            <p:nvPr/>
          </p:nvSpPr>
          <p:spPr>
            <a:xfrm>
              <a:off x="14295717" y="62439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03" name="Rectangle 102">
              <a:extLst>
                <a:ext uri="{FF2B5EF4-FFF2-40B4-BE49-F238E27FC236}">
                  <a16:creationId xmlns:a16="http://schemas.microsoft.com/office/drawing/2014/main" id="{F88AD593-BB40-9C8C-B11A-1F6209E17576}"/>
                </a:ext>
              </a:extLst>
            </p:cNvPr>
            <p:cNvSpPr/>
            <p:nvPr/>
          </p:nvSpPr>
          <p:spPr>
            <a:xfrm>
              <a:off x="14821646" y="62439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04" name="Rectangle 103">
              <a:extLst>
                <a:ext uri="{FF2B5EF4-FFF2-40B4-BE49-F238E27FC236}">
                  <a16:creationId xmlns:a16="http://schemas.microsoft.com/office/drawing/2014/main" id="{BE46348E-C449-4F23-17CD-84D18BDD872A}"/>
                </a:ext>
              </a:extLst>
            </p:cNvPr>
            <p:cNvSpPr/>
            <p:nvPr/>
          </p:nvSpPr>
          <p:spPr>
            <a:xfrm>
              <a:off x="15347575" y="62439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05" name="Rectangle 104">
              <a:extLst>
                <a:ext uri="{FF2B5EF4-FFF2-40B4-BE49-F238E27FC236}">
                  <a16:creationId xmlns:a16="http://schemas.microsoft.com/office/drawing/2014/main" id="{537D9DAA-ECB6-6C0E-D1E0-5C7F70E96AEF}"/>
                </a:ext>
              </a:extLst>
            </p:cNvPr>
            <p:cNvSpPr/>
            <p:nvPr/>
          </p:nvSpPr>
          <p:spPr>
            <a:xfrm>
              <a:off x="15873504" y="62439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06" name="Rectangle 105">
              <a:extLst>
                <a:ext uri="{FF2B5EF4-FFF2-40B4-BE49-F238E27FC236}">
                  <a16:creationId xmlns:a16="http://schemas.microsoft.com/office/drawing/2014/main" id="{30666041-0B21-0D99-7A1E-E68F4381F7F1}"/>
                </a:ext>
              </a:extLst>
            </p:cNvPr>
            <p:cNvSpPr/>
            <p:nvPr/>
          </p:nvSpPr>
          <p:spPr>
            <a:xfrm>
              <a:off x="16399433" y="62439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07" name="Rectangle 106">
              <a:extLst>
                <a:ext uri="{FF2B5EF4-FFF2-40B4-BE49-F238E27FC236}">
                  <a16:creationId xmlns:a16="http://schemas.microsoft.com/office/drawing/2014/main" id="{458FBFAE-8869-7125-AA82-EB56D1938521}"/>
                </a:ext>
              </a:extLst>
            </p:cNvPr>
            <p:cNvSpPr/>
            <p:nvPr/>
          </p:nvSpPr>
          <p:spPr>
            <a:xfrm>
              <a:off x="16925362" y="62439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08" name="Rectangle 107">
              <a:extLst>
                <a:ext uri="{FF2B5EF4-FFF2-40B4-BE49-F238E27FC236}">
                  <a16:creationId xmlns:a16="http://schemas.microsoft.com/office/drawing/2014/main" id="{82B2AEE5-2F0E-9EE9-0148-CB98CA5D22F2}"/>
                </a:ext>
              </a:extLst>
            </p:cNvPr>
            <p:cNvSpPr/>
            <p:nvPr/>
          </p:nvSpPr>
          <p:spPr>
            <a:xfrm>
              <a:off x="17451291" y="62439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09" name="Rectangle 108">
              <a:extLst>
                <a:ext uri="{FF2B5EF4-FFF2-40B4-BE49-F238E27FC236}">
                  <a16:creationId xmlns:a16="http://schemas.microsoft.com/office/drawing/2014/main" id="{CC2C55C4-D0B6-0DC1-639C-76EE301D82C0}"/>
                </a:ext>
              </a:extLst>
            </p:cNvPr>
            <p:cNvSpPr/>
            <p:nvPr/>
          </p:nvSpPr>
          <p:spPr>
            <a:xfrm>
              <a:off x="17977220" y="62439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10" name="Rectangle 109">
              <a:extLst>
                <a:ext uri="{FF2B5EF4-FFF2-40B4-BE49-F238E27FC236}">
                  <a16:creationId xmlns:a16="http://schemas.microsoft.com/office/drawing/2014/main" id="{CB376440-E9CA-4868-539C-8BF5FFC38027}"/>
                </a:ext>
              </a:extLst>
            </p:cNvPr>
            <p:cNvSpPr/>
            <p:nvPr/>
          </p:nvSpPr>
          <p:spPr>
            <a:xfrm>
              <a:off x="18503151" y="6243917"/>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11" name="Rectangle 110">
              <a:extLst>
                <a:ext uri="{FF2B5EF4-FFF2-40B4-BE49-F238E27FC236}">
                  <a16:creationId xmlns:a16="http://schemas.microsoft.com/office/drawing/2014/main" id="{47D9E3F6-0B11-C62E-FC02-89D76556D635}"/>
                </a:ext>
              </a:extLst>
            </p:cNvPr>
            <p:cNvSpPr/>
            <p:nvPr/>
          </p:nvSpPr>
          <p:spPr>
            <a:xfrm>
              <a:off x="13769788" y="57200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12" name="Rectangle 111">
              <a:extLst>
                <a:ext uri="{FF2B5EF4-FFF2-40B4-BE49-F238E27FC236}">
                  <a16:creationId xmlns:a16="http://schemas.microsoft.com/office/drawing/2014/main" id="{AE2A65B2-B68B-1B93-CE8A-8BA9027EB6EC}"/>
                </a:ext>
              </a:extLst>
            </p:cNvPr>
            <p:cNvSpPr/>
            <p:nvPr/>
          </p:nvSpPr>
          <p:spPr>
            <a:xfrm>
              <a:off x="14295717" y="57200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13" name="Rectangle 112">
              <a:extLst>
                <a:ext uri="{FF2B5EF4-FFF2-40B4-BE49-F238E27FC236}">
                  <a16:creationId xmlns:a16="http://schemas.microsoft.com/office/drawing/2014/main" id="{3DDF905C-D948-DC63-5B59-E728FCE0D314}"/>
                </a:ext>
              </a:extLst>
            </p:cNvPr>
            <p:cNvSpPr/>
            <p:nvPr/>
          </p:nvSpPr>
          <p:spPr>
            <a:xfrm>
              <a:off x="14821646" y="57200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14" name="Rectangle 113">
              <a:extLst>
                <a:ext uri="{FF2B5EF4-FFF2-40B4-BE49-F238E27FC236}">
                  <a16:creationId xmlns:a16="http://schemas.microsoft.com/office/drawing/2014/main" id="{A781A72E-1D31-F4C9-FCB6-AFA4B9043C96}"/>
                </a:ext>
              </a:extLst>
            </p:cNvPr>
            <p:cNvSpPr/>
            <p:nvPr/>
          </p:nvSpPr>
          <p:spPr>
            <a:xfrm>
              <a:off x="15347575" y="57200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15" name="Rectangle 114">
              <a:extLst>
                <a:ext uri="{FF2B5EF4-FFF2-40B4-BE49-F238E27FC236}">
                  <a16:creationId xmlns:a16="http://schemas.microsoft.com/office/drawing/2014/main" id="{B1957B71-125D-4B8F-B1AA-A1379A80AF9A}"/>
                </a:ext>
              </a:extLst>
            </p:cNvPr>
            <p:cNvSpPr/>
            <p:nvPr/>
          </p:nvSpPr>
          <p:spPr>
            <a:xfrm>
              <a:off x="15873504" y="57200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16" name="Rectangle 115">
              <a:extLst>
                <a:ext uri="{FF2B5EF4-FFF2-40B4-BE49-F238E27FC236}">
                  <a16:creationId xmlns:a16="http://schemas.microsoft.com/office/drawing/2014/main" id="{38FC9459-DB7E-D87F-4427-40D204EBB37C}"/>
                </a:ext>
              </a:extLst>
            </p:cNvPr>
            <p:cNvSpPr/>
            <p:nvPr/>
          </p:nvSpPr>
          <p:spPr>
            <a:xfrm>
              <a:off x="16399433" y="57200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17" name="Rectangle 116">
              <a:extLst>
                <a:ext uri="{FF2B5EF4-FFF2-40B4-BE49-F238E27FC236}">
                  <a16:creationId xmlns:a16="http://schemas.microsoft.com/office/drawing/2014/main" id="{F3611071-AA28-67A7-3F26-680579AD8FB4}"/>
                </a:ext>
              </a:extLst>
            </p:cNvPr>
            <p:cNvSpPr/>
            <p:nvPr/>
          </p:nvSpPr>
          <p:spPr>
            <a:xfrm>
              <a:off x="16925362" y="57200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18" name="Rectangle 117">
              <a:extLst>
                <a:ext uri="{FF2B5EF4-FFF2-40B4-BE49-F238E27FC236}">
                  <a16:creationId xmlns:a16="http://schemas.microsoft.com/office/drawing/2014/main" id="{AB900BC3-DACF-B0A1-0291-2ED7378BCFC6}"/>
                </a:ext>
              </a:extLst>
            </p:cNvPr>
            <p:cNvSpPr/>
            <p:nvPr/>
          </p:nvSpPr>
          <p:spPr>
            <a:xfrm>
              <a:off x="17451291" y="57200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19" name="Rectangle 118">
              <a:extLst>
                <a:ext uri="{FF2B5EF4-FFF2-40B4-BE49-F238E27FC236}">
                  <a16:creationId xmlns:a16="http://schemas.microsoft.com/office/drawing/2014/main" id="{A92BE3CE-9524-31E9-8C55-31C6D7F8076A}"/>
                </a:ext>
              </a:extLst>
            </p:cNvPr>
            <p:cNvSpPr/>
            <p:nvPr/>
          </p:nvSpPr>
          <p:spPr>
            <a:xfrm>
              <a:off x="17977220" y="57200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20" name="Rectangle 119">
              <a:extLst>
                <a:ext uri="{FF2B5EF4-FFF2-40B4-BE49-F238E27FC236}">
                  <a16:creationId xmlns:a16="http://schemas.microsoft.com/office/drawing/2014/main" id="{32388AAF-5973-7159-09B7-A175F63B4D8E}"/>
                </a:ext>
              </a:extLst>
            </p:cNvPr>
            <p:cNvSpPr/>
            <p:nvPr/>
          </p:nvSpPr>
          <p:spPr>
            <a:xfrm>
              <a:off x="18503151" y="5720042"/>
              <a:ext cx="448235" cy="448235"/>
            </a:xfrm>
            <a:prstGeom prst="rect">
              <a:avLst/>
            </a:prstGeom>
            <a:solidFill>
              <a:srgbClr val="00A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grpSp>
      <p:pic>
        <p:nvPicPr>
          <p:cNvPr id="126" name="Graphic 125">
            <a:extLst>
              <a:ext uri="{FF2B5EF4-FFF2-40B4-BE49-F238E27FC236}">
                <a16:creationId xmlns:a16="http://schemas.microsoft.com/office/drawing/2014/main" id="{5D813372-BF6D-AF8D-2EEE-9CD49BB5B9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675013" y="6316016"/>
            <a:ext cx="1328960" cy="1328960"/>
          </a:xfrm>
          <a:prstGeom prst="rect">
            <a:avLst/>
          </a:prstGeom>
          <a:effectLst/>
        </p:spPr>
      </p:pic>
      <p:pic>
        <p:nvPicPr>
          <p:cNvPr id="127" name="Graphic 126">
            <a:extLst>
              <a:ext uri="{FF2B5EF4-FFF2-40B4-BE49-F238E27FC236}">
                <a16:creationId xmlns:a16="http://schemas.microsoft.com/office/drawing/2014/main" id="{C4CFB0AA-7303-A23C-EBD9-70D54B2B1B4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735421" y="8809277"/>
            <a:ext cx="1208145" cy="1208145"/>
          </a:xfrm>
          <a:prstGeom prst="rect">
            <a:avLst/>
          </a:prstGeom>
          <a:effectLst/>
        </p:spPr>
      </p:pic>
      <p:pic>
        <p:nvPicPr>
          <p:cNvPr id="11" name="Graphic 10">
            <a:extLst>
              <a:ext uri="{FF2B5EF4-FFF2-40B4-BE49-F238E27FC236}">
                <a16:creationId xmlns:a16="http://schemas.microsoft.com/office/drawing/2014/main" id="{BEFD5CE6-8651-2224-9CC4-6C865E70C0C0}"/>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735420" y="3328814"/>
            <a:ext cx="1208145" cy="1208145"/>
          </a:xfrm>
          <a:prstGeom prst="rect">
            <a:avLst/>
          </a:prstGeom>
          <a:effectLst/>
        </p:spPr>
      </p:pic>
      <p:sp>
        <p:nvSpPr>
          <p:cNvPr id="12" name="TextBox 11">
            <a:extLst>
              <a:ext uri="{FF2B5EF4-FFF2-40B4-BE49-F238E27FC236}">
                <a16:creationId xmlns:a16="http://schemas.microsoft.com/office/drawing/2014/main" id="{5A09AB73-3DDF-293A-46BD-C3CBF211A8C4}"/>
              </a:ext>
            </a:extLst>
          </p:cNvPr>
          <p:cNvSpPr txBox="1"/>
          <p:nvPr/>
        </p:nvSpPr>
        <p:spPr>
          <a:xfrm>
            <a:off x="1819185" y="562375"/>
            <a:ext cx="4649030"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SEKTÖREL BİLGİLER</a:t>
            </a:r>
          </a:p>
        </p:txBody>
      </p:sp>
      <p:sp>
        <p:nvSpPr>
          <p:cNvPr id="13" name="TextBox 12">
            <a:extLst>
              <a:ext uri="{FF2B5EF4-FFF2-40B4-BE49-F238E27FC236}">
                <a16:creationId xmlns:a16="http://schemas.microsoft.com/office/drawing/2014/main" id="{D52C21FE-04F4-1442-FBC0-1D534CD8570B}"/>
              </a:ext>
            </a:extLst>
          </p:cNvPr>
          <p:cNvSpPr txBox="1"/>
          <p:nvPr/>
        </p:nvSpPr>
        <p:spPr>
          <a:xfrm>
            <a:off x="1819185" y="1273575"/>
            <a:ext cx="11016157"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Türkiye Akıllı Telefon Sektöründe Fiyat Segmentasyonu</a:t>
            </a:r>
          </a:p>
        </p:txBody>
      </p:sp>
    </p:spTree>
    <p:extLst>
      <p:ext uri="{BB962C8B-B14F-4D97-AF65-F5344CB8AC3E}">
        <p14:creationId xmlns:p14="http://schemas.microsoft.com/office/powerpoint/2010/main" val="68054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27</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24" name="TextBox 12">
            <a:extLst>
              <a:ext uri="{FF2B5EF4-FFF2-40B4-BE49-F238E27FC236}">
                <a16:creationId xmlns:a16="http://schemas.microsoft.com/office/drawing/2014/main" id="{F87FF789-2A45-B4C5-C655-97E34FF48924}"/>
              </a:ext>
            </a:extLst>
          </p:cNvPr>
          <p:cNvSpPr txBox="1"/>
          <p:nvPr/>
        </p:nvSpPr>
        <p:spPr>
          <a:xfrm>
            <a:off x="5310369" y="3916509"/>
            <a:ext cx="7172090" cy="830997"/>
          </a:xfrm>
          <a:prstGeom prst="rect">
            <a:avLst/>
          </a:prstGeom>
          <a:noFill/>
          <a:ln>
            <a:noFill/>
          </a:ln>
        </p:spPr>
        <p:txBody>
          <a:bodyPr wrap="square">
            <a:spAutoFit/>
          </a:bodyPr>
          <a:lstStyle/>
          <a:p>
            <a:pPr algn="ctr"/>
            <a:r>
              <a:rPr lang="tr-TR" sz="2400" b="1" dirty="0">
                <a:solidFill>
                  <a:srgbClr val="051C2C"/>
                </a:solidFill>
                <a:latin typeface="Century Gothic" panose="020B0502020202020204" pitchFamily="34" charset="0"/>
              </a:rPr>
              <a:t>Türkiye Akıllı Telefon Pazarı Güncel ve</a:t>
            </a:r>
          </a:p>
          <a:p>
            <a:pPr algn="ctr"/>
            <a:r>
              <a:rPr lang="tr-TR" sz="2400" b="1" dirty="0">
                <a:solidFill>
                  <a:srgbClr val="051C2C"/>
                </a:solidFill>
                <a:latin typeface="Century Gothic" panose="020B0502020202020204" pitchFamily="34" charset="0"/>
              </a:rPr>
              <a:t>Tahmini Satış Adetleri (bin adet)</a:t>
            </a:r>
            <a:endParaRPr lang="tr-TR" sz="1800" dirty="0">
              <a:solidFill>
                <a:srgbClr val="051C2C"/>
              </a:solidFill>
              <a:latin typeface="Century Gothic" panose="020B0502020202020204" pitchFamily="34" charset="0"/>
            </a:endParaRPr>
          </a:p>
        </p:txBody>
      </p:sp>
      <p:cxnSp>
        <p:nvCxnSpPr>
          <p:cNvPr id="25" name="Straight Connector 24">
            <a:extLst>
              <a:ext uri="{FF2B5EF4-FFF2-40B4-BE49-F238E27FC236}">
                <a16:creationId xmlns:a16="http://schemas.microsoft.com/office/drawing/2014/main" id="{83F7A8C1-CF9F-9E2F-650E-52468A2BCAC5}"/>
              </a:ext>
            </a:extLst>
          </p:cNvPr>
          <p:cNvCxnSpPr>
            <a:cxnSpLocks/>
          </p:cNvCxnSpPr>
          <p:nvPr/>
        </p:nvCxnSpPr>
        <p:spPr>
          <a:xfrm>
            <a:off x="5332603" y="4987149"/>
            <a:ext cx="7127623"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C5F3B0E6-2BC2-7B0A-6558-CB7BF3A12632}"/>
              </a:ext>
            </a:extLst>
          </p:cNvPr>
          <p:cNvPicPr>
            <a:picLocks noChangeAspect="1"/>
          </p:cNvPicPr>
          <p:nvPr/>
        </p:nvPicPr>
        <p:blipFill rotWithShape="1">
          <a:blip r:embed="rId7"/>
          <a:srcRect l="3613"/>
          <a:stretch/>
        </p:blipFill>
        <p:spPr>
          <a:xfrm>
            <a:off x="2137011" y="4855867"/>
            <a:ext cx="13647745" cy="6599169"/>
          </a:xfrm>
          <a:prstGeom prst="rect">
            <a:avLst/>
          </a:prstGeom>
        </p:spPr>
      </p:pic>
      <p:sp>
        <p:nvSpPr>
          <p:cNvPr id="14" name="TextBox 13">
            <a:extLst>
              <a:ext uri="{FF2B5EF4-FFF2-40B4-BE49-F238E27FC236}">
                <a16:creationId xmlns:a16="http://schemas.microsoft.com/office/drawing/2014/main" id="{6F1A2BC8-CF81-1B6E-971E-C320ABEB0A11}"/>
              </a:ext>
            </a:extLst>
          </p:cNvPr>
          <p:cNvSpPr txBox="1"/>
          <p:nvPr/>
        </p:nvSpPr>
        <p:spPr>
          <a:xfrm>
            <a:off x="1590876" y="13153625"/>
            <a:ext cx="13026188" cy="307777"/>
          </a:xfrm>
          <a:prstGeom prst="rect">
            <a:avLst/>
          </a:prstGeom>
          <a:noFill/>
        </p:spPr>
        <p:txBody>
          <a:bodyPr wrap="square">
            <a:spAutoFit/>
          </a:bodyPr>
          <a:lstStyle>
            <a:defPPr>
              <a:defRPr lang="en-US"/>
            </a:defPPr>
            <a:lvl1pPr marR="353060" algn="just">
              <a:spcBef>
                <a:spcPts val="600"/>
              </a:spcBef>
              <a:defRPr sz="2000" i="1">
                <a:latin typeface="Times New Roman" panose="02020603050405020304" pitchFamily="18" charset="0"/>
                <a:ea typeface="Calibri" panose="020F0502020204030204" pitchFamily="34" charset="0"/>
                <a:cs typeface="Times New Roman" panose="02020603050405020304" pitchFamily="18" charset="0"/>
              </a:defRPr>
            </a:lvl1pPr>
          </a:lstStyle>
          <a:p>
            <a:r>
              <a:rPr lang="tr-TR" dirty="0"/>
              <a:t>Kaynak: BTK, Masaüstü araştırmaları, Sektör görüşleri, Global KPMG kaynakları, KPMG Sektör Raporu</a:t>
            </a:r>
          </a:p>
        </p:txBody>
      </p:sp>
      <p:sp>
        <p:nvSpPr>
          <p:cNvPr id="18" name="TextBox 17">
            <a:extLst>
              <a:ext uri="{FF2B5EF4-FFF2-40B4-BE49-F238E27FC236}">
                <a16:creationId xmlns:a16="http://schemas.microsoft.com/office/drawing/2014/main" id="{542D489B-CE20-042E-AD43-A5656DD60171}"/>
              </a:ext>
            </a:extLst>
          </p:cNvPr>
          <p:cNvSpPr txBox="1"/>
          <p:nvPr/>
        </p:nvSpPr>
        <p:spPr>
          <a:xfrm>
            <a:off x="17437767" y="9885376"/>
            <a:ext cx="6227648" cy="1569660"/>
          </a:xfrm>
          <a:prstGeom prst="rect">
            <a:avLst/>
          </a:prstGeom>
          <a:noFill/>
        </p:spPr>
        <p:txBody>
          <a:bodyPr wrap="square">
            <a:spAutoFit/>
          </a:bodyPr>
          <a:lstStyle/>
          <a:p>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Önümüzdeki 5 yıllık süreçte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uygun fiyatlı telefon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segmentinin yaklaşık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%8 YBBO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ile pazar büyümesinin üzerinde gerçekleşeceği tahmin edilmektedir. </a:t>
            </a:r>
          </a:p>
        </p:txBody>
      </p:sp>
      <p:cxnSp>
        <p:nvCxnSpPr>
          <p:cNvPr id="2" name="Straight Connector 1">
            <a:extLst>
              <a:ext uri="{FF2B5EF4-FFF2-40B4-BE49-F238E27FC236}">
                <a16:creationId xmlns:a16="http://schemas.microsoft.com/office/drawing/2014/main" id="{BC9A3CB9-18D4-EE3B-98C2-56503F080E20}"/>
              </a:ext>
            </a:extLst>
          </p:cNvPr>
          <p:cNvCxnSpPr>
            <a:cxnSpLocks/>
          </p:cNvCxnSpPr>
          <p:nvPr/>
        </p:nvCxnSpPr>
        <p:spPr>
          <a:xfrm>
            <a:off x="17437767" y="7527774"/>
            <a:ext cx="6134722"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E94AD68-3559-B305-DE9C-BB7D2FE0D91A}"/>
              </a:ext>
            </a:extLst>
          </p:cNvPr>
          <p:cNvCxnSpPr>
            <a:cxnSpLocks/>
          </p:cNvCxnSpPr>
          <p:nvPr/>
        </p:nvCxnSpPr>
        <p:spPr>
          <a:xfrm>
            <a:off x="17453809" y="4963287"/>
            <a:ext cx="6118680"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pic>
        <p:nvPicPr>
          <p:cNvPr id="13" name="Graphic 12">
            <a:extLst>
              <a:ext uri="{FF2B5EF4-FFF2-40B4-BE49-F238E27FC236}">
                <a16:creationId xmlns:a16="http://schemas.microsoft.com/office/drawing/2014/main" id="{27EC91C1-1E5E-C9AC-96C6-6AE3F53EF77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5986937" y="10145173"/>
            <a:ext cx="1079945" cy="1079945"/>
          </a:xfrm>
          <a:prstGeom prst="rect">
            <a:avLst/>
          </a:prstGeom>
        </p:spPr>
      </p:pic>
      <p:sp>
        <p:nvSpPr>
          <p:cNvPr id="16" name="TextBox 12">
            <a:extLst>
              <a:ext uri="{FF2B5EF4-FFF2-40B4-BE49-F238E27FC236}">
                <a16:creationId xmlns:a16="http://schemas.microsoft.com/office/drawing/2014/main" id="{BE5ED629-DE8C-3206-962F-5C1DE260BFBA}"/>
              </a:ext>
            </a:extLst>
          </p:cNvPr>
          <p:cNvSpPr txBox="1"/>
          <p:nvPr/>
        </p:nvSpPr>
        <p:spPr>
          <a:xfrm>
            <a:off x="17437767" y="7918706"/>
            <a:ext cx="6245233" cy="1569660"/>
          </a:xfrm>
          <a:prstGeom prst="rect">
            <a:avLst/>
          </a:prstGeom>
          <a:noFill/>
          <a:ln>
            <a:noFill/>
          </a:ln>
        </p:spPr>
        <p:txBody>
          <a:bodyPr wrap="square">
            <a:spAutoFit/>
          </a:bodyPr>
          <a:lstStyle/>
          <a:p>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2023 yılında yıllık bazda tahmini 12 milyon adede yaklaşacak akıllı telefon satışının  önümüzdeki süreçte büyüme trendini sürdüreceği beklenmektedir.</a:t>
            </a:r>
          </a:p>
        </p:txBody>
      </p:sp>
      <p:pic>
        <p:nvPicPr>
          <p:cNvPr id="19" name="Graphic 18">
            <a:extLst>
              <a:ext uri="{FF2B5EF4-FFF2-40B4-BE49-F238E27FC236}">
                <a16:creationId xmlns:a16="http://schemas.microsoft.com/office/drawing/2014/main" id="{B7B357D0-8A02-00DF-EA4F-2168F7450C3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045260" y="7853783"/>
            <a:ext cx="998467" cy="998467"/>
          </a:xfrm>
          <a:prstGeom prst="rect">
            <a:avLst/>
          </a:prstGeom>
          <a:effectLst/>
        </p:spPr>
      </p:pic>
      <p:sp>
        <p:nvSpPr>
          <p:cNvPr id="17" name="TextBox 16">
            <a:extLst>
              <a:ext uri="{FF2B5EF4-FFF2-40B4-BE49-F238E27FC236}">
                <a16:creationId xmlns:a16="http://schemas.microsoft.com/office/drawing/2014/main" id="{14471E56-B177-B2E3-FB82-4DEB8AF8B2A2}"/>
              </a:ext>
            </a:extLst>
          </p:cNvPr>
          <p:cNvSpPr txBox="1"/>
          <p:nvPr/>
        </p:nvSpPr>
        <p:spPr>
          <a:xfrm>
            <a:off x="17421724" y="5364893"/>
            <a:ext cx="6372027" cy="1569660"/>
          </a:xfrm>
          <a:prstGeom prst="rect">
            <a:avLst/>
          </a:prstGeom>
          <a:noFill/>
        </p:spPr>
        <p:txBody>
          <a:bodyPr wrap="square">
            <a:spAutoFit/>
          </a:bodyPr>
          <a:lstStyle/>
          <a:p>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Türkiye pazarındaki akıllı telefon satış adetleri incelendiğinde son 5 yıllık süreçte satışların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10,5-11,5 milyon adet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arasında değiştiği gözlemlenmektedir.</a:t>
            </a:r>
          </a:p>
        </p:txBody>
      </p:sp>
      <p:pic>
        <p:nvPicPr>
          <p:cNvPr id="4" name="Graphic 3">
            <a:extLst>
              <a:ext uri="{FF2B5EF4-FFF2-40B4-BE49-F238E27FC236}">
                <a16:creationId xmlns:a16="http://schemas.microsoft.com/office/drawing/2014/main" id="{C10F1468-B0C5-88AE-B5E3-E276FEB6A8A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270723" y="5425285"/>
            <a:ext cx="512371" cy="1078458"/>
          </a:xfrm>
          <a:prstGeom prst="rect">
            <a:avLst/>
          </a:prstGeom>
          <a:effectLst/>
        </p:spPr>
      </p:pic>
      <p:sp>
        <p:nvSpPr>
          <p:cNvPr id="21" name="TextBox 20">
            <a:extLst>
              <a:ext uri="{FF2B5EF4-FFF2-40B4-BE49-F238E27FC236}">
                <a16:creationId xmlns:a16="http://schemas.microsoft.com/office/drawing/2014/main" id="{89FE97CC-22C8-110A-6EA5-D538D2E8B15F}"/>
              </a:ext>
            </a:extLst>
          </p:cNvPr>
          <p:cNvSpPr txBox="1"/>
          <p:nvPr/>
        </p:nvSpPr>
        <p:spPr>
          <a:xfrm>
            <a:off x="17453809" y="3210763"/>
            <a:ext cx="6372025" cy="1200329"/>
          </a:xfrm>
          <a:prstGeom prst="rect">
            <a:avLst/>
          </a:prstGeom>
          <a:noFill/>
        </p:spPr>
        <p:txBody>
          <a:bodyPr wrap="square">
            <a:spAutoFit/>
          </a:bodyPr>
          <a:lstStyle/>
          <a:p>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Son 5 yılda, global akıllı telefon pazarındaki artış Türkiye akıllı telefon pazarına da yansımaktadır.</a:t>
            </a:r>
          </a:p>
        </p:txBody>
      </p:sp>
      <p:pic>
        <p:nvPicPr>
          <p:cNvPr id="5" name="Graphic 4">
            <a:extLst>
              <a:ext uri="{FF2B5EF4-FFF2-40B4-BE49-F238E27FC236}">
                <a16:creationId xmlns:a16="http://schemas.microsoft.com/office/drawing/2014/main" id="{E9C022F8-3812-966D-2E5F-77D827EA3C07}"/>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5984639" y="3224483"/>
            <a:ext cx="1106424" cy="1106424"/>
          </a:xfrm>
          <a:prstGeom prst="rect">
            <a:avLst/>
          </a:prstGeom>
        </p:spPr>
      </p:pic>
      <p:sp>
        <p:nvSpPr>
          <p:cNvPr id="15" name="TextBox 14">
            <a:extLst>
              <a:ext uri="{FF2B5EF4-FFF2-40B4-BE49-F238E27FC236}">
                <a16:creationId xmlns:a16="http://schemas.microsoft.com/office/drawing/2014/main" id="{2D38FD93-D97F-C160-54A7-0B2C8052D455}"/>
              </a:ext>
            </a:extLst>
          </p:cNvPr>
          <p:cNvSpPr txBox="1"/>
          <p:nvPr/>
        </p:nvSpPr>
        <p:spPr>
          <a:xfrm>
            <a:off x="1819185" y="562375"/>
            <a:ext cx="4649030"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SEKTÖREL BİLGİLER</a:t>
            </a:r>
          </a:p>
        </p:txBody>
      </p:sp>
      <p:sp>
        <p:nvSpPr>
          <p:cNvPr id="20" name="TextBox 19">
            <a:extLst>
              <a:ext uri="{FF2B5EF4-FFF2-40B4-BE49-F238E27FC236}">
                <a16:creationId xmlns:a16="http://schemas.microsoft.com/office/drawing/2014/main" id="{B4BB93FF-8775-BF6C-B47A-AE49A43269CE}"/>
              </a:ext>
            </a:extLst>
          </p:cNvPr>
          <p:cNvSpPr txBox="1"/>
          <p:nvPr/>
        </p:nvSpPr>
        <p:spPr>
          <a:xfrm>
            <a:off x="1819185" y="1273575"/>
            <a:ext cx="7141699"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Türkiye Akıllı Telefon Sektörü (Adet)</a:t>
            </a:r>
          </a:p>
        </p:txBody>
      </p:sp>
      <p:cxnSp>
        <p:nvCxnSpPr>
          <p:cNvPr id="27" name="Straight Connector 26">
            <a:extLst>
              <a:ext uri="{FF2B5EF4-FFF2-40B4-BE49-F238E27FC236}">
                <a16:creationId xmlns:a16="http://schemas.microsoft.com/office/drawing/2014/main" id="{8C9711F2-0C57-FB4E-4868-40EAE12E6A47}"/>
              </a:ext>
            </a:extLst>
          </p:cNvPr>
          <p:cNvCxnSpPr>
            <a:cxnSpLocks/>
          </p:cNvCxnSpPr>
          <p:nvPr/>
        </p:nvCxnSpPr>
        <p:spPr>
          <a:xfrm>
            <a:off x="17381620" y="9765649"/>
            <a:ext cx="6134722"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298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28</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28" name="TextBox 12">
            <a:extLst>
              <a:ext uri="{FF2B5EF4-FFF2-40B4-BE49-F238E27FC236}">
                <a16:creationId xmlns:a16="http://schemas.microsoft.com/office/drawing/2014/main" id="{6B4D8343-5BBC-430E-CFCA-B75606DA74A9}"/>
              </a:ext>
            </a:extLst>
          </p:cNvPr>
          <p:cNvSpPr txBox="1"/>
          <p:nvPr/>
        </p:nvSpPr>
        <p:spPr>
          <a:xfrm>
            <a:off x="3466419" y="3506530"/>
            <a:ext cx="7172090" cy="830997"/>
          </a:xfrm>
          <a:prstGeom prst="rect">
            <a:avLst/>
          </a:prstGeom>
          <a:noFill/>
          <a:ln>
            <a:noFill/>
          </a:ln>
        </p:spPr>
        <p:txBody>
          <a:bodyPr wrap="square">
            <a:spAutoFit/>
          </a:bodyPr>
          <a:lstStyle/>
          <a:p>
            <a:pPr algn="ctr"/>
            <a:r>
              <a:rPr lang="tr-TR" sz="2400" b="1" dirty="0">
                <a:solidFill>
                  <a:srgbClr val="051C2C"/>
                </a:solidFill>
                <a:latin typeface="Century Gothic" panose="020B0502020202020204" pitchFamily="34" charset="0"/>
              </a:rPr>
              <a:t>Türkiye Akıllı Telefon Pazarı Güncel ve</a:t>
            </a:r>
          </a:p>
          <a:p>
            <a:pPr algn="ctr"/>
            <a:r>
              <a:rPr lang="tr-TR" sz="2400" b="1" dirty="0">
                <a:solidFill>
                  <a:srgbClr val="051C2C"/>
                </a:solidFill>
                <a:latin typeface="Century Gothic" panose="020B0502020202020204" pitchFamily="34" charset="0"/>
              </a:rPr>
              <a:t>Tahmini Satış </a:t>
            </a:r>
            <a:r>
              <a:rPr lang="en-US" sz="2400" b="1" dirty="0">
                <a:solidFill>
                  <a:srgbClr val="051C2C"/>
                </a:solidFill>
                <a:latin typeface="Century Gothic" panose="020B0502020202020204" pitchFamily="34" charset="0"/>
              </a:rPr>
              <a:t>Tutarları </a:t>
            </a:r>
            <a:r>
              <a:rPr lang="tr-TR" sz="2400" b="1" dirty="0">
                <a:solidFill>
                  <a:srgbClr val="051C2C"/>
                </a:solidFill>
                <a:latin typeface="Century Gothic" panose="020B0502020202020204" pitchFamily="34" charset="0"/>
              </a:rPr>
              <a:t>(Milyar TL)</a:t>
            </a:r>
            <a:endParaRPr lang="tr-TR" sz="1800" dirty="0">
              <a:solidFill>
                <a:srgbClr val="051C2C"/>
              </a:solidFill>
              <a:latin typeface="Century Gothic" panose="020B0502020202020204" pitchFamily="34" charset="0"/>
            </a:endParaRPr>
          </a:p>
        </p:txBody>
      </p:sp>
      <p:cxnSp>
        <p:nvCxnSpPr>
          <p:cNvPr id="29" name="Straight Connector 28">
            <a:extLst>
              <a:ext uri="{FF2B5EF4-FFF2-40B4-BE49-F238E27FC236}">
                <a16:creationId xmlns:a16="http://schemas.microsoft.com/office/drawing/2014/main" id="{1DB3542D-91E5-BE8D-2411-8EAC822A5D6A}"/>
              </a:ext>
            </a:extLst>
          </p:cNvPr>
          <p:cNvCxnSpPr>
            <a:cxnSpLocks/>
          </p:cNvCxnSpPr>
          <p:nvPr/>
        </p:nvCxnSpPr>
        <p:spPr>
          <a:xfrm>
            <a:off x="3488653" y="4577170"/>
            <a:ext cx="7127623"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4E8000A-3C88-0C52-B6C9-903D562F7888}"/>
              </a:ext>
            </a:extLst>
          </p:cNvPr>
          <p:cNvPicPr>
            <a:picLocks noChangeAspect="1"/>
          </p:cNvPicPr>
          <p:nvPr/>
        </p:nvPicPr>
        <p:blipFill rotWithShape="1">
          <a:blip r:embed="rId7"/>
          <a:srcRect l="3613"/>
          <a:stretch/>
        </p:blipFill>
        <p:spPr>
          <a:xfrm>
            <a:off x="1738876" y="3668258"/>
            <a:ext cx="13523273" cy="6415807"/>
          </a:xfrm>
          <a:prstGeom prst="rect">
            <a:avLst/>
          </a:prstGeom>
        </p:spPr>
      </p:pic>
      <p:sp>
        <p:nvSpPr>
          <p:cNvPr id="4" name="TextBox 3">
            <a:extLst>
              <a:ext uri="{FF2B5EF4-FFF2-40B4-BE49-F238E27FC236}">
                <a16:creationId xmlns:a16="http://schemas.microsoft.com/office/drawing/2014/main" id="{5E24B612-FBFC-6C10-CDEC-EE9AF0ADA03E}"/>
              </a:ext>
            </a:extLst>
          </p:cNvPr>
          <p:cNvSpPr txBox="1"/>
          <p:nvPr/>
        </p:nvSpPr>
        <p:spPr>
          <a:xfrm>
            <a:off x="1590876" y="13153625"/>
            <a:ext cx="13026188" cy="307777"/>
          </a:xfrm>
          <a:prstGeom prst="rect">
            <a:avLst/>
          </a:prstGeom>
          <a:noFill/>
        </p:spPr>
        <p:txBody>
          <a:bodyPr wrap="square">
            <a:spAutoFit/>
          </a:bodyPr>
          <a:lstStyle>
            <a:defPPr>
              <a:defRPr lang="en-US"/>
            </a:defPPr>
            <a:lvl1pPr marR="353060" algn="just">
              <a:spcBef>
                <a:spcPts val="600"/>
              </a:spcBef>
              <a:defRPr sz="2000" i="1">
                <a:latin typeface="Times New Roman" panose="02020603050405020304" pitchFamily="18" charset="0"/>
                <a:ea typeface="Calibri" panose="020F0502020204030204" pitchFamily="34" charset="0"/>
                <a:cs typeface="Times New Roman" panose="02020603050405020304" pitchFamily="18" charset="0"/>
              </a:defRPr>
            </a:lvl1pPr>
          </a:lstStyle>
          <a:p>
            <a:r>
              <a:rPr lang="tr-TR" dirty="0"/>
              <a:t>Kaynak: BTK, Masaüstü araştırmaları, Sektör görüşleri, Global KPMG kaynakları, KPMG Sektör Raporu</a:t>
            </a:r>
          </a:p>
        </p:txBody>
      </p:sp>
      <p:sp>
        <p:nvSpPr>
          <p:cNvPr id="7" name="TextBox 6">
            <a:extLst>
              <a:ext uri="{FF2B5EF4-FFF2-40B4-BE49-F238E27FC236}">
                <a16:creationId xmlns:a16="http://schemas.microsoft.com/office/drawing/2014/main" id="{C32C0015-6849-009A-5E89-7D8A50FA9BD1}"/>
              </a:ext>
            </a:extLst>
          </p:cNvPr>
          <p:cNvSpPr txBox="1"/>
          <p:nvPr/>
        </p:nvSpPr>
        <p:spPr>
          <a:xfrm>
            <a:off x="16892339" y="3072485"/>
            <a:ext cx="6748941" cy="2308324"/>
          </a:xfrm>
          <a:prstGeom prst="rect">
            <a:avLst/>
          </a:prstGeom>
          <a:noFill/>
        </p:spPr>
        <p:txBody>
          <a:bodyPr wrap="square">
            <a:spAutoFit/>
          </a:bodyPr>
          <a:lstStyle/>
          <a:p>
            <a:pPr algn="just"/>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Türkiye akıllı telefon pazarı satış hacmi incelendiğinde pazarın TL bazında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son 5 yıllık süreçte %40,7</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 oranında büyüdüğü görülmektedir</a:t>
            </a:r>
            <a:r>
              <a:rPr lang="en-US" sz="2400" dirty="0">
                <a:solidFill>
                  <a:srgbClr val="051C2C"/>
                </a:solidFill>
                <a:latin typeface="Tahoma" panose="020B0604030504040204" pitchFamily="34" charset="0"/>
                <a:ea typeface="Tahoma" panose="020B0604030504040204" pitchFamily="34" charset="0"/>
                <a:cs typeface="Tahoma" panose="020B0604030504040204" pitchFamily="34" charset="0"/>
              </a:rPr>
              <a:t>.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Büyüyen pazarın, artan birim fiyatlar ile bir araya gelmesi sonucunda pazarda TL bazında hızlı bir büyüme beklenmektedir. </a:t>
            </a:r>
          </a:p>
        </p:txBody>
      </p:sp>
      <p:sp>
        <p:nvSpPr>
          <p:cNvPr id="17" name="TextBox 16">
            <a:extLst>
              <a:ext uri="{FF2B5EF4-FFF2-40B4-BE49-F238E27FC236}">
                <a16:creationId xmlns:a16="http://schemas.microsoft.com/office/drawing/2014/main" id="{C3C1DBB7-8AC0-023A-9339-F0CAFDEEBF86}"/>
              </a:ext>
            </a:extLst>
          </p:cNvPr>
          <p:cNvSpPr txBox="1"/>
          <p:nvPr/>
        </p:nvSpPr>
        <p:spPr>
          <a:xfrm>
            <a:off x="16892340" y="5896801"/>
            <a:ext cx="6748941" cy="1569660"/>
          </a:xfrm>
          <a:prstGeom prst="rect">
            <a:avLst/>
          </a:prstGeom>
          <a:noFill/>
        </p:spPr>
        <p:txBody>
          <a:bodyPr wrap="square">
            <a:spAutoFit/>
          </a:bodyPr>
          <a:lstStyle/>
          <a:p>
            <a:pPr algn="just"/>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Önümüzdeki 5 yıllık süreçte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Türkiye akıllı telefon pazarının yıllık bazda iki haneli büyüme göstereceği ve yaklaşık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282,1 milyar TL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hacme</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ulaşacağı tahmin edilmektedir</a:t>
            </a:r>
            <a:r>
              <a:rPr lang="en-US" sz="2400" dirty="0">
                <a:solidFill>
                  <a:srgbClr val="051C2C"/>
                </a:solidFill>
                <a:latin typeface="Tahoma" panose="020B0604030504040204" pitchFamily="34" charset="0"/>
                <a:ea typeface="Tahoma" panose="020B0604030504040204" pitchFamily="34" charset="0"/>
                <a:cs typeface="Tahoma" panose="020B0604030504040204" pitchFamily="34" charset="0"/>
              </a:rPr>
              <a:t>.</a:t>
            </a:r>
            <a:endPar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7D0EBEB8-6717-9FE7-5A81-D513652DE07B}"/>
              </a:ext>
            </a:extLst>
          </p:cNvPr>
          <p:cNvSpPr txBox="1"/>
          <p:nvPr/>
        </p:nvSpPr>
        <p:spPr>
          <a:xfrm>
            <a:off x="16916477" y="8145073"/>
            <a:ext cx="6748940" cy="1938992"/>
          </a:xfrm>
          <a:prstGeom prst="rect">
            <a:avLst/>
          </a:prstGeom>
          <a:noFill/>
        </p:spPr>
        <p:txBody>
          <a:bodyPr wrap="square">
            <a:spAutoFit/>
          </a:bodyPr>
          <a:lstStyle/>
          <a:p>
            <a:pPr algn="just"/>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Uygun fiyatlı akıllı telefonlardaki satış adetlerinin artması, farklı fiyat segmentlerindeki hızlı teknolojik dönüşüm ve reel ekonomi büyümesi gibi sebepler satış tahminlerine olumlu yansımaktadır.</a:t>
            </a:r>
          </a:p>
        </p:txBody>
      </p:sp>
      <p:cxnSp>
        <p:nvCxnSpPr>
          <p:cNvPr id="11" name="Straight Connector 10">
            <a:extLst>
              <a:ext uri="{FF2B5EF4-FFF2-40B4-BE49-F238E27FC236}">
                <a16:creationId xmlns:a16="http://schemas.microsoft.com/office/drawing/2014/main" id="{19112DA4-5481-0C8E-0509-681552A13F44}"/>
              </a:ext>
            </a:extLst>
          </p:cNvPr>
          <p:cNvCxnSpPr>
            <a:cxnSpLocks/>
          </p:cNvCxnSpPr>
          <p:nvPr/>
        </p:nvCxnSpPr>
        <p:spPr>
          <a:xfrm>
            <a:off x="16916477" y="5714203"/>
            <a:ext cx="6724803" cy="6427"/>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927DB21-EF73-462A-43CC-390B7E6DFB26}"/>
              </a:ext>
            </a:extLst>
          </p:cNvPr>
          <p:cNvCxnSpPr>
            <a:cxnSpLocks/>
          </p:cNvCxnSpPr>
          <p:nvPr/>
        </p:nvCxnSpPr>
        <p:spPr>
          <a:xfrm>
            <a:off x="16916477" y="7787231"/>
            <a:ext cx="6748940"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pic>
        <p:nvPicPr>
          <p:cNvPr id="21" name="Graphic 20">
            <a:extLst>
              <a:ext uri="{FF2B5EF4-FFF2-40B4-BE49-F238E27FC236}">
                <a16:creationId xmlns:a16="http://schemas.microsoft.com/office/drawing/2014/main" id="{7E145F13-09B0-6126-4492-8BE8714D8E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661126" y="3597525"/>
            <a:ext cx="512371" cy="1078458"/>
          </a:xfrm>
          <a:prstGeom prst="rect">
            <a:avLst/>
          </a:prstGeom>
          <a:effectLst/>
        </p:spPr>
      </p:pic>
      <p:pic>
        <p:nvPicPr>
          <p:cNvPr id="2" name="Graphic 1">
            <a:extLst>
              <a:ext uri="{FF2B5EF4-FFF2-40B4-BE49-F238E27FC236}">
                <a16:creationId xmlns:a16="http://schemas.microsoft.com/office/drawing/2014/main" id="{17B14C47-A126-849E-1F06-0806AB335CC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5418078" y="5962008"/>
            <a:ext cx="998467" cy="998467"/>
          </a:xfrm>
          <a:prstGeom prst="rect">
            <a:avLst/>
          </a:prstGeom>
          <a:effectLst/>
        </p:spPr>
      </p:pic>
      <p:pic>
        <p:nvPicPr>
          <p:cNvPr id="5" name="Graphic 4">
            <a:extLst>
              <a:ext uri="{FF2B5EF4-FFF2-40B4-BE49-F238E27FC236}">
                <a16:creationId xmlns:a16="http://schemas.microsoft.com/office/drawing/2014/main" id="{5F752FAE-1E96-DFB3-5793-472D01E180AC}"/>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5283139" y="8276536"/>
            <a:ext cx="1306734" cy="1306734"/>
          </a:xfrm>
          <a:prstGeom prst="rect">
            <a:avLst/>
          </a:prstGeom>
          <a:effectLst/>
        </p:spPr>
      </p:pic>
      <p:sp>
        <p:nvSpPr>
          <p:cNvPr id="8" name="TextBox 7">
            <a:extLst>
              <a:ext uri="{FF2B5EF4-FFF2-40B4-BE49-F238E27FC236}">
                <a16:creationId xmlns:a16="http://schemas.microsoft.com/office/drawing/2014/main" id="{6607507F-FF98-25C1-55AA-5F4BCC707995}"/>
              </a:ext>
            </a:extLst>
          </p:cNvPr>
          <p:cNvSpPr txBox="1"/>
          <p:nvPr/>
        </p:nvSpPr>
        <p:spPr>
          <a:xfrm>
            <a:off x="1819185" y="562375"/>
            <a:ext cx="4649030"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SEKTÖREL BİLGİLER</a:t>
            </a:r>
          </a:p>
        </p:txBody>
      </p:sp>
      <p:sp>
        <p:nvSpPr>
          <p:cNvPr id="10" name="TextBox 9">
            <a:extLst>
              <a:ext uri="{FF2B5EF4-FFF2-40B4-BE49-F238E27FC236}">
                <a16:creationId xmlns:a16="http://schemas.microsoft.com/office/drawing/2014/main" id="{A4F97E7D-F984-D5A2-CFBD-C98E149035DC}"/>
              </a:ext>
            </a:extLst>
          </p:cNvPr>
          <p:cNvSpPr txBox="1"/>
          <p:nvPr/>
        </p:nvSpPr>
        <p:spPr>
          <a:xfrm>
            <a:off x="1819185" y="1273575"/>
            <a:ext cx="7478329"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Türkiye Akıllı Telefon Sektörü (Hacim)</a:t>
            </a:r>
          </a:p>
        </p:txBody>
      </p:sp>
    </p:spTree>
    <p:extLst>
      <p:ext uri="{BB962C8B-B14F-4D97-AF65-F5344CB8AC3E}">
        <p14:creationId xmlns:p14="http://schemas.microsoft.com/office/powerpoint/2010/main" val="274055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6BE8509-D440-5C0E-7BD7-097456AC2272}"/>
              </a:ext>
            </a:extLst>
          </p:cNvPr>
          <p:cNvSpPr/>
          <p:nvPr/>
        </p:nvSpPr>
        <p:spPr>
          <a:xfrm>
            <a:off x="2086969" y="2164523"/>
            <a:ext cx="21498898" cy="5152282"/>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0CE6422C-F3C1-4DA2-74FA-A5C7C0501A72}"/>
              </a:ext>
            </a:extLst>
          </p:cNvPr>
          <p:cNvSpPr/>
          <p:nvPr/>
        </p:nvSpPr>
        <p:spPr>
          <a:xfrm>
            <a:off x="5094578" y="7787231"/>
            <a:ext cx="15483679" cy="5152282"/>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29</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31" name="TextBox 30">
            <a:extLst>
              <a:ext uri="{FF2B5EF4-FFF2-40B4-BE49-F238E27FC236}">
                <a16:creationId xmlns:a16="http://schemas.microsoft.com/office/drawing/2014/main" id="{AB2A6F4B-199C-45A9-EAE8-B469B9EBB7B5}"/>
              </a:ext>
            </a:extLst>
          </p:cNvPr>
          <p:cNvSpPr txBox="1"/>
          <p:nvPr/>
        </p:nvSpPr>
        <p:spPr>
          <a:xfrm>
            <a:off x="1590875" y="13153625"/>
            <a:ext cx="15606251" cy="400110"/>
          </a:xfrm>
          <a:prstGeom prst="rect">
            <a:avLst/>
          </a:prstGeom>
          <a:noFill/>
        </p:spPr>
        <p:txBody>
          <a:bodyPr wrap="square">
            <a:spAutoFit/>
          </a:bodyPr>
          <a:lstStyle>
            <a:defPPr>
              <a:defRPr lang="en-US"/>
            </a:defPPr>
            <a:lvl1pPr marR="353060" algn="just">
              <a:spcBef>
                <a:spcPts val="600"/>
              </a:spcBef>
              <a:defRPr sz="2000" i="1">
                <a:latin typeface="Times New Roman" panose="02020603050405020304" pitchFamily="18" charset="0"/>
                <a:ea typeface="Calibri" panose="020F0502020204030204" pitchFamily="34" charset="0"/>
                <a:cs typeface="Times New Roman" panose="02020603050405020304" pitchFamily="18" charset="0"/>
              </a:defRPr>
            </a:lvl1pPr>
          </a:lstStyle>
          <a:p>
            <a:r>
              <a:rPr lang="tr-TR" dirty="0"/>
              <a:t>Kaynak: TÜİK, İktisadi İşbirliği ve Gelişme Teşkilatı Masaüstü araştırmaları, Sektör görüşleri, Global KPMG kaynakları, KPMG Sektör Raporu</a:t>
            </a:r>
          </a:p>
        </p:txBody>
      </p:sp>
      <p:sp>
        <p:nvSpPr>
          <p:cNvPr id="14" name="Parallelogram 13">
            <a:extLst>
              <a:ext uri="{FF2B5EF4-FFF2-40B4-BE49-F238E27FC236}">
                <a16:creationId xmlns:a16="http://schemas.microsoft.com/office/drawing/2014/main" id="{FB45F4FD-7945-AA82-DF33-BFF77CB4D9C7}"/>
              </a:ext>
            </a:extLst>
          </p:cNvPr>
          <p:cNvSpPr/>
          <p:nvPr/>
        </p:nvSpPr>
        <p:spPr>
          <a:xfrm>
            <a:off x="5094579" y="7787231"/>
            <a:ext cx="4272942" cy="939824"/>
          </a:xfrm>
          <a:prstGeom prst="parallelogram">
            <a:avLst>
              <a:gd name="adj" fmla="val 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dirty="0"/>
          </a:p>
        </p:txBody>
      </p:sp>
      <p:sp>
        <p:nvSpPr>
          <p:cNvPr id="15" name="TextBox 12">
            <a:extLst>
              <a:ext uri="{FF2B5EF4-FFF2-40B4-BE49-F238E27FC236}">
                <a16:creationId xmlns:a16="http://schemas.microsoft.com/office/drawing/2014/main" id="{7E464E82-73E9-78D8-FB03-4EAE9802AD85}"/>
              </a:ext>
            </a:extLst>
          </p:cNvPr>
          <p:cNvSpPr txBox="1"/>
          <p:nvPr/>
        </p:nvSpPr>
        <p:spPr>
          <a:xfrm>
            <a:off x="6240317" y="8057088"/>
            <a:ext cx="2837550" cy="400110"/>
          </a:xfrm>
          <a:prstGeom prst="rect">
            <a:avLst/>
          </a:prstGeom>
          <a:noFill/>
          <a:ln>
            <a:noFill/>
          </a:ln>
        </p:spPr>
        <p:txBody>
          <a:bodyPr wrap="square">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Hat Aboneliği Sayısı</a:t>
            </a:r>
          </a:p>
        </p:txBody>
      </p:sp>
      <p:sp>
        <p:nvSpPr>
          <p:cNvPr id="19" name="Triangle 18">
            <a:extLst>
              <a:ext uri="{FF2B5EF4-FFF2-40B4-BE49-F238E27FC236}">
                <a16:creationId xmlns:a16="http://schemas.microsoft.com/office/drawing/2014/main" id="{5BCB350C-B5E1-89C1-07B1-F5DCD6F83954}"/>
              </a:ext>
            </a:extLst>
          </p:cNvPr>
          <p:cNvSpPr/>
          <p:nvPr/>
        </p:nvSpPr>
        <p:spPr>
          <a:xfrm>
            <a:off x="5557167" y="8050681"/>
            <a:ext cx="478992" cy="412924"/>
          </a:xfrm>
          <a:prstGeom prst="triangle">
            <a:avLst/>
          </a:prstGeom>
          <a:solidFill>
            <a:srgbClr val="78D6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23" name="Parallelogram 22">
            <a:extLst>
              <a:ext uri="{FF2B5EF4-FFF2-40B4-BE49-F238E27FC236}">
                <a16:creationId xmlns:a16="http://schemas.microsoft.com/office/drawing/2014/main" id="{5FFA1908-0B13-4813-C957-37A2653E4208}"/>
              </a:ext>
            </a:extLst>
          </p:cNvPr>
          <p:cNvSpPr/>
          <p:nvPr/>
        </p:nvSpPr>
        <p:spPr>
          <a:xfrm>
            <a:off x="2086969" y="2164523"/>
            <a:ext cx="5578201" cy="939824"/>
          </a:xfrm>
          <a:prstGeom prst="parallelogram">
            <a:avLst>
              <a:gd name="adj" fmla="val 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dirty="0"/>
          </a:p>
        </p:txBody>
      </p:sp>
      <p:sp>
        <p:nvSpPr>
          <p:cNvPr id="25" name="TextBox 12">
            <a:extLst>
              <a:ext uri="{FF2B5EF4-FFF2-40B4-BE49-F238E27FC236}">
                <a16:creationId xmlns:a16="http://schemas.microsoft.com/office/drawing/2014/main" id="{0D0F0E74-1E8D-FBBC-2928-2530B02A5C24}"/>
              </a:ext>
            </a:extLst>
          </p:cNvPr>
          <p:cNvSpPr txBox="1"/>
          <p:nvPr/>
        </p:nvSpPr>
        <p:spPr>
          <a:xfrm>
            <a:off x="3232708" y="2297597"/>
            <a:ext cx="3936483" cy="707886"/>
          </a:xfrm>
          <a:prstGeom prst="rect">
            <a:avLst/>
          </a:prstGeom>
          <a:noFill/>
          <a:ln>
            <a:noFill/>
          </a:ln>
        </p:spPr>
        <p:txBody>
          <a:bodyPr wrap="square">
            <a:spAutoFit/>
          </a:bodyPr>
          <a:lstStyle/>
          <a:p>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İnternet ve Mobil </a:t>
            </a:r>
            <a:r>
              <a:rPr lang="tr-TR"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Genişbant</a:t>
            </a: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tr-TR"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Penetrasyonu</a:t>
            </a:r>
            <a:endPar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7" name="Triangle 26">
            <a:extLst>
              <a:ext uri="{FF2B5EF4-FFF2-40B4-BE49-F238E27FC236}">
                <a16:creationId xmlns:a16="http://schemas.microsoft.com/office/drawing/2014/main" id="{43FECD75-5EE0-9009-7522-58B8FE04203C}"/>
              </a:ext>
            </a:extLst>
          </p:cNvPr>
          <p:cNvSpPr/>
          <p:nvPr/>
        </p:nvSpPr>
        <p:spPr>
          <a:xfrm>
            <a:off x="2549558" y="2427973"/>
            <a:ext cx="478992" cy="412924"/>
          </a:xfrm>
          <a:prstGeom prst="triangle">
            <a:avLst/>
          </a:prstGeom>
          <a:solidFill>
            <a:srgbClr val="78D6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2" name="TextBox 11">
            <a:extLst>
              <a:ext uri="{FF2B5EF4-FFF2-40B4-BE49-F238E27FC236}">
                <a16:creationId xmlns:a16="http://schemas.microsoft.com/office/drawing/2014/main" id="{A5922E85-C990-3487-D3CF-1A60EF251F14}"/>
              </a:ext>
            </a:extLst>
          </p:cNvPr>
          <p:cNvSpPr txBox="1"/>
          <p:nvPr/>
        </p:nvSpPr>
        <p:spPr>
          <a:xfrm>
            <a:off x="1819185" y="562375"/>
            <a:ext cx="4649030"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SEKTÖREL BİLGİLER</a:t>
            </a:r>
          </a:p>
        </p:txBody>
      </p:sp>
      <p:sp>
        <p:nvSpPr>
          <p:cNvPr id="13" name="TextBox 12">
            <a:extLst>
              <a:ext uri="{FF2B5EF4-FFF2-40B4-BE49-F238E27FC236}">
                <a16:creationId xmlns:a16="http://schemas.microsoft.com/office/drawing/2014/main" id="{7CCF5A2E-EB38-9A8D-8EB2-44D24E950AA2}"/>
              </a:ext>
            </a:extLst>
          </p:cNvPr>
          <p:cNvSpPr txBox="1"/>
          <p:nvPr/>
        </p:nvSpPr>
        <p:spPr>
          <a:xfrm>
            <a:off x="1819185" y="1273575"/>
            <a:ext cx="7330853"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Türkiye’de İnternet Altyapısı Gelişimi</a:t>
            </a:r>
          </a:p>
        </p:txBody>
      </p:sp>
      <p:pic>
        <p:nvPicPr>
          <p:cNvPr id="16" name="Picture 15">
            <a:extLst>
              <a:ext uri="{FF2B5EF4-FFF2-40B4-BE49-F238E27FC236}">
                <a16:creationId xmlns:a16="http://schemas.microsoft.com/office/drawing/2014/main" id="{4B9EEDB4-4F4E-68C9-BB14-5AA1B25ADA54}"/>
              </a:ext>
            </a:extLst>
          </p:cNvPr>
          <p:cNvPicPr>
            <a:picLocks noChangeAspect="1"/>
          </p:cNvPicPr>
          <p:nvPr/>
        </p:nvPicPr>
        <p:blipFill>
          <a:blip r:embed="rId7"/>
          <a:stretch>
            <a:fillRect/>
          </a:stretch>
        </p:blipFill>
        <p:spPr>
          <a:xfrm>
            <a:off x="12788734" y="3104347"/>
            <a:ext cx="9178970" cy="4084112"/>
          </a:xfrm>
          <a:prstGeom prst="rect">
            <a:avLst/>
          </a:prstGeom>
        </p:spPr>
      </p:pic>
      <p:pic>
        <p:nvPicPr>
          <p:cNvPr id="17" name="Picture 16">
            <a:extLst>
              <a:ext uri="{FF2B5EF4-FFF2-40B4-BE49-F238E27FC236}">
                <a16:creationId xmlns:a16="http://schemas.microsoft.com/office/drawing/2014/main" id="{19685208-0DCC-298A-EEF9-868C375D0658}"/>
              </a:ext>
            </a:extLst>
          </p:cNvPr>
          <p:cNvPicPr>
            <a:picLocks noChangeAspect="1"/>
          </p:cNvPicPr>
          <p:nvPr/>
        </p:nvPicPr>
        <p:blipFill>
          <a:blip r:embed="rId8"/>
          <a:stretch>
            <a:fillRect/>
          </a:stretch>
        </p:blipFill>
        <p:spPr>
          <a:xfrm>
            <a:off x="5796663" y="8320782"/>
            <a:ext cx="13531179" cy="4581741"/>
          </a:xfrm>
          <a:prstGeom prst="rect">
            <a:avLst/>
          </a:prstGeom>
        </p:spPr>
      </p:pic>
      <p:pic>
        <p:nvPicPr>
          <p:cNvPr id="18" name="Picture 17">
            <a:extLst>
              <a:ext uri="{FF2B5EF4-FFF2-40B4-BE49-F238E27FC236}">
                <a16:creationId xmlns:a16="http://schemas.microsoft.com/office/drawing/2014/main" id="{905FB9B3-D8D5-DE88-A182-F704CCCDAAF9}"/>
              </a:ext>
            </a:extLst>
          </p:cNvPr>
          <p:cNvPicPr>
            <a:picLocks noChangeAspect="1"/>
          </p:cNvPicPr>
          <p:nvPr/>
        </p:nvPicPr>
        <p:blipFill>
          <a:blip r:embed="rId9"/>
          <a:stretch>
            <a:fillRect/>
          </a:stretch>
        </p:blipFill>
        <p:spPr>
          <a:xfrm>
            <a:off x="2549558" y="3283805"/>
            <a:ext cx="9048884" cy="3904654"/>
          </a:xfrm>
          <a:prstGeom prst="rect">
            <a:avLst/>
          </a:prstGeom>
        </p:spPr>
      </p:pic>
    </p:spTree>
    <p:extLst>
      <p:ext uri="{BB962C8B-B14F-4D97-AF65-F5344CB8AC3E}">
        <p14:creationId xmlns:p14="http://schemas.microsoft.com/office/powerpoint/2010/main" val="40386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83C96434-C4E4-099F-458B-370199F03C5C}"/>
              </a:ext>
            </a:extLst>
          </p:cNvPr>
          <p:cNvGraphicFramePr>
            <a:graphicFrameLocks noGrp="1"/>
          </p:cNvGraphicFramePr>
          <p:nvPr>
            <p:extLst>
              <p:ext uri="{D42A27DB-BD31-4B8C-83A1-F6EECF244321}">
                <p14:modId xmlns:p14="http://schemas.microsoft.com/office/powerpoint/2010/main" val="928546021"/>
              </p:ext>
            </p:extLst>
          </p:nvPr>
        </p:nvGraphicFramePr>
        <p:xfrm>
          <a:off x="1819186" y="1270261"/>
          <a:ext cx="20692206" cy="12420000"/>
        </p:xfrm>
        <a:graphic>
          <a:graphicData uri="http://schemas.openxmlformats.org/drawingml/2006/table">
            <a:tbl>
              <a:tblPr>
                <a:tableStyleId>{5C22544A-7EE6-4342-B048-85BDC9FD1C3A}</a:tableStyleId>
              </a:tblPr>
              <a:tblGrid>
                <a:gridCol w="5437501">
                  <a:extLst>
                    <a:ext uri="{9D8B030D-6E8A-4147-A177-3AD203B41FA5}">
                      <a16:colId xmlns:a16="http://schemas.microsoft.com/office/drawing/2014/main" val="1102639891"/>
                    </a:ext>
                  </a:extLst>
                </a:gridCol>
                <a:gridCol w="15254705">
                  <a:extLst>
                    <a:ext uri="{9D8B030D-6E8A-4147-A177-3AD203B41FA5}">
                      <a16:colId xmlns:a16="http://schemas.microsoft.com/office/drawing/2014/main" val="2197474205"/>
                    </a:ext>
                  </a:extLst>
                </a:gridCol>
              </a:tblGrid>
              <a:tr h="540000">
                <a:tc>
                  <a:txBody>
                    <a:bodyPr/>
                    <a:lstStyle/>
                    <a:p>
                      <a:pPr algn="l" fontAlgn="b"/>
                      <a:r>
                        <a:rPr lang="tr-TR" sz="2000" b="1"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Ar-Ge</a:t>
                      </a:r>
                      <a:endPar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tr-TR" sz="200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Araştırma – Geliştirme </a:t>
                      </a:r>
                      <a:endPar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4810919"/>
                  </a:ext>
                </a:extLst>
              </a:tr>
              <a:tr h="540000">
                <a:tc>
                  <a:txBody>
                    <a:bodyPr/>
                    <a:lstStyle/>
                    <a:p>
                      <a:pPr algn="l" fontAlgn="b"/>
                      <a:r>
                        <a:rPr lang="tr-TR" sz="2000" b="1"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AQL</a:t>
                      </a:r>
                      <a:endPar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200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Kabul Edilebilir Kalite Limiti (Acceptable Quality Limit)</a:t>
                      </a:r>
                      <a:endPar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3244816"/>
                  </a:ext>
                </a:extLst>
              </a:tr>
              <a:tr h="540000">
                <a:tc>
                  <a:txBody>
                    <a:bodyPr/>
                    <a:lstStyle/>
                    <a:p>
                      <a:pPr algn="l" fontAlgn="b"/>
                      <a:r>
                        <a:rPr lang="tr-TR" sz="2000" b="1"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BTK</a:t>
                      </a:r>
                      <a:endPar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tr-TR" sz="200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Bilişim Teknolojileri ve İletişim Kurumu</a:t>
                      </a:r>
                      <a:endPar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5496358"/>
                  </a:ext>
                </a:extLst>
              </a:tr>
              <a:tr h="540000">
                <a:tc>
                  <a:txBody>
                    <a:bodyPr/>
                    <a:lstStyle/>
                    <a:p>
                      <a:pPr algn="l" fontAlgn="b"/>
                      <a:r>
                        <a:rPr lang="tr-TR" sz="2000" b="1"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Covid-19</a:t>
                      </a:r>
                      <a:endPar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200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Koronavirüs Hastalığı 2019</a:t>
                      </a:r>
                      <a:endPar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635321"/>
                  </a:ext>
                </a:extLst>
              </a:tr>
              <a:tr h="540000">
                <a:tc>
                  <a:txBody>
                    <a:bodyPr/>
                    <a:lstStyle/>
                    <a:p>
                      <a:pPr algn="l" fontAlgn="b"/>
                      <a:r>
                        <a:rPr lang="tr-TR" sz="2000" b="1"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Digiage</a:t>
                      </a:r>
                      <a:endPar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tr-TR" sz="200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Digiage Dijital Oyun ve Animasyon A.Ş.</a:t>
                      </a:r>
                      <a:endPar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85217308"/>
                  </a:ext>
                </a:extLst>
              </a:tr>
              <a:tr h="540000">
                <a:tc>
                  <a:txBody>
                    <a:bodyPr/>
                    <a:lstStyle/>
                    <a:p>
                      <a:pPr algn="l" fontAlgn="b"/>
                      <a:r>
                        <a:rPr lang="tr-TR" sz="2000" b="1"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Grup</a:t>
                      </a:r>
                      <a:endPar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200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Reeder Teknoloji ve Bağlı Ortaklıkları</a:t>
                      </a:r>
                      <a:endPar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8865898"/>
                  </a:ext>
                </a:extLst>
              </a:tr>
              <a:tr h="540000">
                <a:tc>
                  <a:txBody>
                    <a:bodyPr/>
                    <a:lstStyle/>
                    <a:p>
                      <a:pPr algn="l" fontAlgn="b"/>
                      <a:r>
                        <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GB</a:t>
                      </a:r>
                    </a:p>
                  </a:txBody>
                  <a:tcPr marL="216000" marR="9432" marT="9432"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Gigabayt</a:t>
                      </a:r>
                    </a:p>
                  </a:txBody>
                  <a:tcPr marL="216000" marR="9432" marT="9432"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1136242"/>
                  </a:ext>
                </a:extLst>
              </a:tr>
              <a:tr h="540000">
                <a:tc>
                  <a:txBody>
                    <a:bodyPr/>
                    <a:lstStyle/>
                    <a:p>
                      <a:pPr algn="l" fontAlgn="b"/>
                      <a:r>
                        <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GSM</a:t>
                      </a:r>
                    </a:p>
                  </a:txBody>
                  <a:tcPr marL="216000" marR="9432" marT="9432"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Mobil İletişim İçin Küresel Sistemi (Global System for Mobile Communications)</a:t>
                      </a:r>
                    </a:p>
                  </a:txBody>
                  <a:tcPr marL="216000" marR="9432" marT="9432"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63566603"/>
                  </a:ext>
                </a:extLst>
              </a:tr>
              <a:tr h="540000">
                <a:tc>
                  <a:txBody>
                    <a:bodyPr/>
                    <a:lstStyle/>
                    <a:p>
                      <a:pPr algn="l" fontAlgn="b"/>
                      <a:r>
                        <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IMEI</a:t>
                      </a:r>
                    </a:p>
                  </a:txBody>
                  <a:tcPr marL="216000" marR="9432" marT="9432"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Uluslararası Mobil Cihaz Kodu (International Mobile Equipment Identity)</a:t>
                      </a:r>
                    </a:p>
                  </a:txBody>
                  <a:tcPr marL="216000" marR="9432" marT="9432"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9675484"/>
                  </a:ext>
                </a:extLst>
              </a:tr>
              <a:tr h="540000">
                <a:tc>
                  <a:txBody>
                    <a:bodyPr/>
                    <a:lstStyle/>
                    <a:p>
                      <a:pPr algn="l" fontAlgn="b"/>
                      <a:r>
                        <a:rPr lang="tr-TR" sz="2000" b="1"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KPMG Sektör Raporu</a:t>
                      </a:r>
                      <a:endPar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200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KPMG Türkiye Tarafından Ocak 2023 Tarihi İtibarıyla Hazırlanmış Olan Akıllı Telefon Sektör Raporu</a:t>
                      </a:r>
                      <a:endPar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4653613"/>
                  </a:ext>
                </a:extLst>
              </a:tr>
              <a:tr h="540000">
                <a:tc>
                  <a:txBody>
                    <a:bodyPr/>
                    <a:lstStyle/>
                    <a:p>
                      <a:pPr algn="l" fontAlgn="b"/>
                      <a:r>
                        <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kVA</a:t>
                      </a:r>
                    </a:p>
                  </a:txBody>
                  <a:tcPr marL="216000" marR="9432" marT="9432"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Kilo Valt Amper</a:t>
                      </a:r>
                    </a:p>
                  </a:txBody>
                  <a:tcPr marL="216000" marR="9432" marT="9432"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3133761"/>
                  </a:ext>
                </a:extLst>
              </a:tr>
              <a:tr h="540000">
                <a:tc>
                  <a:txBody>
                    <a:bodyPr/>
                    <a:lstStyle/>
                    <a:p>
                      <a:pPr algn="l" fontAlgn="b"/>
                      <a:r>
                        <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LCD</a:t>
                      </a:r>
                    </a:p>
                  </a:txBody>
                  <a:tcPr marL="216000" marR="9432" marT="9432"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Sıvı Kristal Ekran (Liquid Crystal Display)</a:t>
                      </a:r>
                    </a:p>
                  </a:txBody>
                  <a:tcPr marL="216000" marR="9432" marT="9432"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0170970"/>
                  </a:ext>
                </a:extLst>
              </a:tr>
              <a:tr h="540000">
                <a:tc>
                  <a:txBody>
                    <a:bodyPr/>
                    <a:lstStyle/>
                    <a:p>
                      <a:pPr algn="l" fontAlgn="b"/>
                      <a:r>
                        <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Mbps</a:t>
                      </a:r>
                    </a:p>
                  </a:txBody>
                  <a:tcPr marL="216000" marR="9432" marT="9432"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Saniye Başına Megabit (Megabits Per Second)</a:t>
                      </a:r>
                    </a:p>
                  </a:txBody>
                  <a:tcPr marL="216000" marR="9432" marT="9432"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06646"/>
                  </a:ext>
                </a:extLst>
              </a:tr>
              <a:tr h="540000">
                <a:tc>
                  <a:txBody>
                    <a:bodyPr/>
                    <a:lstStyle/>
                    <a:p>
                      <a:pPr algn="l" fontAlgn="b"/>
                      <a:r>
                        <a:rPr lang="tr-TR" sz="2000" b="1"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Reeder Bilişim</a:t>
                      </a:r>
                      <a:endPar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200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Reeder Bilişim Sanayi ve Ticaret Anonim Şirketi</a:t>
                      </a:r>
                      <a:endPar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6218074"/>
                  </a:ext>
                </a:extLst>
              </a:tr>
              <a:tr h="540000">
                <a:tc>
                  <a:txBody>
                    <a:bodyPr/>
                    <a:lstStyle/>
                    <a:p>
                      <a:pPr algn="l" fontAlgn="b"/>
                      <a:r>
                        <a:rPr lang="tr-TR" sz="2000" b="1"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Reeder Elektronik</a:t>
                      </a:r>
                      <a:endPar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tr-TR" sz="200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Reeder Elektronik Akademi ve Mağazacılık Ticaret Anonim Şirketi</a:t>
                      </a:r>
                      <a:endPar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6666888"/>
                  </a:ext>
                </a:extLst>
              </a:tr>
              <a:tr h="540000">
                <a:tc>
                  <a:txBody>
                    <a:bodyPr/>
                    <a:lstStyle/>
                    <a:p>
                      <a:pPr algn="l" fontAlgn="b"/>
                      <a:r>
                        <a:rPr lang="tr-TR" sz="2000" b="1"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Reeder Gayrimenkul</a:t>
                      </a:r>
                      <a:endPar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200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Reeder Gayrimenkul ve İnşaat Sanayi Ticaret Anonim Şirketi</a:t>
                      </a:r>
                      <a:endPar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4598889"/>
                  </a:ext>
                </a:extLst>
              </a:tr>
              <a:tr h="540000">
                <a:tc>
                  <a:txBody>
                    <a:bodyPr/>
                    <a:lstStyle/>
                    <a:p>
                      <a:pPr algn="l" fontAlgn="b"/>
                      <a:r>
                        <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SMS</a:t>
                      </a:r>
                    </a:p>
                  </a:txBody>
                  <a:tcPr marL="216000" marR="9432" marT="9432"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Kısa Mesaj Servisi (Short Message Service)</a:t>
                      </a:r>
                    </a:p>
                  </a:txBody>
                  <a:tcPr marL="216000" marR="9432" marT="9432"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84427942"/>
                  </a:ext>
                </a:extLst>
              </a:tr>
              <a:tr h="540000">
                <a:tc>
                  <a:txBody>
                    <a:bodyPr/>
                    <a:lstStyle/>
                    <a:p>
                      <a:pPr algn="l" fontAlgn="b"/>
                      <a:r>
                        <a:rPr lang="tr-TR" sz="2000" b="1" i="0" u="none" strike="noStrike" kern="1200"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SOA</a:t>
                      </a:r>
                    </a:p>
                  </a:txBody>
                  <a:tcPr marL="216000" marR="9432" marT="9432"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Son </a:t>
                      </a:r>
                      <a:r>
                        <a:rPr lang="tr-TR" sz="2000" b="0" i="0" u="none" strike="noStrike" noProof="0" dirty="0" err="1">
                          <a:solidFill>
                            <a:srgbClr val="051C2C"/>
                          </a:solidFill>
                          <a:effectLst/>
                          <a:latin typeface="Tahoma" panose="020B0604030504040204" pitchFamily="34" charset="0"/>
                          <a:ea typeface="Tahoma" panose="020B0604030504040204" pitchFamily="34" charset="0"/>
                          <a:cs typeface="Tahoma" panose="020B0604030504040204" pitchFamily="34" charset="0"/>
                        </a:rPr>
                        <a:t>Oniki</a:t>
                      </a:r>
                      <a:r>
                        <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Ay </a:t>
                      </a:r>
                    </a:p>
                  </a:txBody>
                  <a:tcPr marL="216000" marR="9432" marT="9432"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3238209"/>
                  </a:ext>
                </a:extLst>
              </a:tr>
              <a:tr h="540000">
                <a:tc>
                  <a:txBody>
                    <a:bodyPr/>
                    <a:lstStyle/>
                    <a:p>
                      <a:pPr algn="l" fontAlgn="b"/>
                      <a:r>
                        <a:rPr lang="tr-TR" sz="2000" b="1"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TFRS </a:t>
                      </a:r>
                      <a:endPar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tr-TR" sz="200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Türkiye Finansal Raporlama Standartları</a:t>
                      </a:r>
                      <a:endPar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9155170"/>
                  </a:ext>
                </a:extLst>
              </a:tr>
              <a:tr h="540000">
                <a:tc>
                  <a:txBody>
                    <a:bodyPr/>
                    <a:lstStyle/>
                    <a:p>
                      <a:pPr algn="l" fontAlgn="b"/>
                      <a:r>
                        <a:rPr lang="tr-TR" sz="2000" b="1" i="0" u="none" strike="noStrike" kern="1200"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UNDP</a:t>
                      </a:r>
                    </a:p>
                  </a:txBody>
                  <a:tcPr marL="216000" marR="9432" marT="9432"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2000" b="0" i="0" u="none" strike="noStrike" kern="1200"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Birleşmiş Milletler Kalkınma Programı</a:t>
                      </a:r>
                    </a:p>
                  </a:txBody>
                  <a:tcPr marL="216000" marR="9432" marT="9432"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1538363"/>
                  </a:ext>
                </a:extLst>
              </a:tr>
              <a:tr h="540000">
                <a:tc>
                  <a:txBody>
                    <a:bodyPr/>
                    <a:lstStyle/>
                    <a:p>
                      <a:pPr algn="l" fontAlgn="b"/>
                      <a:r>
                        <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USB</a:t>
                      </a:r>
                    </a:p>
                  </a:txBody>
                  <a:tcPr marL="216000" marR="9432" marT="9432"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Evrensel Seri Veriyolu (Universal Serial Bus)</a:t>
                      </a:r>
                    </a:p>
                  </a:txBody>
                  <a:tcPr marL="216000" marR="9432" marT="9432"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9569001"/>
                  </a:ext>
                </a:extLst>
              </a:tr>
              <a:tr h="540000">
                <a:tc>
                  <a:txBody>
                    <a:bodyPr/>
                    <a:lstStyle/>
                    <a:p>
                      <a:pPr algn="l" fontAlgn="b"/>
                      <a:r>
                        <a:rPr lang="tr-TR" sz="2000" b="1"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Ür-Ge</a:t>
                      </a:r>
                      <a:endPar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200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Üretim – Geliştirme</a:t>
                      </a:r>
                      <a:endPar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289826"/>
                  </a:ext>
                </a:extLst>
              </a:tr>
              <a:tr h="540000">
                <a:tc>
                  <a:txBody>
                    <a:bodyPr/>
                    <a:lstStyle/>
                    <a:p>
                      <a:pPr algn="l" fontAlgn="b"/>
                      <a:r>
                        <a:rPr lang="tr-TR" sz="2000" b="1"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YBBO</a:t>
                      </a:r>
                      <a:endParaRPr lang="tr-TR" sz="2000" b="1"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tr-TR" sz="200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 Bileşik Yıllık Büyüme Oranı</a:t>
                      </a:r>
                      <a:endPar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16000" marR="3607" marT="3607"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4264228"/>
                  </a:ext>
                </a:extLst>
              </a:tr>
            </a:tbl>
          </a:graphicData>
        </a:graphic>
      </p:graphicFrame>
      <p:cxnSp>
        <p:nvCxnSpPr>
          <p:cNvPr id="37" name="Straight Connector 36">
            <a:extLst>
              <a:ext uri="{FF2B5EF4-FFF2-40B4-BE49-F238E27FC236}">
                <a16:creationId xmlns:a16="http://schemas.microsoft.com/office/drawing/2014/main" id="{BEE97B4C-E961-8749-37B4-8C5E999DE82E}"/>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781FD300-626D-303B-E470-331C8C634B94}"/>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3</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39" name="Graphic 38">
            <a:extLst>
              <a:ext uri="{FF2B5EF4-FFF2-40B4-BE49-F238E27FC236}">
                <a16:creationId xmlns:a16="http://schemas.microsoft.com/office/drawing/2014/main" id="{72A14336-C62C-2A1D-8976-95E632DDE2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40" name="Graphic 39">
            <a:extLst>
              <a:ext uri="{FF2B5EF4-FFF2-40B4-BE49-F238E27FC236}">
                <a16:creationId xmlns:a16="http://schemas.microsoft.com/office/drawing/2014/main" id="{35F3445A-B319-4209-AA60-BF928132AA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2" name="TextBox 1">
            <a:extLst>
              <a:ext uri="{FF2B5EF4-FFF2-40B4-BE49-F238E27FC236}">
                <a16:creationId xmlns:a16="http://schemas.microsoft.com/office/drawing/2014/main" id="{42D99661-26CC-75A6-C4EF-0D213B5BA138}"/>
              </a:ext>
            </a:extLst>
          </p:cNvPr>
          <p:cNvSpPr txBox="1"/>
          <p:nvPr/>
        </p:nvSpPr>
        <p:spPr>
          <a:xfrm>
            <a:off x="1819185" y="562375"/>
            <a:ext cx="3472425" cy="707886"/>
          </a:xfrm>
          <a:prstGeom prst="rect">
            <a:avLst/>
          </a:prstGeom>
          <a:noFill/>
        </p:spPr>
        <p:txBody>
          <a:bodyPr wrap="none" rtlCol="0">
            <a:spAutoFit/>
          </a:bodyPr>
          <a:lstStyle/>
          <a:p>
            <a:r>
              <a:rPr lang="tr-TR" sz="4000" b="1" dirty="0">
                <a:latin typeface="Century Gothic" panose="020B0502020202020204" pitchFamily="34" charset="0"/>
              </a:rPr>
              <a:t>KISALTMALAR</a:t>
            </a:r>
          </a:p>
        </p:txBody>
      </p:sp>
    </p:spTree>
    <p:extLst>
      <p:ext uri="{BB962C8B-B14F-4D97-AF65-F5344CB8AC3E}">
        <p14:creationId xmlns:p14="http://schemas.microsoft.com/office/powerpoint/2010/main" val="335689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66BC92-C835-A430-09E7-58090DF0AFDF}"/>
              </a:ext>
            </a:extLst>
          </p:cNvPr>
          <p:cNvPicPr>
            <a:picLocks noChangeAspect="1"/>
          </p:cNvPicPr>
          <p:nvPr/>
        </p:nvPicPr>
        <p:blipFill>
          <a:blip r:embed="rId3"/>
          <a:stretch>
            <a:fillRect/>
          </a:stretch>
        </p:blipFill>
        <p:spPr>
          <a:xfrm>
            <a:off x="17165369" y="3747936"/>
            <a:ext cx="5839519" cy="3601335"/>
          </a:xfrm>
          <a:prstGeom prst="rect">
            <a:avLst/>
          </a:prstGeom>
        </p:spPr>
      </p:pic>
      <p:sp>
        <p:nvSpPr>
          <p:cNvPr id="3" name="TextBox 2">
            <a:extLst>
              <a:ext uri="{FF2B5EF4-FFF2-40B4-BE49-F238E27FC236}">
                <a16:creationId xmlns:a16="http://schemas.microsoft.com/office/drawing/2014/main" id="{9EFFF077-57FB-B43A-3E0C-0CBCC5ECCE40}"/>
              </a:ext>
            </a:extLst>
          </p:cNvPr>
          <p:cNvSpPr txBox="1"/>
          <p:nvPr/>
        </p:nvSpPr>
        <p:spPr>
          <a:xfrm>
            <a:off x="1819185" y="562375"/>
            <a:ext cx="4649030"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SEKTÖREL BİLGİLER</a:t>
            </a:r>
            <a:endParaRPr lang="tr-TR" sz="4000" i="1" dirty="0">
              <a:solidFill>
                <a:schemeClr val="bg1">
                  <a:lumMod val="50000"/>
                </a:schemeClr>
              </a:solidFill>
              <a:latin typeface="Century Gothic" panose="020B0502020202020204" pitchFamily="34" charset="0"/>
            </a:endParaRPr>
          </a:p>
        </p:txBody>
      </p:sp>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30</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245892" y="6669004"/>
            <a:ext cx="1858462" cy="377992"/>
          </a:xfrm>
          <a:prstGeom prst="rect">
            <a:avLst/>
          </a:prstGeom>
          <a:effectLst/>
        </p:spPr>
      </p:pic>
      <p:sp>
        <p:nvSpPr>
          <p:cNvPr id="9" name="TextBox 8">
            <a:extLst>
              <a:ext uri="{FF2B5EF4-FFF2-40B4-BE49-F238E27FC236}">
                <a16:creationId xmlns:a16="http://schemas.microsoft.com/office/drawing/2014/main" id="{D3D4F2A8-3E4E-9538-9C28-A2CCAEDFE913}"/>
              </a:ext>
            </a:extLst>
          </p:cNvPr>
          <p:cNvSpPr txBox="1"/>
          <p:nvPr/>
        </p:nvSpPr>
        <p:spPr>
          <a:xfrm>
            <a:off x="1819185" y="1273575"/>
            <a:ext cx="9057288"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Ekonomik Görünüm ve Hedef Gelir Segmenti</a:t>
            </a:r>
          </a:p>
        </p:txBody>
      </p:sp>
      <p:sp>
        <p:nvSpPr>
          <p:cNvPr id="38" name="TextBox 37">
            <a:extLst>
              <a:ext uri="{FF2B5EF4-FFF2-40B4-BE49-F238E27FC236}">
                <a16:creationId xmlns:a16="http://schemas.microsoft.com/office/drawing/2014/main" id="{9821B3E5-4291-7956-9474-4691CFCA6F9A}"/>
              </a:ext>
            </a:extLst>
          </p:cNvPr>
          <p:cNvSpPr txBox="1"/>
          <p:nvPr/>
        </p:nvSpPr>
        <p:spPr>
          <a:xfrm>
            <a:off x="3623020" y="2263016"/>
            <a:ext cx="3879923" cy="461665"/>
          </a:xfrm>
          <a:prstGeom prst="rect">
            <a:avLst/>
          </a:prstGeom>
          <a:noFill/>
        </p:spPr>
        <p:txBody>
          <a:bodyPr wrap="square" rtlCol="0">
            <a:spAutoFit/>
          </a:bodyPr>
          <a:lstStyle/>
          <a:p>
            <a:pPr algn="ctr"/>
            <a:r>
              <a:rPr lang="tr-TR" sz="2400" b="1" dirty="0">
                <a:latin typeface="Century Gothic" panose="020B0502020202020204" pitchFamily="34" charset="0"/>
                <a:ea typeface="Tahoma" panose="020B0604030504040204" pitchFamily="34" charset="0"/>
                <a:cs typeface="Tahoma" panose="020B0604030504040204" pitchFamily="34" charset="0"/>
              </a:rPr>
              <a:t>Enflasyon</a:t>
            </a:r>
            <a:endParaRPr lang="en-US" sz="2400" b="1" dirty="0">
              <a:latin typeface="Century Gothic" panose="020B0502020202020204" pitchFamily="34" charset="0"/>
              <a:ea typeface="Tahoma" panose="020B0604030504040204" pitchFamily="34" charset="0"/>
              <a:cs typeface="Tahoma" panose="020B0604030504040204" pitchFamily="34" charset="0"/>
            </a:endParaRPr>
          </a:p>
        </p:txBody>
      </p:sp>
      <p:sp>
        <p:nvSpPr>
          <p:cNvPr id="40" name="TextBox 39">
            <a:extLst>
              <a:ext uri="{FF2B5EF4-FFF2-40B4-BE49-F238E27FC236}">
                <a16:creationId xmlns:a16="http://schemas.microsoft.com/office/drawing/2014/main" id="{9489B7C1-A3AA-BE45-F630-D627BEB1A3F2}"/>
              </a:ext>
            </a:extLst>
          </p:cNvPr>
          <p:cNvSpPr txBox="1"/>
          <p:nvPr/>
        </p:nvSpPr>
        <p:spPr>
          <a:xfrm>
            <a:off x="3064296" y="2815393"/>
            <a:ext cx="4997370" cy="707886"/>
          </a:xfrm>
          <a:prstGeom prst="rect">
            <a:avLst/>
          </a:prstGeom>
          <a:noFill/>
        </p:spPr>
        <p:txBody>
          <a:bodyPr wrap="square" rtlCol="0">
            <a:spAutoFit/>
          </a:bodyPr>
          <a:lstStyle/>
          <a:p>
            <a:pPr algn="ctr"/>
            <a:r>
              <a:rPr lang="tr-TR" sz="2000" dirty="0">
                <a:latin typeface="Tahoma" panose="020B0604030504040204" pitchFamily="34" charset="0"/>
                <a:ea typeface="Tahoma" panose="020B0604030504040204" pitchFamily="34" charset="0"/>
                <a:cs typeface="Tahoma" panose="020B0604030504040204" pitchFamily="34" charset="0"/>
              </a:rPr>
              <a:t>Merkez bankası 2023 yıl sonu enflasyon beklentisi %22,3</a:t>
            </a:r>
            <a:endParaRPr lang="en-US" sz="2000" dirty="0">
              <a:latin typeface="Tahoma" panose="020B0604030504040204" pitchFamily="34" charset="0"/>
              <a:ea typeface="Tahoma" panose="020B0604030504040204" pitchFamily="34" charset="0"/>
              <a:cs typeface="Tahoma" panose="020B0604030504040204" pitchFamily="34" charset="0"/>
            </a:endParaRPr>
          </a:p>
        </p:txBody>
      </p:sp>
      <p:cxnSp>
        <p:nvCxnSpPr>
          <p:cNvPr id="53" name="Straight Connector 52">
            <a:extLst>
              <a:ext uri="{FF2B5EF4-FFF2-40B4-BE49-F238E27FC236}">
                <a16:creationId xmlns:a16="http://schemas.microsoft.com/office/drawing/2014/main" id="{6962F328-F9C4-B584-95FC-C6ABBFE441DD}"/>
              </a:ext>
            </a:extLst>
          </p:cNvPr>
          <p:cNvCxnSpPr>
            <a:cxnSpLocks/>
          </p:cNvCxnSpPr>
          <p:nvPr/>
        </p:nvCxnSpPr>
        <p:spPr>
          <a:xfrm>
            <a:off x="2694631" y="2813351"/>
            <a:ext cx="5890597"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87E07CD0-E279-C034-62BD-DFAA1DB92970}"/>
              </a:ext>
            </a:extLst>
          </p:cNvPr>
          <p:cNvSpPr txBox="1"/>
          <p:nvPr/>
        </p:nvSpPr>
        <p:spPr>
          <a:xfrm>
            <a:off x="10463569" y="2266054"/>
            <a:ext cx="4549845" cy="461665"/>
          </a:xfrm>
          <a:prstGeom prst="rect">
            <a:avLst/>
          </a:prstGeom>
          <a:noFill/>
        </p:spPr>
        <p:txBody>
          <a:bodyPr wrap="square" rtlCol="0">
            <a:spAutoFit/>
          </a:bodyPr>
          <a:lstStyle/>
          <a:p>
            <a:pPr algn="ctr"/>
            <a:r>
              <a:rPr lang="tr-TR" sz="2400" b="1" dirty="0">
                <a:latin typeface="Century Gothic" panose="020B0502020202020204" pitchFamily="34" charset="0"/>
                <a:ea typeface="Tahoma" panose="020B0604030504040204" pitchFamily="34" charset="0"/>
                <a:cs typeface="Tahoma" panose="020B0604030504040204" pitchFamily="34" charset="0"/>
              </a:rPr>
              <a:t>Asgari Ücret (Dolar Bazında)</a:t>
            </a:r>
            <a:endParaRPr lang="en-US" sz="2400" b="1" dirty="0">
              <a:latin typeface="Century Gothic" panose="020B0502020202020204" pitchFamily="34" charset="0"/>
              <a:ea typeface="Tahoma" panose="020B0604030504040204" pitchFamily="34" charset="0"/>
              <a:cs typeface="Tahoma" panose="020B0604030504040204" pitchFamily="34" charset="0"/>
            </a:endParaRPr>
          </a:p>
        </p:txBody>
      </p:sp>
      <p:cxnSp>
        <p:nvCxnSpPr>
          <p:cNvPr id="54" name="Straight Connector 53">
            <a:extLst>
              <a:ext uri="{FF2B5EF4-FFF2-40B4-BE49-F238E27FC236}">
                <a16:creationId xmlns:a16="http://schemas.microsoft.com/office/drawing/2014/main" id="{31A98A00-53A5-9B8E-5CCF-C2554D497DC1}"/>
              </a:ext>
            </a:extLst>
          </p:cNvPr>
          <p:cNvCxnSpPr>
            <a:cxnSpLocks/>
          </p:cNvCxnSpPr>
          <p:nvPr/>
        </p:nvCxnSpPr>
        <p:spPr>
          <a:xfrm>
            <a:off x="9849832" y="2813351"/>
            <a:ext cx="5890597"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60" name="Group 59">
            <a:extLst>
              <a:ext uri="{FF2B5EF4-FFF2-40B4-BE49-F238E27FC236}">
                <a16:creationId xmlns:a16="http://schemas.microsoft.com/office/drawing/2014/main" id="{678ABC34-50BC-0D9F-A8CB-5A63F5E06542}"/>
              </a:ext>
            </a:extLst>
          </p:cNvPr>
          <p:cNvGrpSpPr/>
          <p:nvPr/>
        </p:nvGrpSpPr>
        <p:grpSpPr>
          <a:xfrm>
            <a:off x="16637217" y="2262905"/>
            <a:ext cx="6914243" cy="1008449"/>
            <a:chOff x="16637217" y="2262905"/>
            <a:chExt cx="6914243" cy="1008449"/>
          </a:xfrm>
        </p:grpSpPr>
        <p:sp>
          <p:nvSpPr>
            <p:cNvPr id="19" name="TextBox 18">
              <a:extLst>
                <a:ext uri="{FF2B5EF4-FFF2-40B4-BE49-F238E27FC236}">
                  <a16:creationId xmlns:a16="http://schemas.microsoft.com/office/drawing/2014/main" id="{2A41FFCE-EC6A-276F-5B4F-71BD1D393FDB}"/>
                </a:ext>
              </a:extLst>
            </p:cNvPr>
            <p:cNvSpPr txBox="1"/>
            <p:nvPr/>
          </p:nvSpPr>
          <p:spPr>
            <a:xfrm>
              <a:off x="16637217" y="2871244"/>
              <a:ext cx="6914243" cy="400110"/>
            </a:xfrm>
            <a:prstGeom prst="rect">
              <a:avLst/>
            </a:prstGeom>
            <a:noFill/>
          </p:spPr>
          <p:txBody>
            <a:bodyPr wrap="square" rtlCol="0">
              <a:spAutoFit/>
            </a:bodyPr>
            <a:lstStyle/>
            <a:p>
              <a:pPr algn="ctr"/>
              <a:r>
                <a:rPr lang="tr-TR" sz="2000" dirty="0">
                  <a:latin typeface="Tahoma" panose="020B0604030504040204" pitchFamily="34" charset="0"/>
                  <a:ea typeface="Tahoma" panose="020B0604030504040204" pitchFamily="34" charset="0"/>
                  <a:cs typeface="Tahoma" panose="020B0604030504040204" pitchFamily="34" charset="0"/>
                </a:rPr>
                <a:t>Merkez bankası yıl sonu dolar tahmini 31,42 TL</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39" name="TextBox 38">
              <a:extLst>
                <a:ext uri="{FF2B5EF4-FFF2-40B4-BE49-F238E27FC236}">
                  <a16:creationId xmlns:a16="http://schemas.microsoft.com/office/drawing/2014/main" id="{68458BDE-8EC6-85E7-D40D-AC70573124E9}"/>
                </a:ext>
              </a:extLst>
            </p:cNvPr>
            <p:cNvSpPr txBox="1"/>
            <p:nvPr/>
          </p:nvSpPr>
          <p:spPr>
            <a:xfrm>
              <a:off x="17847736" y="2262905"/>
              <a:ext cx="4493206" cy="461665"/>
            </a:xfrm>
            <a:prstGeom prst="rect">
              <a:avLst/>
            </a:prstGeom>
            <a:noFill/>
          </p:spPr>
          <p:txBody>
            <a:bodyPr wrap="square" rtlCol="0">
              <a:spAutoFit/>
            </a:bodyPr>
            <a:lstStyle/>
            <a:p>
              <a:pPr algn="ctr"/>
              <a:r>
                <a:rPr lang="tr-TR" sz="2400" b="1" dirty="0">
                  <a:latin typeface="Century Gothic" panose="020B0502020202020204" pitchFamily="34" charset="0"/>
                  <a:ea typeface="Tahoma" panose="020B0604030504040204" pitchFamily="34" charset="0"/>
                  <a:cs typeface="Tahoma" panose="020B0604030504040204" pitchFamily="34" charset="0"/>
                </a:rPr>
                <a:t>Dolar Kuru</a:t>
              </a:r>
              <a:endParaRPr lang="en-US" sz="2400" b="1" dirty="0">
                <a:latin typeface="Century Gothic" panose="020B0502020202020204" pitchFamily="34" charset="0"/>
                <a:ea typeface="Tahoma" panose="020B0604030504040204" pitchFamily="34" charset="0"/>
                <a:cs typeface="Tahoma" panose="020B0604030504040204" pitchFamily="34" charset="0"/>
              </a:endParaRPr>
            </a:p>
          </p:txBody>
        </p:sp>
        <p:cxnSp>
          <p:nvCxnSpPr>
            <p:cNvPr id="55" name="Straight Connector 54">
              <a:extLst>
                <a:ext uri="{FF2B5EF4-FFF2-40B4-BE49-F238E27FC236}">
                  <a16:creationId xmlns:a16="http://schemas.microsoft.com/office/drawing/2014/main" id="{D146234A-FB6A-D514-8744-62515C74F5C3}"/>
                </a:ext>
              </a:extLst>
            </p:cNvPr>
            <p:cNvCxnSpPr>
              <a:cxnSpLocks/>
            </p:cNvCxnSpPr>
            <p:nvPr/>
          </p:nvCxnSpPr>
          <p:spPr>
            <a:xfrm>
              <a:off x="17149040" y="2813351"/>
              <a:ext cx="5890597"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29" name="TextBox 28">
            <a:extLst>
              <a:ext uri="{FF2B5EF4-FFF2-40B4-BE49-F238E27FC236}">
                <a16:creationId xmlns:a16="http://schemas.microsoft.com/office/drawing/2014/main" id="{C3464BA2-5A28-B188-75F2-C9BE8E04CB5C}"/>
              </a:ext>
            </a:extLst>
          </p:cNvPr>
          <p:cNvSpPr txBox="1"/>
          <p:nvPr/>
        </p:nvSpPr>
        <p:spPr>
          <a:xfrm>
            <a:off x="9727588" y="7878202"/>
            <a:ext cx="5652560" cy="830997"/>
          </a:xfrm>
          <a:prstGeom prst="rect">
            <a:avLst/>
          </a:prstGeom>
          <a:noFill/>
        </p:spPr>
        <p:txBody>
          <a:bodyPr wrap="square" rtlCol="0">
            <a:spAutoFit/>
          </a:bodyPr>
          <a:lstStyle/>
          <a:p>
            <a:pPr algn="ctr"/>
            <a:r>
              <a:rPr lang="tr-TR" sz="2400" b="1" dirty="0">
                <a:latin typeface="Century Gothic" panose="020B0502020202020204" pitchFamily="34" charset="0"/>
                <a:ea typeface="Tahoma" panose="020B0604030504040204" pitchFamily="34" charset="0"/>
                <a:cs typeface="Tahoma" panose="020B0604030504040204" pitchFamily="34" charset="0"/>
              </a:rPr>
              <a:t>Türkiye Gelir Gruplarının Toplam Gelirden Aldığı Pay (%)</a:t>
            </a:r>
            <a:endParaRPr lang="en-US" sz="2400" b="1" dirty="0">
              <a:latin typeface="Century Gothic" panose="020B0502020202020204" pitchFamily="34" charset="0"/>
              <a:ea typeface="Tahoma" panose="020B0604030504040204" pitchFamily="34" charset="0"/>
              <a:cs typeface="Tahoma" panose="020B0604030504040204" pitchFamily="34" charset="0"/>
            </a:endParaRPr>
          </a:p>
        </p:txBody>
      </p:sp>
      <p:cxnSp>
        <p:nvCxnSpPr>
          <p:cNvPr id="56" name="Straight Connector 55">
            <a:extLst>
              <a:ext uri="{FF2B5EF4-FFF2-40B4-BE49-F238E27FC236}">
                <a16:creationId xmlns:a16="http://schemas.microsoft.com/office/drawing/2014/main" id="{933C73DB-C2DB-4EFF-685B-DCAC7E100869}"/>
              </a:ext>
            </a:extLst>
          </p:cNvPr>
          <p:cNvCxnSpPr>
            <a:cxnSpLocks/>
          </p:cNvCxnSpPr>
          <p:nvPr/>
        </p:nvCxnSpPr>
        <p:spPr>
          <a:xfrm>
            <a:off x="9608570" y="8793554"/>
            <a:ext cx="5890597"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EAC3926-697B-19F6-0765-946EFED41A0C}"/>
              </a:ext>
            </a:extLst>
          </p:cNvPr>
          <p:cNvSpPr txBox="1"/>
          <p:nvPr/>
        </p:nvSpPr>
        <p:spPr>
          <a:xfrm>
            <a:off x="1590876" y="13153625"/>
            <a:ext cx="13026188" cy="307777"/>
          </a:xfrm>
          <a:prstGeom prst="rect">
            <a:avLst/>
          </a:prstGeom>
          <a:noFill/>
        </p:spPr>
        <p:txBody>
          <a:bodyPr wrap="square">
            <a:spAutoFit/>
          </a:bodyPr>
          <a:lstStyle>
            <a:defPPr>
              <a:defRPr lang="en-US"/>
            </a:defPPr>
            <a:lvl1pPr marR="353060" algn="just">
              <a:spcBef>
                <a:spcPts val="600"/>
              </a:spcBef>
              <a:defRPr sz="2000" i="1">
                <a:latin typeface="Times New Roman" panose="02020603050405020304" pitchFamily="18" charset="0"/>
                <a:ea typeface="Calibri" panose="020F0502020204030204" pitchFamily="34" charset="0"/>
                <a:cs typeface="Times New Roman" panose="02020603050405020304" pitchFamily="18" charset="0"/>
              </a:defRPr>
            </a:lvl1pPr>
          </a:lstStyle>
          <a:p>
            <a:r>
              <a:rPr lang="tr-TR" dirty="0"/>
              <a:t>Kaynak: TÜİK, TCMB</a:t>
            </a:r>
          </a:p>
        </p:txBody>
      </p:sp>
      <p:pic>
        <p:nvPicPr>
          <p:cNvPr id="4" name="Resim 16">
            <a:extLst>
              <a:ext uri="{FF2B5EF4-FFF2-40B4-BE49-F238E27FC236}">
                <a16:creationId xmlns:a16="http://schemas.microsoft.com/office/drawing/2014/main" id="{3433E0FE-1ECE-A05C-29D6-A5CB7148325C}"/>
              </a:ext>
            </a:extLst>
          </p:cNvPr>
          <p:cNvPicPr>
            <a:picLocks noChangeAspect="1"/>
          </p:cNvPicPr>
          <p:nvPr/>
        </p:nvPicPr>
        <p:blipFill>
          <a:blip r:embed="rId8"/>
          <a:stretch>
            <a:fillRect/>
          </a:stretch>
        </p:blipFill>
        <p:spPr>
          <a:xfrm>
            <a:off x="2826368" y="7234630"/>
            <a:ext cx="19079303" cy="6319105"/>
          </a:xfrm>
          <a:prstGeom prst="rect">
            <a:avLst/>
          </a:prstGeom>
        </p:spPr>
      </p:pic>
      <p:pic>
        <p:nvPicPr>
          <p:cNvPr id="10" name="Picture 9">
            <a:extLst>
              <a:ext uri="{FF2B5EF4-FFF2-40B4-BE49-F238E27FC236}">
                <a16:creationId xmlns:a16="http://schemas.microsoft.com/office/drawing/2014/main" id="{0450DD20-20C4-BB96-701A-384B398F2636}"/>
              </a:ext>
            </a:extLst>
          </p:cNvPr>
          <p:cNvPicPr>
            <a:picLocks noChangeAspect="1"/>
          </p:cNvPicPr>
          <p:nvPr/>
        </p:nvPicPr>
        <p:blipFill>
          <a:blip r:embed="rId9"/>
          <a:stretch>
            <a:fillRect/>
          </a:stretch>
        </p:blipFill>
        <p:spPr>
          <a:xfrm>
            <a:off x="2602172" y="3453395"/>
            <a:ext cx="5890596" cy="4103008"/>
          </a:xfrm>
          <a:prstGeom prst="rect">
            <a:avLst/>
          </a:prstGeom>
        </p:spPr>
      </p:pic>
      <p:pic>
        <p:nvPicPr>
          <p:cNvPr id="13" name="Picture 12">
            <a:extLst>
              <a:ext uri="{FF2B5EF4-FFF2-40B4-BE49-F238E27FC236}">
                <a16:creationId xmlns:a16="http://schemas.microsoft.com/office/drawing/2014/main" id="{5C2D924C-4880-55F0-7964-1B07485455FF}"/>
              </a:ext>
            </a:extLst>
          </p:cNvPr>
          <p:cNvPicPr>
            <a:picLocks noChangeAspect="1"/>
          </p:cNvPicPr>
          <p:nvPr/>
        </p:nvPicPr>
        <p:blipFill>
          <a:blip r:embed="rId10"/>
          <a:stretch>
            <a:fillRect/>
          </a:stretch>
        </p:blipFill>
        <p:spPr>
          <a:xfrm>
            <a:off x="9759283" y="3334192"/>
            <a:ext cx="5890596" cy="4163634"/>
          </a:xfrm>
          <a:prstGeom prst="rect">
            <a:avLst/>
          </a:prstGeom>
        </p:spPr>
      </p:pic>
    </p:spTree>
    <p:extLst>
      <p:ext uri="{BB962C8B-B14F-4D97-AF65-F5344CB8AC3E}">
        <p14:creationId xmlns:p14="http://schemas.microsoft.com/office/powerpoint/2010/main" val="199882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EFA971BF-233C-63D5-21EA-C5EBCE0249E0}"/>
              </a:ext>
            </a:extLst>
          </p:cNvPr>
          <p:cNvGrpSpPr/>
          <p:nvPr/>
        </p:nvGrpSpPr>
        <p:grpSpPr>
          <a:xfrm>
            <a:off x="9375146" y="3163457"/>
            <a:ext cx="15607863" cy="4922008"/>
            <a:chOff x="1417979" y="2601699"/>
            <a:chExt cx="15607863" cy="4922008"/>
          </a:xfrm>
        </p:grpSpPr>
        <p:pic>
          <p:nvPicPr>
            <p:cNvPr id="18" name="Picture 17">
              <a:extLst>
                <a:ext uri="{FF2B5EF4-FFF2-40B4-BE49-F238E27FC236}">
                  <a16:creationId xmlns:a16="http://schemas.microsoft.com/office/drawing/2014/main" id="{8690A19D-2C6F-7FD6-34F5-CA0AC12C6180}"/>
                </a:ext>
              </a:extLst>
            </p:cNvPr>
            <p:cNvPicPr>
              <a:picLocks noChangeAspect="1"/>
            </p:cNvPicPr>
            <p:nvPr/>
          </p:nvPicPr>
          <p:blipFill rotWithShape="1">
            <a:blip r:embed="rId3"/>
            <a:srcRect b="6602"/>
            <a:stretch/>
          </p:blipFill>
          <p:spPr>
            <a:xfrm flipH="1">
              <a:off x="1417979" y="2601699"/>
              <a:ext cx="7772400" cy="4493582"/>
            </a:xfrm>
            <a:prstGeom prst="rect">
              <a:avLst/>
            </a:prstGeom>
          </p:spPr>
        </p:pic>
        <p:grpSp>
          <p:nvGrpSpPr>
            <p:cNvPr id="50" name="Group 49">
              <a:extLst>
                <a:ext uri="{FF2B5EF4-FFF2-40B4-BE49-F238E27FC236}">
                  <a16:creationId xmlns:a16="http://schemas.microsoft.com/office/drawing/2014/main" id="{DAE8CD5E-BBBA-0AC4-5ECC-4DEA63DADBB2}"/>
                </a:ext>
              </a:extLst>
            </p:cNvPr>
            <p:cNvGrpSpPr/>
            <p:nvPr/>
          </p:nvGrpSpPr>
          <p:grpSpPr>
            <a:xfrm>
              <a:off x="2002513" y="2601699"/>
              <a:ext cx="15023329" cy="4922008"/>
              <a:chOff x="2002513" y="2601699"/>
              <a:chExt cx="15023329" cy="4922008"/>
            </a:xfrm>
          </p:grpSpPr>
          <p:pic>
            <p:nvPicPr>
              <p:cNvPr id="16" name="Picture 15">
                <a:extLst>
                  <a:ext uri="{FF2B5EF4-FFF2-40B4-BE49-F238E27FC236}">
                    <a16:creationId xmlns:a16="http://schemas.microsoft.com/office/drawing/2014/main" id="{CBC2FA36-D99C-C765-D258-C3CC64F29DE6}"/>
                  </a:ext>
                </a:extLst>
              </p:cNvPr>
              <p:cNvPicPr>
                <a:picLocks noChangeAspect="1"/>
              </p:cNvPicPr>
              <p:nvPr/>
            </p:nvPicPr>
            <p:blipFill>
              <a:blip r:embed="rId4"/>
              <a:stretch>
                <a:fillRect/>
              </a:stretch>
            </p:blipFill>
            <p:spPr>
              <a:xfrm>
                <a:off x="8940381" y="2601699"/>
                <a:ext cx="8085461" cy="4811228"/>
              </a:xfrm>
              <a:prstGeom prst="rect">
                <a:avLst/>
              </a:prstGeom>
            </p:spPr>
          </p:pic>
          <p:pic>
            <p:nvPicPr>
              <p:cNvPr id="19" name="Picture 18">
                <a:extLst>
                  <a:ext uri="{FF2B5EF4-FFF2-40B4-BE49-F238E27FC236}">
                    <a16:creationId xmlns:a16="http://schemas.microsoft.com/office/drawing/2014/main" id="{61D0F332-1279-7114-7919-88113AA11435}"/>
                  </a:ext>
                </a:extLst>
              </p:cNvPr>
              <p:cNvPicPr>
                <a:picLocks noChangeAspect="1"/>
              </p:cNvPicPr>
              <p:nvPr/>
            </p:nvPicPr>
            <p:blipFill rotWithShape="1">
              <a:blip r:embed="rId5"/>
              <a:srcRect t="93886" r="81533" b="-1601"/>
              <a:stretch/>
            </p:blipFill>
            <p:spPr>
              <a:xfrm>
                <a:off x="7755039" y="7152508"/>
                <a:ext cx="1435339" cy="371199"/>
              </a:xfrm>
              <a:prstGeom prst="rect">
                <a:avLst/>
              </a:prstGeom>
            </p:spPr>
          </p:pic>
          <p:sp>
            <p:nvSpPr>
              <p:cNvPr id="28" name="TextBox 27">
                <a:extLst>
                  <a:ext uri="{FF2B5EF4-FFF2-40B4-BE49-F238E27FC236}">
                    <a16:creationId xmlns:a16="http://schemas.microsoft.com/office/drawing/2014/main" id="{FD646E31-4803-480F-7056-CA100CD8D93C}"/>
                  </a:ext>
                </a:extLst>
              </p:cNvPr>
              <p:cNvSpPr txBox="1"/>
              <p:nvPr/>
            </p:nvSpPr>
            <p:spPr>
              <a:xfrm>
                <a:off x="7813563" y="2619248"/>
                <a:ext cx="643845" cy="338554"/>
              </a:xfrm>
              <a:prstGeom prst="rect">
                <a:avLst/>
              </a:prstGeom>
              <a:noFill/>
            </p:spPr>
            <p:txBody>
              <a:bodyPr wrap="square">
                <a:spAutoFit/>
              </a:bodyPr>
              <a:lstStyle/>
              <a:p>
                <a:pPr algn="r"/>
                <a:r>
                  <a:rPr lang="tr-TR" sz="1600" b="1" dirty="0">
                    <a:latin typeface="Century Gothic" panose="020B0502020202020204" pitchFamily="34" charset="0"/>
                    <a:ea typeface="Tahoma" panose="020B0604030504040204" pitchFamily="34" charset="0"/>
                    <a:cs typeface="Tahoma" panose="020B0604030504040204" pitchFamily="34" charset="0"/>
                  </a:rPr>
                  <a:t>0,22</a:t>
                </a:r>
              </a:p>
            </p:txBody>
          </p:sp>
          <p:sp>
            <p:nvSpPr>
              <p:cNvPr id="30" name="TextBox 29">
                <a:extLst>
                  <a:ext uri="{FF2B5EF4-FFF2-40B4-BE49-F238E27FC236}">
                    <a16:creationId xmlns:a16="http://schemas.microsoft.com/office/drawing/2014/main" id="{F72A83D1-53FA-8743-4C53-6C5235B7CA6D}"/>
                  </a:ext>
                </a:extLst>
              </p:cNvPr>
              <p:cNvSpPr txBox="1"/>
              <p:nvPr/>
            </p:nvSpPr>
            <p:spPr>
              <a:xfrm>
                <a:off x="7628825" y="2859019"/>
                <a:ext cx="643845" cy="338554"/>
              </a:xfrm>
              <a:prstGeom prst="rect">
                <a:avLst/>
              </a:prstGeom>
              <a:noFill/>
            </p:spPr>
            <p:txBody>
              <a:bodyPr wrap="square">
                <a:spAutoFit/>
              </a:bodyPr>
              <a:lstStyle>
                <a:defPPr>
                  <a:defRPr lang="en-US"/>
                </a:defPPr>
                <a:lvl1pPr algn="r">
                  <a:defRPr sz="1600" b="1">
                    <a:latin typeface="Century Gothic" panose="020B0502020202020204" pitchFamily="34" charset="0"/>
                    <a:ea typeface="Tahoma" panose="020B0604030504040204" pitchFamily="34" charset="0"/>
                    <a:cs typeface="Tahoma" panose="020B0604030504040204" pitchFamily="34" charset="0"/>
                  </a:defRPr>
                </a:lvl1pPr>
              </a:lstStyle>
              <a:p>
                <a:r>
                  <a:rPr lang="tr-TR" dirty="0"/>
                  <a:t>0,34</a:t>
                </a:r>
              </a:p>
            </p:txBody>
          </p:sp>
          <p:sp>
            <p:nvSpPr>
              <p:cNvPr id="31" name="TextBox 30">
                <a:extLst>
                  <a:ext uri="{FF2B5EF4-FFF2-40B4-BE49-F238E27FC236}">
                    <a16:creationId xmlns:a16="http://schemas.microsoft.com/office/drawing/2014/main" id="{388B17D7-CE6E-1D91-A6B1-B7B575225273}"/>
                  </a:ext>
                </a:extLst>
              </p:cNvPr>
              <p:cNvSpPr txBox="1"/>
              <p:nvPr/>
            </p:nvSpPr>
            <p:spPr>
              <a:xfrm>
                <a:off x="7165866" y="3098790"/>
                <a:ext cx="643845" cy="338554"/>
              </a:xfrm>
              <a:prstGeom prst="rect">
                <a:avLst/>
              </a:prstGeom>
              <a:noFill/>
            </p:spPr>
            <p:txBody>
              <a:bodyPr wrap="square">
                <a:spAutoFit/>
              </a:bodyPr>
              <a:lstStyle>
                <a:defPPr>
                  <a:defRPr lang="en-US"/>
                </a:defPPr>
                <a:lvl1pPr algn="r">
                  <a:defRPr sz="1600" b="1">
                    <a:latin typeface="Century Gothic" panose="020B0502020202020204" pitchFamily="34" charset="0"/>
                    <a:ea typeface="Tahoma" panose="020B0604030504040204" pitchFamily="34" charset="0"/>
                    <a:cs typeface="Tahoma" panose="020B0604030504040204" pitchFamily="34" charset="0"/>
                  </a:defRPr>
                </a:lvl1pPr>
              </a:lstStyle>
              <a:p>
                <a:r>
                  <a:rPr lang="tr-TR" dirty="0"/>
                  <a:t>0,60</a:t>
                </a:r>
              </a:p>
            </p:txBody>
          </p:sp>
          <p:sp>
            <p:nvSpPr>
              <p:cNvPr id="32" name="TextBox 31">
                <a:extLst>
                  <a:ext uri="{FF2B5EF4-FFF2-40B4-BE49-F238E27FC236}">
                    <a16:creationId xmlns:a16="http://schemas.microsoft.com/office/drawing/2014/main" id="{16A42F8E-7F85-05DE-15F0-83BEBD9E1151}"/>
                  </a:ext>
                </a:extLst>
              </p:cNvPr>
              <p:cNvSpPr txBox="1"/>
              <p:nvPr/>
            </p:nvSpPr>
            <p:spPr>
              <a:xfrm>
                <a:off x="6459081" y="3338561"/>
                <a:ext cx="643845" cy="338554"/>
              </a:xfrm>
              <a:prstGeom prst="rect">
                <a:avLst/>
              </a:prstGeom>
              <a:noFill/>
            </p:spPr>
            <p:txBody>
              <a:bodyPr wrap="square">
                <a:spAutoFit/>
              </a:bodyPr>
              <a:lstStyle>
                <a:defPPr>
                  <a:defRPr lang="en-US"/>
                </a:defPPr>
                <a:lvl1pPr algn="r">
                  <a:defRPr sz="1600" b="1">
                    <a:latin typeface="Century Gothic" panose="020B0502020202020204" pitchFamily="34" charset="0"/>
                    <a:ea typeface="Tahoma" panose="020B0604030504040204" pitchFamily="34" charset="0"/>
                    <a:cs typeface="Tahoma" panose="020B0604030504040204" pitchFamily="34" charset="0"/>
                  </a:defRPr>
                </a:lvl1pPr>
              </a:lstStyle>
              <a:p>
                <a:r>
                  <a:rPr lang="tr-TR" dirty="0"/>
                  <a:t>0,98</a:t>
                </a:r>
              </a:p>
            </p:txBody>
          </p:sp>
          <p:sp>
            <p:nvSpPr>
              <p:cNvPr id="33" name="TextBox 32">
                <a:extLst>
                  <a:ext uri="{FF2B5EF4-FFF2-40B4-BE49-F238E27FC236}">
                    <a16:creationId xmlns:a16="http://schemas.microsoft.com/office/drawing/2014/main" id="{CE4FE39E-8ED2-4EF2-3093-8CFEBD8B4BA7}"/>
                  </a:ext>
                </a:extLst>
              </p:cNvPr>
              <p:cNvSpPr txBox="1"/>
              <p:nvPr/>
            </p:nvSpPr>
            <p:spPr>
              <a:xfrm>
                <a:off x="5543052" y="3578332"/>
                <a:ext cx="643845" cy="338554"/>
              </a:xfrm>
              <a:prstGeom prst="rect">
                <a:avLst/>
              </a:prstGeom>
              <a:noFill/>
            </p:spPr>
            <p:txBody>
              <a:bodyPr wrap="square">
                <a:spAutoFit/>
              </a:bodyPr>
              <a:lstStyle>
                <a:defPPr>
                  <a:defRPr lang="en-US"/>
                </a:defPPr>
                <a:lvl1pPr algn="r">
                  <a:defRPr sz="1600" b="1">
                    <a:latin typeface="Century Gothic" panose="020B0502020202020204" pitchFamily="34" charset="0"/>
                    <a:ea typeface="Tahoma" panose="020B0604030504040204" pitchFamily="34" charset="0"/>
                    <a:cs typeface="Tahoma" panose="020B0604030504040204" pitchFamily="34" charset="0"/>
                  </a:defRPr>
                </a:lvl1pPr>
              </a:lstStyle>
              <a:p>
                <a:r>
                  <a:rPr lang="tr-TR" dirty="0"/>
                  <a:t>1,51</a:t>
                </a:r>
              </a:p>
            </p:txBody>
          </p:sp>
          <p:sp>
            <p:nvSpPr>
              <p:cNvPr id="34" name="TextBox 33">
                <a:extLst>
                  <a:ext uri="{FF2B5EF4-FFF2-40B4-BE49-F238E27FC236}">
                    <a16:creationId xmlns:a16="http://schemas.microsoft.com/office/drawing/2014/main" id="{78400C57-F8BA-7893-5995-D58688B932A8}"/>
                  </a:ext>
                </a:extLst>
              </p:cNvPr>
              <p:cNvSpPr txBox="1"/>
              <p:nvPr/>
            </p:nvSpPr>
            <p:spPr>
              <a:xfrm>
                <a:off x="5033767" y="3818103"/>
                <a:ext cx="643845" cy="338554"/>
              </a:xfrm>
              <a:prstGeom prst="rect">
                <a:avLst/>
              </a:prstGeom>
              <a:noFill/>
            </p:spPr>
            <p:txBody>
              <a:bodyPr wrap="square">
                <a:spAutoFit/>
              </a:bodyPr>
              <a:lstStyle>
                <a:defPPr>
                  <a:defRPr lang="en-US"/>
                </a:defPPr>
                <a:lvl1pPr algn="r">
                  <a:defRPr sz="1600" b="1">
                    <a:latin typeface="Century Gothic" panose="020B0502020202020204" pitchFamily="34" charset="0"/>
                    <a:ea typeface="Tahoma" panose="020B0604030504040204" pitchFamily="34" charset="0"/>
                    <a:cs typeface="Tahoma" panose="020B0604030504040204" pitchFamily="34" charset="0"/>
                  </a:defRPr>
                </a:lvl1pPr>
              </a:lstStyle>
              <a:p>
                <a:r>
                  <a:rPr lang="tr-TR" dirty="0"/>
                  <a:t>1,78</a:t>
                </a:r>
              </a:p>
            </p:txBody>
          </p:sp>
          <p:sp>
            <p:nvSpPr>
              <p:cNvPr id="35" name="TextBox 34">
                <a:extLst>
                  <a:ext uri="{FF2B5EF4-FFF2-40B4-BE49-F238E27FC236}">
                    <a16:creationId xmlns:a16="http://schemas.microsoft.com/office/drawing/2014/main" id="{D7AAA696-8A8E-5A58-4E57-E0C21F2DEEB8}"/>
                  </a:ext>
                </a:extLst>
              </p:cNvPr>
              <p:cNvSpPr txBox="1"/>
              <p:nvPr/>
            </p:nvSpPr>
            <p:spPr>
              <a:xfrm>
                <a:off x="4026769" y="4057874"/>
                <a:ext cx="643845" cy="338554"/>
              </a:xfrm>
              <a:prstGeom prst="rect">
                <a:avLst/>
              </a:prstGeom>
              <a:noFill/>
            </p:spPr>
            <p:txBody>
              <a:bodyPr wrap="square">
                <a:spAutoFit/>
              </a:bodyPr>
              <a:lstStyle>
                <a:defPPr>
                  <a:defRPr lang="en-US"/>
                </a:defPPr>
                <a:lvl1pPr algn="r">
                  <a:defRPr sz="1600" b="1">
                    <a:latin typeface="Century Gothic" panose="020B0502020202020204" pitchFamily="34" charset="0"/>
                    <a:ea typeface="Tahoma" panose="020B0604030504040204" pitchFamily="34" charset="0"/>
                    <a:cs typeface="Tahoma" panose="020B0604030504040204" pitchFamily="34" charset="0"/>
                  </a:defRPr>
                </a:lvl1pPr>
              </a:lstStyle>
              <a:p>
                <a:r>
                  <a:rPr lang="tr-TR" dirty="0"/>
                  <a:t>2,34</a:t>
                </a:r>
              </a:p>
            </p:txBody>
          </p:sp>
          <p:sp>
            <p:nvSpPr>
              <p:cNvPr id="37" name="TextBox 36">
                <a:extLst>
                  <a:ext uri="{FF2B5EF4-FFF2-40B4-BE49-F238E27FC236}">
                    <a16:creationId xmlns:a16="http://schemas.microsoft.com/office/drawing/2014/main" id="{7BD5877F-ED88-7972-2091-C0464434594F}"/>
                  </a:ext>
                </a:extLst>
              </p:cNvPr>
              <p:cNvSpPr txBox="1"/>
              <p:nvPr/>
            </p:nvSpPr>
            <p:spPr>
              <a:xfrm>
                <a:off x="3899448" y="4297645"/>
                <a:ext cx="643845" cy="338554"/>
              </a:xfrm>
              <a:prstGeom prst="rect">
                <a:avLst/>
              </a:prstGeom>
              <a:noFill/>
            </p:spPr>
            <p:txBody>
              <a:bodyPr wrap="square">
                <a:spAutoFit/>
              </a:bodyPr>
              <a:lstStyle>
                <a:defPPr>
                  <a:defRPr lang="en-US"/>
                </a:defPPr>
                <a:lvl1pPr algn="r">
                  <a:defRPr sz="1600" b="1">
                    <a:latin typeface="Century Gothic" panose="020B0502020202020204" pitchFamily="34" charset="0"/>
                    <a:ea typeface="Tahoma" panose="020B0604030504040204" pitchFamily="34" charset="0"/>
                    <a:cs typeface="Tahoma" panose="020B0604030504040204" pitchFamily="34" charset="0"/>
                  </a:defRPr>
                </a:lvl1pPr>
              </a:lstStyle>
              <a:p>
                <a:r>
                  <a:rPr lang="tr-TR" dirty="0"/>
                  <a:t>2,40</a:t>
                </a:r>
              </a:p>
            </p:txBody>
          </p:sp>
          <p:sp>
            <p:nvSpPr>
              <p:cNvPr id="38" name="TextBox 37">
                <a:extLst>
                  <a:ext uri="{FF2B5EF4-FFF2-40B4-BE49-F238E27FC236}">
                    <a16:creationId xmlns:a16="http://schemas.microsoft.com/office/drawing/2014/main" id="{086A583B-E58E-902C-AA3C-8BEFADE165A4}"/>
                  </a:ext>
                </a:extLst>
              </p:cNvPr>
              <p:cNvSpPr txBox="1"/>
              <p:nvPr/>
            </p:nvSpPr>
            <p:spPr>
              <a:xfrm>
                <a:off x="3113291" y="4543553"/>
                <a:ext cx="643845" cy="338554"/>
              </a:xfrm>
              <a:prstGeom prst="rect">
                <a:avLst/>
              </a:prstGeom>
              <a:noFill/>
            </p:spPr>
            <p:txBody>
              <a:bodyPr wrap="square">
                <a:spAutoFit/>
              </a:bodyPr>
              <a:lstStyle>
                <a:defPPr>
                  <a:defRPr lang="en-US"/>
                </a:defPPr>
                <a:lvl1pPr algn="r">
                  <a:defRPr sz="1600" b="1">
                    <a:latin typeface="Century Gothic" panose="020B0502020202020204" pitchFamily="34" charset="0"/>
                    <a:ea typeface="Tahoma" panose="020B0604030504040204" pitchFamily="34" charset="0"/>
                    <a:cs typeface="Tahoma" panose="020B0604030504040204" pitchFamily="34" charset="0"/>
                  </a:defRPr>
                </a:lvl1pPr>
              </a:lstStyle>
              <a:p>
                <a:r>
                  <a:rPr lang="tr-TR" dirty="0"/>
                  <a:t>2,84</a:t>
                </a:r>
              </a:p>
            </p:txBody>
          </p:sp>
          <p:sp>
            <p:nvSpPr>
              <p:cNvPr id="39" name="TextBox 38">
                <a:extLst>
                  <a:ext uri="{FF2B5EF4-FFF2-40B4-BE49-F238E27FC236}">
                    <a16:creationId xmlns:a16="http://schemas.microsoft.com/office/drawing/2014/main" id="{AC22FB9D-BC08-A988-292E-17959BE1DE7C}"/>
                  </a:ext>
                </a:extLst>
              </p:cNvPr>
              <p:cNvSpPr txBox="1"/>
              <p:nvPr/>
            </p:nvSpPr>
            <p:spPr>
              <a:xfrm>
                <a:off x="2290952" y="4777187"/>
                <a:ext cx="643845" cy="338554"/>
              </a:xfrm>
              <a:prstGeom prst="rect">
                <a:avLst/>
              </a:prstGeom>
              <a:noFill/>
            </p:spPr>
            <p:txBody>
              <a:bodyPr wrap="square">
                <a:spAutoFit/>
              </a:bodyPr>
              <a:lstStyle>
                <a:defPPr>
                  <a:defRPr lang="en-US"/>
                </a:defPPr>
                <a:lvl1pPr algn="r">
                  <a:defRPr sz="1600" b="1">
                    <a:latin typeface="Century Gothic" panose="020B0502020202020204" pitchFamily="34" charset="0"/>
                    <a:ea typeface="Tahoma" panose="020B0604030504040204" pitchFamily="34" charset="0"/>
                    <a:cs typeface="Tahoma" panose="020B0604030504040204" pitchFamily="34" charset="0"/>
                  </a:defRPr>
                </a:lvl1pPr>
              </a:lstStyle>
              <a:p>
                <a:r>
                  <a:rPr lang="tr-TR" dirty="0"/>
                  <a:t>3,29</a:t>
                </a:r>
              </a:p>
            </p:txBody>
          </p:sp>
          <p:sp>
            <p:nvSpPr>
              <p:cNvPr id="40" name="TextBox 39">
                <a:extLst>
                  <a:ext uri="{FF2B5EF4-FFF2-40B4-BE49-F238E27FC236}">
                    <a16:creationId xmlns:a16="http://schemas.microsoft.com/office/drawing/2014/main" id="{2089E8DA-8AA0-3C5B-A7A7-131AB62F9ED3}"/>
                  </a:ext>
                </a:extLst>
              </p:cNvPr>
              <p:cNvSpPr txBox="1"/>
              <p:nvPr/>
            </p:nvSpPr>
            <p:spPr>
              <a:xfrm>
                <a:off x="2401416" y="5016958"/>
                <a:ext cx="643845" cy="338554"/>
              </a:xfrm>
              <a:prstGeom prst="rect">
                <a:avLst/>
              </a:prstGeom>
              <a:noFill/>
            </p:spPr>
            <p:txBody>
              <a:bodyPr wrap="square">
                <a:spAutoFit/>
              </a:bodyPr>
              <a:lstStyle>
                <a:defPPr>
                  <a:defRPr lang="en-US"/>
                </a:defPPr>
                <a:lvl1pPr algn="r">
                  <a:defRPr sz="1600" b="1">
                    <a:latin typeface="Century Gothic" panose="020B0502020202020204" pitchFamily="34" charset="0"/>
                    <a:ea typeface="Tahoma" panose="020B0604030504040204" pitchFamily="34" charset="0"/>
                    <a:cs typeface="Tahoma" panose="020B0604030504040204" pitchFamily="34" charset="0"/>
                  </a:defRPr>
                </a:lvl1pPr>
              </a:lstStyle>
              <a:p>
                <a:r>
                  <a:rPr lang="tr-TR" dirty="0"/>
                  <a:t>3,23</a:t>
                </a:r>
              </a:p>
            </p:txBody>
          </p:sp>
          <p:sp>
            <p:nvSpPr>
              <p:cNvPr id="41" name="TextBox 40">
                <a:extLst>
                  <a:ext uri="{FF2B5EF4-FFF2-40B4-BE49-F238E27FC236}">
                    <a16:creationId xmlns:a16="http://schemas.microsoft.com/office/drawing/2014/main" id="{FA099C33-6157-7270-96D0-ED5187BEC8B9}"/>
                  </a:ext>
                </a:extLst>
              </p:cNvPr>
              <p:cNvSpPr txBox="1"/>
              <p:nvPr/>
            </p:nvSpPr>
            <p:spPr>
              <a:xfrm>
                <a:off x="2450512" y="5256729"/>
                <a:ext cx="643845" cy="338554"/>
              </a:xfrm>
              <a:prstGeom prst="rect">
                <a:avLst/>
              </a:prstGeom>
              <a:noFill/>
            </p:spPr>
            <p:txBody>
              <a:bodyPr wrap="square">
                <a:spAutoFit/>
              </a:bodyPr>
              <a:lstStyle>
                <a:defPPr>
                  <a:defRPr lang="en-US"/>
                </a:defPPr>
                <a:lvl1pPr algn="r">
                  <a:defRPr sz="1600" b="1">
                    <a:latin typeface="Century Gothic" panose="020B0502020202020204" pitchFamily="34" charset="0"/>
                    <a:ea typeface="Tahoma" panose="020B0604030504040204" pitchFamily="34" charset="0"/>
                    <a:cs typeface="Tahoma" panose="020B0604030504040204" pitchFamily="34" charset="0"/>
                  </a:defRPr>
                </a:lvl1pPr>
              </a:lstStyle>
              <a:p>
                <a:r>
                  <a:rPr lang="tr-TR" dirty="0"/>
                  <a:t>3,21</a:t>
                </a:r>
              </a:p>
            </p:txBody>
          </p:sp>
          <p:sp>
            <p:nvSpPr>
              <p:cNvPr id="43" name="TextBox 42">
                <a:extLst>
                  <a:ext uri="{FF2B5EF4-FFF2-40B4-BE49-F238E27FC236}">
                    <a16:creationId xmlns:a16="http://schemas.microsoft.com/office/drawing/2014/main" id="{F5ABF6A6-9CFE-94AA-4592-DB0840B59140}"/>
                  </a:ext>
                </a:extLst>
              </p:cNvPr>
              <p:cNvSpPr txBox="1"/>
              <p:nvPr/>
            </p:nvSpPr>
            <p:spPr>
              <a:xfrm>
                <a:off x="2278678" y="5496500"/>
                <a:ext cx="643845" cy="338554"/>
              </a:xfrm>
              <a:prstGeom prst="rect">
                <a:avLst/>
              </a:prstGeom>
              <a:noFill/>
            </p:spPr>
            <p:txBody>
              <a:bodyPr wrap="square">
                <a:spAutoFit/>
              </a:bodyPr>
              <a:lstStyle>
                <a:defPPr>
                  <a:defRPr lang="en-US"/>
                </a:defPPr>
                <a:lvl1pPr algn="r">
                  <a:defRPr sz="1600" b="1">
                    <a:latin typeface="Century Gothic" panose="020B0502020202020204" pitchFamily="34" charset="0"/>
                    <a:ea typeface="Tahoma" panose="020B0604030504040204" pitchFamily="34" charset="0"/>
                    <a:cs typeface="Tahoma" panose="020B0604030504040204" pitchFamily="34" charset="0"/>
                  </a:defRPr>
                </a:lvl1pPr>
              </a:lstStyle>
              <a:p>
                <a:r>
                  <a:rPr lang="tr-TR" dirty="0"/>
                  <a:t>3,30</a:t>
                </a:r>
              </a:p>
            </p:txBody>
          </p:sp>
          <p:sp>
            <p:nvSpPr>
              <p:cNvPr id="44" name="TextBox 43">
                <a:extLst>
                  <a:ext uri="{FF2B5EF4-FFF2-40B4-BE49-F238E27FC236}">
                    <a16:creationId xmlns:a16="http://schemas.microsoft.com/office/drawing/2014/main" id="{8CB87585-BFA7-D175-29A0-9D37FE0CAB73}"/>
                  </a:ext>
                </a:extLst>
              </p:cNvPr>
              <p:cNvSpPr txBox="1"/>
              <p:nvPr/>
            </p:nvSpPr>
            <p:spPr>
              <a:xfrm>
                <a:off x="2002513" y="5736271"/>
                <a:ext cx="643845" cy="338554"/>
              </a:xfrm>
              <a:prstGeom prst="rect">
                <a:avLst/>
              </a:prstGeom>
              <a:noFill/>
            </p:spPr>
            <p:txBody>
              <a:bodyPr wrap="square">
                <a:spAutoFit/>
              </a:bodyPr>
              <a:lstStyle>
                <a:defPPr>
                  <a:defRPr lang="en-US"/>
                </a:defPPr>
                <a:lvl1pPr algn="r">
                  <a:defRPr sz="1600" b="1">
                    <a:latin typeface="Century Gothic" panose="020B0502020202020204" pitchFamily="34" charset="0"/>
                    <a:ea typeface="Tahoma" panose="020B0604030504040204" pitchFamily="34" charset="0"/>
                    <a:cs typeface="Tahoma" panose="020B0604030504040204" pitchFamily="34" charset="0"/>
                  </a:defRPr>
                </a:lvl1pPr>
              </a:lstStyle>
              <a:p>
                <a:r>
                  <a:rPr lang="tr-TR" dirty="0"/>
                  <a:t>3,45</a:t>
                </a:r>
              </a:p>
            </p:txBody>
          </p:sp>
          <p:sp>
            <p:nvSpPr>
              <p:cNvPr id="45" name="TextBox 44">
                <a:extLst>
                  <a:ext uri="{FF2B5EF4-FFF2-40B4-BE49-F238E27FC236}">
                    <a16:creationId xmlns:a16="http://schemas.microsoft.com/office/drawing/2014/main" id="{37F1FD0E-21A4-CCCF-0390-D431CFF0DCEA}"/>
                  </a:ext>
                </a:extLst>
              </p:cNvPr>
              <p:cNvSpPr txBox="1"/>
              <p:nvPr/>
            </p:nvSpPr>
            <p:spPr>
              <a:xfrm>
                <a:off x="2468923" y="5976042"/>
                <a:ext cx="643845" cy="338554"/>
              </a:xfrm>
              <a:prstGeom prst="rect">
                <a:avLst/>
              </a:prstGeom>
              <a:noFill/>
            </p:spPr>
            <p:txBody>
              <a:bodyPr wrap="square">
                <a:spAutoFit/>
              </a:bodyPr>
              <a:lstStyle>
                <a:defPPr>
                  <a:defRPr lang="en-US"/>
                </a:defPPr>
                <a:lvl1pPr algn="r">
                  <a:defRPr sz="1600" b="1">
                    <a:latin typeface="Century Gothic" panose="020B0502020202020204" pitchFamily="34" charset="0"/>
                    <a:ea typeface="Tahoma" panose="020B0604030504040204" pitchFamily="34" charset="0"/>
                    <a:cs typeface="Tahoma" panose="020B0604030504040204" pitchFamily="34" charset="0"/>
                  </a:defRPr>
                </a:lvl1pPr>
              </a:lstStyle>
              <a:p>
                <a:r>
                  <a:rPr lang="tr-TR" dirty="0"/>
                  <a:t>3,20</a:t>
                </a:r>
              </a:p>
            </p:txBody>
          </p:sp>
          <p:sp>
            <p:nvSpPr>
              <p:cNvPr id="47" name="TextBox 46">
                <a:extLst>
                  <a:ext uri="{FF2B5EF4-FFF2-40B4-BE49-F238E27FC236}">
                    <a16:creationId xmlns:a16="http://schemas.microsoft.com/office/drawing/2014/main" id="{18CEBA0A-EE34-5342-F7F8-10008CEED860}"/>
                  </a:ext>
                </a:extLst>
              </p:cNvPr>
              <p:cNvSpPr txBox="1"/>
              <p:nvPr/>
            </p:nvSpPr>
            <p:spPr>
              <a:xfrm>
                <a:off x="2284815" y="6215813"/>
                <a:ext cx="643845" cy="338554"/>
              </a:xfrm>
              <a:prstGeom prst="rect">
                <a:avLst/>
              </a:prstGeom>
              <a:noFill/>
            </p:spPr>
            <p:txBody>
              <a:bodyPr wrap="square">
                <a:spAutoFit/>
              </a:bodyPr>
              <a:lstStyle>
                <a:defPPr>
                  <a:defRPr lang="en-US"/>
                </a:defPPr>
                <a:lvl1pPr algn="r">
                  <a:defRPr sz="1600" b="1">
                    <a:latin typeface="Century Gothic" panose="020B0502020202020204" pitchFamily="34" charset="0"/>
                    <a:ea typeface="Tahoma" panose="020B0604030504040204" pitchFamily="34" charset="0"/>
                    <a:cs typeface="Tahoma" panose="020B0604030504040204" pitchFamily="34" charset="0"/>
                  </a:defRPr>
                </a:lvl1pPr>
              </a:lstStyle>
              <a:p>
                <a:r>
                  <a:rPr lang="tr-TR" dirty="0"/>
                  <a:t>3,30</a:t>
                </a:r>
              </a:p>
            </p:txBody>
          </p:sp>
          <p:sp>
            <p:nvSpPr>
              <p:cNvPr id="48" name="TextBox 47">
                <a:extLst>
                  <a:ext uri="{FF2B5EF4-FFF2-40B4-BE49-F238E27FC236}">
                    <a16:creationId xmlns:a16="http://schemas.microsoft.com/office/drawing/2014/main" id="{13BCD1BB-5C33-06F9-F113-E83563BA2B9E}"/>
                  </a:ext>
                </a:extLst>
              </p:cNvPr>
              <p:cNvSpPr txBox="1"/>
              <p:nvPr/>
            </p:nvSpPr>
            <p:spPr>
              <a:xfrm>
                <a:off x="2106686" y="6455584"/>
                <a:ext cx="643845" cy="338554"/>
              </a:xfrm>
              <a:prstGeom prst="rect">
                <a:avLst/>
              </a:prstGeom>
              <a:noFill/>
            </p:spPr>
            <p:txBody>
              <a:bodyPr wrap="square">
                <a:spAutoFit/>
              </a:bodyPr>
              <a:lstStyle>
                <a:defPPr>
                  <a:defRPr lang="en-US"/>
                </a:defPPr>
                <a:lvl1pPr algn="r">
                  <a:defRPr sz="1600" b="1">
                    <a:latin typeface="Century Gothic" panose="020B0502020202020204" pitchFamily="34" charset="0"/>
                    <a:ea typeface="Tahoma" panose="020B0604030504040204" pitchFamily="34" charset="0"/>
                    <a:cs typeface="Tahoma" panose="020B0604030504040204" pitchFamily="34" charset="0"/>
                  </a:defRPr>
                </a:lvl1pPr>
              </a:lstStyle>
              <a:p>
                <a:r>
                  <a:rPr lang="tr-TR" dirty="0"/>
                  <a:t>3,40</a:t>
                </a:r>
              </a:p>
            </p:txBody>
          </p:sp>
          <p:sp>
            <p:nvSpPr>
              <p:cNvPr id="49" name="TextBox 48">
                <a:extLst>
                  <a:ext uri="{FF2B5EF4-FFF2-40B4-BE49-F238E27FC236}">
                    <a16:creationId xmlns:a16="http://schemas.microsoft.com/office/drawing/2014/main" id="{AA6E98DD-DED5-BD0D-D68C-698DEFF1B5D5}"/>
                  </a:ext>
                </a:extLst>
              </p:cNvPr>
              <p:cNvSpPr txBox="1"/>
              <p:nvPr/>
            </p:nvSpPr>
            <p:spPr>
              <a:xfrm>
                <a:off x="2776235" y="6695359"/>
                <a:ext cx="643845" cy="338554"/>
              </a:xfrm>
              <a:prstGeom prst="rect">
                <a:avLst/>
              </a:prstGeom>
              <a:noFill/>
            </p:spPr>
            <p:txBody>
              <a:bodyPr wrap="square">
                <a:spAutoFit/>
              </a:bodyPr>
              <a:lstStyle>
                <a:defPPr>
                  <a:defRPr lang="en-US"/>
                </a:defPPr>
                <a:lvl1pPr algn="r">
                  <a:defRPr sz="1600" b="1">
                    <a:latin typeface="Century Gothic" panose="020B0502020202020204" pitchFamily="34" charset="0"/>
                    <a:ea typeface="Tahoma" panose="020B0604030504040204" pitchFamily="34" charset="0"/>
                    <a:cs typeface="Tahoma" panose="020B0604030504040204" pitchFamily="34" charset="0"/>
                  </a:defRPr>
                </a:lvl1pPr>
              </a:lstStyle>
              <a:p>
                <a:r>
                  <a:rPr lang="tr-TR" dirty="0"/>
                  <a:t>3,03</a:t>
                </a:r>
              </a:p>
            </p:txBody>
          </p:sp>
        </p:grpSp>
      </p:grpSp>
      <p:sp>
        <p:nvSpPr>
          <p:cNvPr id="3" name="TextBox 2">
            <a:extLst>
              <a:ext uri="{FF2B5EF4-FFF2-40B4-BE49-F238E27FC236}">
                <a16:creationId xmlns:a16="http://schemas.microsoft.com/office/drawing/2014/main" id="{9EFFF077-57FB-B43A-3E0C-0CBCC5ECCE40}"/>
              </a:ext>
            </a:extLst>
          </p:cNvPr>
          <p:cNvSpPr txBox="1"/>
          <p:nvPr/>
        </p:nvSpPr>
        <p:spPr>
          <a:xfrm>
            <a:off x="1819185" y="562375"/>
            <a:ext cx="4649030"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SEKTÖREL BİLGİLER</a:t>
            </a:r>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31</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245892" y="6669004"/>
            <a:ext cx="1858462" cy="377992"/>
          </a:xfrm>
          <a:prstGeom prst="rect">
            <a:avLst/>
          </a:prstGeom>
          <a:effectLst/>
        </p:spPr>
      </p:pic>
      <p:sp>
        <p:nvSpPr>
          <p:cNvPr id="9" name="TextBox 8">
            <a:extLst>
              <a:ext uri="{FF2B5EF4-FFF2-40B4-BE49-F238E27FC236}">
                <a16:creationId xmlns:a16="http://schemas.microsoft.com/office/drawing/2014/main" id="{D3D4F2A8-3E4E-9538-9C28-A2CCAEDFE913}"/>
              </a:ext>
            </a:extLst>
          </p:cNvPr>
          <p:cNvSpPr txBox="1"/>
          <p:nvPr/>
        </p:nvSpPr>
        <p:spPr>
          <a:xfrm>
            <a:off x="1819185" y="1273575"/>
            <a:ext cx="13093649"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Türkiye Akıllı Telefon Sektöründe Yaş Kırılımı ve Kullanım Amaçları</a:t>
            </a:r>
          </a:p>
        </p:txBody>
      </p:sp>
      <p:sp>
        <p:nvSpPr>
          <p:cNvPr id="2" name="TextBox 1">
            <a:extLst>
              <a:ext uri="{FF2B5EF4-FFF2-40B4-BE49-F238E27FC236}">
                <a16:creationId xmlns:a16="http://schemas.microsoft.com/office/drawing/2014/main" id="{3E1D1419-0E75-F931-9FBB-0A5DE19738CF}"/>
              </a:ext>
            </a:extLst>
          </p:cNvPr>
          <p:cNvSpPr txBox="1"/>
          <p:nvPr/>
        </p:nvSpPr>
        <p:spPr>
          <a:xfrm>
            <a:off x="1366678" y="13315890"/>
            <a:ext cx="13026188" cy="400110"/>
          </a:xfrm>
          <a:prstGeom prst="rect">
            <a:avLst/>
          </a:prstGeom>
          <a:noFill/>
        </p:spPr>
        <p:txBody>
          <a:bodyPr wrap="square">
            <a:spAutoFit/>
          </a:bodyPr>
          <a:lstStyle>
            <a:defPPr>
              <a:defRPr lang="en-US"/>
            </a:defPPr>
            <a:lvl1pPr marR="353060" algn="just">
              <a:spcBef>
                <a:spcPts val="600"/>
              </a:spcBef>
              <a:defRPr sz="2000" i="1">
                <a:latin typeface="Times New Roman" panose="02020603050405020304" pitchFamily="18" charset="0"/>
                <a:ea typeface="Calibri" panose="020F0502020204030204" pitchFamily="34" charset="0"/>
                <a:cs typeface="Times New Roman" panose="02020603050405020304" pitchFamily="18" charset="0"/>
              </a:defRPr>
            </a:lvl1pPr>
          </a:lstStyle>
          <a:p>
            <a:r>
              <a:rPr lang="tr-TR" dirty="0"/>
              <a:t>Kaynak: BTK, Masaüstü araştırmaları, Sektör görüşleri, Global KPMG kaynakları, KPMG Sektör Raporu</a:t>
            </a:r>
          </a:p>
        </p:txBody>
      </p:sp>
      <p:sp>
        <p:nvSpPr>
          <p:cNvPr id="15" name="TextBox 14">
            <a:extLst>
              <a:ext uri="{FF2B5EF4-FFF2-40B4-BE49-F238E27FC236}">
                <a16:creationId xmlns:a16="http://schemas.microsoft.com/office/drawing/2014/main" id="{5E04B94D-25A1-BCD7-D80F-E68E11E009F3}"/>
              </a:ext>
            </a:extLst>
          </p:cNvPr>
          <p:cNvSpPr txBox="1"/>
          <p:nvPr/>
        </p:nvSpPr>
        <p:spPr>
          <a:xfrm>
            <a:off x="1540428" y="2141744"/>
            <a:ext cx="10316186" cy="830997"/>
          </a:xfrm>
          <a:prstGeom prst="rect">
            <a:avLst/>
          </a:prstGeom>
          <a:noFill/>
        </p:spPr>
        <p:txBody>
          <a:bodyPr wrap="square" rtlCol="0">
            <a:spAutoFit/>
          </a:bodyPr>
          <a:lstStyle>
            <a:defPPr>
              <a:defRPr lang="en-US"/>
            </a:defPPr>
            <a:lvl1pPr>
              <a:defRPr sz="2400" b="1">
                <a:solidFill>
                  <a:srgbClr val="051C2C"/>
                </a:solidFill>
                <a:latin typeface="Century Gothic" panose="020B0502020202020204" pitchFamily="34" charset="0"/>
                <a:ea typeface="Tahoma" panose="020B0604030504040204" pitchFamily="34" charset="0"/>
                <a:cs typeface="Tahoma" panose="020B0604030504040204" pitchFamily="34" charset="0"/>
              </a:defRPr>
            </a:lvl1pPr>
          </a:lstStyle>
          <a:p>
            <a:r>
              <a:rPr lang="tr-TR" dirty="0"/>
              <a:t>İnternet kullanımı gittikçe artan  çocuk ve genç nüfusta, internete erişim kaynağı olarak uygun fiyatlı akıllı telefonlar öne çıkmaktadır.</a:t>
            </a:r>
          </a:p>
        </p:txBody>
      </p:sp>
      <p:sp>
        <p:nvSpPr>
          <p:cNvPr id="20" name="TextBox 19">
            <a:extLst>
              <a:ext uri="{FF2B5EF4-FFF2-40B4-BE49-F238E27FC236}">
                <a16:creationId xmlns:a16="http://schemas.microsoft.com/office/drawing/2014/main" id="{64BEC5F6-1220-8873-97B6-540F95F209AC}"/>
              </a:ext>
            </a:extLst>
          </p:cNvPr>
          <p:cNvSpPr txBox="1"/>
          <p:nvPr/>
        </p:nvSpPr>
        <p:spPr>
          <a:xfrm>
            <a:off x="15363088" y="2113213"/>
            <a:ext cx="3898792" cy="461665"/>
          </a:xfrm>
          <a:prstGeom prst="rect">
            <a:avLst/>
          </a:prstGeom>
          <a:noFill/>
        </p:spPr>
        <p:txBody>
          <a:bodyPr wrap="square" rtlCol="0">
            <a:spAutoFit/>
          </a:bodyPr>
          <a:lstStyle/>
          <a:p>
            <a:pPr algn="ctr"/>
            <a:r>
              <a:rPr lang="tr-TR" sz="2400" b="1" dirty="0">
                <a:solidFill>
                  <a:srgbClr val="051C2C"/>
                </a:solidFill>
                <a:latin typeface="Century Gothic" panose="020B0502020202020204" pitchFamily="34" charset="0"/>
                <a:ea typeface="Tahoma" panose="020B0604030504040204" pitchFamily="34" charset="0"/>
                <a:cs typeface="Tahoma" panose="020B0604030504040204" pitchFamily="34" charset="0"/>
              </a:rPr>
              <a:t>Türkiye Nüfus Piramidi</a:t>
            </a:r>
            <a:endParaRPr lang="en-US" b="1" dirty="0">
              <a:latin typeface="Century Gothic" panose="020B0502020202020204" pitchFamily="34" charset="0"/>
            </a:endParaRPr>
          </a:p>
        </p:txBody>
      </p:sp>
      <p:sp>
        <p:nvSpPr>
          <p:cNvPr id="22" name="TextBox 21">
            <a:extLst>
              <a:ext uri="{FF2B5EF4-FFF2-40B4-BE49-F238E27FC236}">
                <a16:creationId xmlns:a16="http://schemas.microsoft.com/office/drawing/2014/main" id="{149EB39A-2179-C74B-0394-7A3041C96970}"/>
              </a:ext>
            </a:extLst>
          </p:cNvPr>
          <p:cNvSpPr txBox="1"/>
          <p:nvPr/>
        </p:nvSpPr>
        <p:spPr>
          <a:xfrm>
            <a:off x="15363088" y="2505915"/>
            <a:ext cx="3898792" cy="369332"/>
          </a:xfrm>
          <a:prstGeom prst="rect">
            <a:avLst/>
          </a:prstGeom>
          <a:noFill/>
        </p:spPr>
        <p:txBody>
          <a:bodyPr wrap="square" rtlCol="0">
            <a:spAutoFit/>
          </a:bodyPr>
          <a:lstStyle/>
          <a:p>
            <a:pPr algn="ctr"/>
            <a:r>
              <a:rPr lang="tr-TR" sz="1800" dirty="0">
                <a:solidFill>
                  <a:srgbClr val="051C2C"/>
                </a:solidFill>
                <a:latin typeface="Century Gothic" panose="020B0502020202020204" pitchFamily="34" charset="0"/>
                <a:ea typeface="Tahoma" panose="020B0604030504040204" pitchFamily="34" charset="0"/>
                <a:cs typeface="Tahoma" panose="020B0604030504040204" pitchFamily="34" charset="0"/>
              </a:rPr>
              <a:t>Milyon Kişi, 2021</a:t>
            </a:r>
            <a:endParaRPr lang="en-US" sz="4000" dirty="0">
              <a:latin typeface="Century Gothic" panose="020B0502020202020204" pitchFamily="34" charset="0"/>
            </a:endParaRPr>
          </a:p>
        </p:txBody>
      </p:sp>
      <p:sp>
        <p:nvSpPr>
          <p:cNvPr id="24" name="TextBox 23">
            <a:extLst>
              <a:ext uri="{FF2B5EF4-FFF2-40B4-BE49-F238E27FC236}">
                <a16:creationId xmlns:a16="http://schemas.microsoft.com/office/drawing/2014/main" id="{FED7FF31-26FC-8E89-38D9-644997E01EBA}"/>
              </a:ext>
            </a:extLst>
          </p:cNvPr>
          <p:cNvSpPr txBox="1"/>
          <p:nvPr/>
        </p:nvSpPr>
        <p:spPr>
          <a:xfrm>
            <a:off x="1609642" y="7894518"/>
            <a:ext cx="8140267" cy="830997"/>
          </a:xfrm>
          <a:prstGeom prst="rect">
            <a:avLst/>
          </a:prstGeom>
          <a:noFill/>
        </p:spPr>
        <p:txBody>
          <a:bodyPr wrap="square" rtlCol="0">
            <a:spAutoFit/>
          </a:bodyPr>
          <a:lstStyle/>
          <a:p>
            <a:r>
              <a:rPr lang="tr-TR" sz="2400" b="1" dirty="0">
                <a:solidFill>
                  <a:srgbClr val="051C2C"/>
                </a:solidFill>
                <a:latin typeface="Century Gothic" panose="020B0502020202020204" pitchFamily="34" charset="0"/>
                <a:ea typeface="Tahoma" panose="020B0604030504040204" pitchFamily="34" charset="0"/>
                <a:cs typeface="Tahoma" panose="020B0604030504040204" pitchFamily="34" charset="0"/>
              </a:rPr>
              <a:t>Düzenli cep telefonu/akıllı telefon kullanan çocukların yaş grubuna göre telefonu kullanım amaçları</a:t>
            </a:r>
            <a:endParaRPr lang="en-US" b="1" dirty="0">
              <a:latin typeface="Century Gothic" panose="020B0502020202020204" pitchFamily="34" charset="0"/>
            </a:endParaRPr>
          </a:p>
        </p:txBody>
      </p:sp>
      <p:cxnSp>
        <p:nvCxnSpPr>
          <p:cNvPr id="25" name="Straight Connector 24">
            <a:extLst>
              <a:ext uri="{FF2B5EF4-FFF2-40B4-BE49-F238E27FC236}">
                <a16:creationId xmlns:a16="http://schemas.microsoft.com/office/drawing/2014/main" id="{3D961038-2971-6BB4-DE37-95E40115ADEE}"/>
              </a:ext>
            </a:extLst>
          </p:cNvPr>
          <p:cNvCxnSpPr>
            <a:cxnSpLocks/>
          </p:cNvCxnSpPr>
          <p:nvPr/>
        </p:nvCxnSpPr>
        <p:spPr>
          <a:xfrm>
            <a:off x="1609642" y="8795970"/>
            <a:ext cx="7381538"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E717A316-37CA-DE96-1E8C-8AA3EF0922A7}"/>
              </a:ext>
            </a:extLst>
          </p:cNvPr>
          <p:cNvSpPr txBox="1"/>
          <p:nvPr/>
        </p:nvSpPr>
        <p:spPr>
          <a:xfrm>
            <a:off x="1609643" y="8863418"/>
            <a:ext cx="3898792" cy="369332"/>
          </a:xfrm>
          <a:prstGeom prst="rect">
            <a:avLst/>
          </a:prstGeom>
          <a:noFill/>
        </p:spPr>
        <p:txBody>
          <a:bodyPr wrap="square" rtlCol="0">
            <a:spAutoFit/>
          </a:bodyPr>
          <a:lstStyle/>
          <a:p>
            <a:r>
              <a:rPr lang="tr-TR" sz="1800" dirty="0">
                <a:solidFill>
                  <a:srgbClr val="051C2C"/>
                </a:solidFill>
                <a:latin typeface="Century Gothic" panose="020B0502020202020204" pitchFamily="34" charset="0"/>
                <a:ea typeface="Tahoma" panose="020B0604030504040204" pitchFamily="34" charset="0"/>
                <a:cs typeface="Tahoma" panose="020B0604030504040204" pitchFamily="34" charset="0"/>
              </a:rPr>
              <a:t>%, 2021</a:t>
            </a:r>
            <a:endParaRPr lang="en-US" sz="4000" dirty="0">
              <a:latin typeface="Century Gothic" panose="020B0502020202020204" pitchFamily="34" charset="0"/>
            </a:endParaRPr>
          </a:p>
        </p:txBody>
      </p:sp>
      <p:pic>
        <p:nvPicPr>
          <p:cNvPr id="4" name="Resim 22">
            <a:extLst>
              <a:ext uri="{FF2B5EF4-FFF2-40B4-BE49-F238E27FC236}">
                <a16:creationId xmlns:a16="http://schemas.microsoft.com/office/drawing/2014/main" id="{60224B99-084C-588F-2346-268092D39453}"/>
              </a:ext>
            </a:extLst>
          </p:cNvPr>
          <p:cNvPicPr>
            <a:picLocks noChangeAspect="1"/>
          </p:cNvPicPr>
          <p:nvPr/>
        </p:nvPicPr>
        <p:blipFill>
          <a:blip r:embed="rId10"/>
          <a:stretch>
            <a:fillRect/>
          </a:stretch>
        </p:blipFill>
        <p:spPr>
          <a:xfrm>
            <a:off x="2816375" y="8967702"/>
            <a:ext cx="19574209" cy="4286820"/>
          </a:xfrm>
          <a:prstGeom prst="rect">
            <a:avLst/>
          </a:prstGeom>
        </p:spPr>
      </p:pic>
      <p:cxnSp>
        <p:nvCxnSpPr>
          <p:cNvPr id="5" name="Straight Connector 4">
            <a:extLst>
              <a:ext uri="{FF2B5EF4-FFF2-40B4-BE49-F238E27FC236}">
                <a16:creationId xmlns:a16="http://schemas.microsoft.com/office/drawing/2014/main" id="{EBE86580-6C43-39E2-6E2F-29AA9585126E}"/>
              </a:ext>
            </a:extLst>
          </p:cNvPr>
          <p:cNvCxnSpPr>
            <a:cxnSpLocks/>
          </p:cNvCxnSpPr>
          <p:nvPr/>
        </p:nvCxnSpPr>
        <p:spPr>
          <a:xfrm>
            <a:off x="1609642" y="3184046"/>
            <a:ext cx="9767605"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725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FF077-57FB-B43A-3E0C-0CBCC5ECCE40}"/>
              </a:ext>
            </a:extLst>
          </p:cNvPr>
          <p:cNvSpPr txBox="1"/>
          <p:nvPr/>
        </p:nvSpPr>
        <p:spPr>
          <a:xfrm>
            <a:off x="1819185" y="562375"/>
            <a:ext cx="7295587"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PAZARI ETKİLEYEN FAKTÖRLER</a:t>
            </a:r>
            <a:endParaRPr lang="tr-TR" sz="4000" i="1" dirty="0">
              <a:solidFill>
                <a:schemeClr val="bg1">
                  <a:lumMod val="50000"/>
                </a:schemeClr>
              </a:solidFill>
              <a:latin typeface="Century Gothic" panose="020B0502020202020204" pitchFamily="34" charset="0"/>
            </a:endParaRPr>
          </a:p>
        </p:txBody>
      </p:sp>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32</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9" name="TextBox 8">
            <a:extLst>
              <a:ext uri="{FF2B5EF4-FFF2-40B4-BE49-F238E27FC236}">
                <a16:creationId xmlns:a16="http://schemas.microsoft.com/office/drawing/2014/main" id="{D3D4F2A8-3E4E-9538-9C28-A2CCAEDFE913}"/>
              </a:ext>
            </a:extLst>
          </p:cNvPr>
          <p:cNvSpPr txBox="1"/>
          <p:nvPr/>
        </p:nvSpPr>
        <p:spPr>
          <a:xfrm>
            <a:off x="1819185" y="1273575"/>
            <a:ext cx="7895110"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Türkiye’nin Makroekonomik Görünümü</a:t>
            </a:r>
          </a:p>
        </p:txBody>
      </p:sp>
      <p:sp>
        <p:nvSpPr>
          <p:cNvPr id="38" name="TextBox 37">
            <a:extLst>
              <a:ext uri="{FF2B5EF4-FFF2-40B4-BE49-F238E27FC236}">
                <a16:creationId xmlns:a16="http://schemas.microsoft.com/office/drawing/2014/main" id="{9821B3E5-4291-7956-9474-4691CFCA6F9A}"/>
              </a:ext>
            </a:extLst>
          </p:cNvPr>
          <p:cNvSpPr txBox="1"/>
          <p:nvPr/>
        </p:nvSpPr>
        <p:spPr>
          <a:xfrm>
            <a:off x="1790498" y="3092167"/>
            <a:ext cx="7143528" cy="461665"/>
          </a:xfrm>
          <a:prstGeom prst="rect">
            <a:avLst/>
          </a:prstGeom>
          <a:noFill/>
        </p:spPr>
        <p:txBody>
          <a:bodyPr wrap="square" rtlCol="0">
            <a:spAutoFit/>
          </a:bodyPr>
          <a:lstStyle/>
          <a:p>
            <a:pPr algn="ctr"/>
            <a:r>
              <a:rPr lang="tr-TR" sz="2400" b="1" dirty="0">
                <a:latin typeface="Century Gothic" panose="020B0502020202020204" pitchFamily="34" charset="0"/>
                <a:ea typeface="Tahoma" panose="020B0604030504040204" pitchFamily="34" charset="0"/>
                <a:cs typeface="Tahoma" panose="020B0604030504040204" pitchFamily="34" charset="0"/>
              </a:rPr>
              <a:t>GSYİH ve Kişi Başına Düşen GSYİH Tahmini</a:t>
            </a:r>
            <a:endParaRPr lang="en-US" sz="2400" b="1" dirty="0">
              <a:latin typeface="Century Gothic" panose="020B0502020202020204" pitchFamily="34" charset="0"/>
              <a:ea typeface="Tahoma" panose="020B0604030504040204" pitchFamily="34" charset="0"/>
              <a:cs typeface="Tahoma" panose="020B0604030504040204" pitchFamily="34" charset="0"/>
            </a:endParaRPr>
          </a:p>
        </p:txBody>
      </p:sp>
      <p:sp>
        <p:nvSpPr>
          <p:cNvPr id="40" name="TextBox 39">
            <a:extLst>
              <a:ext uri="{FF2B5EF4-FFF2-40B4-BE49-F238E27FC236}">
                <a16:creationId xmlns:a16="http://schemas.microsoft.com/office/drawing/2014/main" id="{9489B7C1-A3AA-BE45-F630-D627BEB1A3F2}"/>
              </a:ext>
            </a:extLst>
          </p:cNvPr>
          <p:cNvSpPr txBox="1"/>
          <p:nvPr/>
        </p:nvSpPr>
        <p:spPr>
          <a:xfrm>
            <a:off x="2863576" y="3692670"/>
            <a:ext cx="4997370" cy="400110"/>
          </a:xfrm>
          <a:prstGeom prst="rect">
            <a:avLst/>
          </a:prstGeom>
          <a:noFill/>
        </p:spPr>
        <p:txBody>
          <a:bodyPr wrap="square" rtlCol="0">
            <a:spAutoFit/>
          </a:bodyPr>
          <a:lstStyle/>
          <a:p>
            <a:pPr algn="ctr"/>
            <a:r>
              <a:rPr lang="tr-TR" sz="2000" dirty="0">
                <a:latin typeface="Tahoma" panose="020B0604030504040204" pitchFamily="34" charset="0"/>
                <a:ea typeface="Tahoma" panose="020B0604030504040204" pitchFamily="34" charset="0"/>
                <a:cs typeface="Tahoma" panose="020B0604030504040204" pitchFamily="34" charset="0"/>
              </a:rPr>
              <a:t>Trilyon TRY, Bin TRY</a:t>
            </a:r>
            <a:endParaRPr lang="en-US" sz="2000" dirty="0">
              <a:latin typeface="Tahoma" panose="020B0604030504040204" pitchFamily="34" charset="0"/>
              <a:ea typeface="Tahoma" panose="020B0604030504040204" pitchFamily="34" charset="0"/>
              <a:cs typeface="Tahoma" panose="020B0604030504040204" pitchFamily="34" charset="0"/>
            </a:endParaRPr>
          </a:p>
        </p:txBody>
      </p:sp>
      <p:cxnSp>
        <p:nvCxnSpPr>
          <p:cNvPr id="53" name="Straight Connector 52">
            <a:extLst>
              <a:ext uri="{FF2B5EF4-FFF2-40B4-BE49-F238E27FC236}">
                <a16:creationId xmlns:a16="http://schemas.microsoft.com/office/drawing/2014/main" id="{6962F328-F9C4-B584-95FC-C6ABBFE441DD}"/>
              </a:ext>
            </a:extLst>
          </p:cNvPr>
          <p:cNvCxnSpPr>
            <a:cxnSpLocks/>
          </p:cNvCxnSpPr>
          <p:nvPr/>
        </p:nvCxnSpPr>
        <p:spPr>
          <a:xfrm>
            <a:off x="2493911" y="3642502"/>
            <a:ext cx="5890597"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87E07CD0-E279-C034-62BD-DFAA1DB92970}"/>
              </a:ext>
            </a:extLst>
          </p:cNvPr>
          <p:cNvSpPr txBox="1"/>
          <p:nvPr/>
        </p:nvSpPr>
        <p:spPr>
          <a:xfrm>
            <a:off x="10520208" y="3092057"/>
            <a:ext cx="4549845" cy="461665"/>
          </a:xfrm>
          <a:prstGeom prst="rect">
            <a:avLst/>
          </a:prstGeom>
          <a:noFill/>
        </p:spPr>
        <p:txBody>
          <a:bodyPr wrap="square" rtlCol="0">
            <a:spAutoFit/>
          </a:bodyPr>
          <a:lstStyle/>
          <a:p>
            <a:pPr algn="ctr"/>
            <a:r>
              <a:rPr lang="tr-TR" sz="2400" b="1" dirty="0">
                <a:latin typeface="Century Gothic" panose="020B0502020202020204" pitchFamily="34" charset="0"/>
                <a:ea typeface="Tahoma" panose="020B0604030504040204" pitchFamily="34" charset="0"/>
                <a:cs typeface="Tahoma" panose="020B0604030504040204" pitchFamily="34" charset="0"/>
              </a:rPr>
              <a:t>Toplam Nüfus Tahmini</a:t>
            </a:r>
            <a:endParaRPr lang="en-US" sz="2400" b="1" dirty="0">
              <a:latin typeface="Century Gothic" panose="020B0502020202020204" pitchFamily="34" charset="0"/>
              <a:ea typeface="Tahoma" panose="020B0604030504040204" pitchFamily="34" charset="0"/>
              <a:cs typeface="Tahoma" panose="020B0604030504040204" pitchFamily="34" charset="0"/>
            </a:endParaRPr>
          </a:p>
        </p:txBody>
      </p:sp>
      <p:cxnSp>
        <p:nvCxnSpPr>
          <p:cNvPr id="54" name="Straight Connector 53">
            <a:extLst>
              <a:ext uri="{FF2B5EF4-FFF2-40B4-BE49-F238E27FC236}">
                <a16:creationId xmlns:a16="http://schemas.microsoft.com/office/drawing/2014/main" id="{31A98A00-53A5-9B8E-5CCF-C2554D497DC1}"/>
              </a:ext>
            </a:extLst>
          </p:cNvPr>
          <p:cNvCxnSpPr>
            <a:cxnSpLocks/>
          </p:cNvCxnSpPr>
          <p:nvPr/>
        </p:nvCxnSpPr>
        <p:spPr>
          <a:xfrm>
            <a:off x="9849832" y="3642502"/>
            <a:ext cx="5890597"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60" name="Group 59">
            <a:extLst>
              <a:ext uri="{FF2B5EF4-FFF2-40B4-BE49-F238E27FC236}">
                <a16:creationId xmlns:a16="http://schemas.microsoft.com/office/drawing/2014/main" id="{678ABC34-50BC-0D9F-A8CB-5A63F5E06542}"/>
              </a:ext>
            </a:extLst>
          </p:cNvPr>
          <p:cNvGrpSpPr/>
          <p:nvPr/>
        </p:nvGrpSpPr>
        <p:grpSpPr>
          <a:xfrm>
            <a:off x="16815633" y="3092056"/>
            <a:ext cx="6914243" cy="1008449"/>
            <a:chOff x="16637217" y="2262905"/>
            <a:chExt cx="6914243" cy="1008449"/>
          </a:xfrm>
        </p:grpSpPr>
        <p:sp>
          <p:nvSpPr>
            <p:cNvPr id="19" name="TextBox 18">
              <a:extLst>
                <a:ext uri="{FF2B5EF4-FFF2-40B4-BE49-F238E27FC236}">
                  <a16:creationId xmlns:a16="http://schemas.microsoft.com/office/drawing/2014/main" id="{2A41FFCE-EC6A-276F-5B4F-71BD1D393FDB}"/>
                </a:ext>
              </a:extLst>
            </p:cNvPr>
            <p:cNvSpPr txBox="1"/>
            <p:nvPr/>
          </p:nvSpPr>
          <p:spPr>
            <a:xfrm>
              <a:off x="16637217" y="2871244"/>
              <a:ext cx="6914243" cy="400110"/>
            </a:xfrm>
            <a:prstGeom prst="rect">
              <a:avLst/>
            </a:prstGeom>
            <a:noFill/>
          </p:spPr>
          <p:txBody>
            <a:bodyPr wrap="square" rtlCol="0">
              <a:spAutoFit/>
            </a:bodyPr>
            <a:lstStyle/>
            <a:p>
              <a:pPr algn="ctr"/>
              <a:r>
                <a:rPr lang="tr-TR" sz="2000" dirty="0">
                  <a:latin typeface="Tahoma" panose="020B0604030504040204" pitchFamily="34" charset="0"/>
                  <a:ea typeface="Tahoma" panose="020B0604030504040204" pitchFamily="34" charset="0"/>
                  <a:cs typeface="Tahoma" panose="020B0604030504040204" pitchFamily="34" charset="0"/>
                </a:rPr>
                <a:t>Yüzde (%)</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39" name="TextBox 38">
              <a:extLst>
                <a:ext uri="{FF2B5EF4-FFF2-40B4-BE49-F238E27FC236}">
                  <a16:creationId xmlns:a16="http://schemas.microsoft.com/office/drawing/2014/main" id="{68458BDE-8EC6-85E7-D40D-AC70573124E9}"/>
                </a:ext>
              </a:extLst>
            </p:cNvPr>
            <p:cNvSpPr txBox="1"/>
            <p:nvPr/>
          </p:nvSpPr>
          <p:spPr>
            <a:xfrm>
              <a:off x="17847736" y="2262905"/>
              <a:ext cx="4493206" cy="461665"/>
            </a:xfrm>
            <a:prstGeom prst="rect">
              <a:avLst/>
            </a:prstGeom>
            <a:noFill/>
          </p:spPr>
          <p:txBody>
            <a:bodyPr wrap="square" rtlCol="0">
              <a:spAutoFit/>
            </a:bodyPr>
            <a:lstStyle/>
            <a:p>
              <a:pPr algn="ctr"/>
              <a:r>
                <a:rPr lang="tr-TR" sz="2400" b="1" dirty="0">
                  <a:latin typeface="Century Gothic" panose="020B0502020202020204" pitchFamily="34" charset="0"/>
                  <a:ea typeface="Tahoma" panose="020B0604030504040204" pitchFamily="34" charset="0"/>
                  <a:cs typeface="Tahoma" panose="020B0604030504040204" pitchFamily="34" charset="0"/>
                </a:rPr>
                <a:t>Kentleşme Oranı</a:t>
              </a:r>
              <a:endParaRPr lang="en-US" sz="2400" b="1" dirty="0">
                <a:latin typeface="Century Gothic" panose="020B0502020202020204" pitchFamily="34" charset="0"/>
                <a:ea typeface="Tahoma" panose="020B0604030504040204" pitchFamily="34" charset="0"/>
                <a:cs typeface="Tahoma" panose="020B0604030504040204" pitchFamily="34" charset="0"/>
              </a:endParaRPr>
            </a:p>
          </p:txBody>
        </p:sp>
        <p:cxnSp>
          <p:nvCxnSpPr>
            <p:cNvPr id="55" name="Straight Connector 54">
              <a:extLst>
                <a:ext uri="{FF2B5EF4-FFF2-40B4-BE49-F238E27FC236}">
                  <a16:creationId xmlns:a16="http://schemas.microsoft.com/office/drawing/2014/main" id="{D146234A-FB6A-D514-8744-62515C74F5C3}"/>
                </a:ext>
              </a:extLst>
            </p:cNvPr>
            <p:cNvCxnSpPr>
              <a:cxnSpLocks/>
            </p:cNvCxnSpPr>
            <p:nvPr/>
          </p:nvCxnSpPr>
          <p:spPr>
            <a:xfrm>
              <a:off x="17149040" y="2813351"/>
              <a:ext cx="5890597"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4" name="TextBox 3">
            <a:extLst>
              <a:ext uri="{FF2B5EF4-FFF2-40B4-BE49-F238E27FC236}">
                <a16:creationId xmlns:a16="http://schemas.microsoft.com/office/drawing/2014/main" id="{925AA3A3-17DD-ADF8-9C69-8079F48F5BAB}"/>
              </a:ext>
            </a:extLst>
          </p:cNvPr>
          <p:cNvSpPr txBox="1"/>
          <p:nvPr/>
        </p:nvSpPr>
        <p:spPr>
          <a:xfrm>
            <a:off x="10296445" y="3692670"/>
            <a:ext cx="4997370" cy="400110"/>
          </a:xfrm>
          <a:prstGeom prst="rect">
            <a:avLst/>
          </a:prstGeom>
          <a:noFill/>
        </p:spPr>
        <p:txBody>
          <a:bodyPr wrap="square" rtlCol="0">
            <a:spAutoFit/>
          </a:bodyPr>
          <a:lstStyle/>
          <a:p>
            <a:pPr algn="ctr"/>
            <a:r>
              <a:rPr lang="tr-TR" sz="2000" dirty="0">
                <a:latin typeface="Tahoma" panose="020B0604030504040204" pitchFamily="34" charset="0"/>
                <a:ea typeface="Tahoma" panose="020B0604030504040204" pitchFamily="34" charset="0"/>
                <a:cs typeface="Tahoma" panose="020B0604030504040204" pitchFamily="34" charset="0"/>
              </a:rPr>
              <a:t>Milyon Kişi</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F5C8171-1065-0241-9400-8A8B4459823C}"/>
              </a:ext>
            </a:extLst>
          </p:cNvPr>
          <p:cNvPicPr>
            <a:picLocks noChangeAspect="1"/>
          </p:cNvPicPr>
          <p:nvPr/>
        </p:nvPicPr>
        <p:blipFill rotWithShape="1">
          <a:blip r:embed="rId7"/>
          <a:srcRect b="7948"/>
          <a:stretch/>
        </p:blipFill>
        <p:spPr>
          <a:xfrm>
            <a:off x="2150526" y="5035012"/>
            <a:ext cx="6423471" cy="4412566"/>
          </a:xfrm>
          <a:prstGeom prst="rect">
            <a:avLst/>
          </a:prstGeom>
        </p:spPr>
      </p:pic>
      <p:pic>
        <p:nvPicPr>
          <p:cNvPr id="6" name="Picture 5">
            <a:extLst>
              <a:ext uri="{FF2B5EF4-FFF2-40B4-BE49-F238E27FC236}">
                <a16:creationId xmlns:a16="http://schemas.microsoft.com/office/drawing/2014/main" id="{BC222B79-DB69-25BB-BD87-6BBA3CEC8958}"/>
              </a:ext>
            </a:extLst>
          </p:cNvPr>
          <p:cNvPicPr>
            <a:picLocks noChangeAspect="1"/>
          </p:cNvPicPr>
          <p:nvPr/>
        </p:nvPicPr>
        <p:blipFill rotWithShape="1">
          <a:blip r:embed="rId8"/>
          <a:srcRect l="70726"/>
          <a:stretch/>
        </p:blipFill>
        <p:spPr>
          <a:xfrm>
            <a:off x="6693590" y="5035011"/>
            <a:ext cx="1880407" cy="4793569"/>
          </a:xfrm>
          <a:prstGeom prst="rect">
            <a:avLst/>
          </a:prstGeom>
        </p:spPr>
      </p:pic>
      <p:grpSp>
        <p:nvGrpSpPr>
          <p:cNvPr id="16" name="Group 15">
            <a:extLst>
              <a:ext uri="{FF2B5EF4-FFF2-40B4-BE49-F238E27FC236}">
                <a16:creationId xmlns:a16="http://schemas.microsoft.com/office/drawing/2014/main" id="{3DFE52AB-FF66-9D57-6B4A-5536598388BE}"/>
              </a:ext>
            </a:extLst>
          </p:cNvPr>
          <p:cNvGrpSpPr/>
          <p:nvPr/>
        </p:nvGrpSpPr>
        <p:grpSpPr>
          <a:xfrm>
            <a:off x="9262220" y="4745015"/>
            <a:ext cx="7065818" cy="4806936"/>
            <a:chOff x="9262220" y="5807045"/>
            <a:chExt cx="7065818" cy="4806936"/>
          </a:xfrm>
        </p:grpSpPr>
        <p:pic>
          <p:nvPicPr>
            <p:cNvPr id="8" name="Picture 7">
              <a:extLst>
                <a:ext uri="{FF2B5EF4-FFF2-40B4-BE49-F238E27FC236}">
                  <a16:creationId xmlns:a16="http://schemas.microsoft.com/office/drawing/2014/main" id="{D4E358FE-891F-5823-577E-5FC4C8CCC0FA}"/>
                </a:ext>
              </a:extLst>
            </p:cNvPr>
            <p:cNvPicPr>
              <a:picLocks noChangeAspect="1"/>
            </p:cNvPicPr>
            <p:nvPr/>
          </p:nvPicPr>
          <p:blipFill rotWithShape="1">
            <a:blip r:embed="rId9"/>
            <a:srcRect b="7058"/>
            <a:stretch/>
          </p:blipFill>
          <p:spPr>
            <a:xfrm>
              <a:off x="9262220" y="5807045"/>
              <a:ext cx="7065818" cy="4806933"/>
            </a:xfrm>
            <a:prstGeom prst="rect">
              <a:avLst/>
            </a:prstGeom>
          </p:spPr>
        </p:pic>
        <p:pic>
          <p:nvPicPr>
            <p:cNvPr id="15" name="Picture 14">
              <a:extLst>
                <a:ext uri="{FF2B5EF4-FFF2-40B4-BE49-F238E27FC236}">
                  <a16:creationId xmlns:a16="http://schemas.microsoft.com/office/drawing/2014/main" id="{E1D387FC-3FFA-0B3B-EB0B-C04E31BD006C}"/>
                </a:ext>
              </a:extLst>
            </p:cNvPr>
            <p:cNvPicPr>
              <a:picLocks noChangeAspect="1"/>
            </p:cNvPicPr>
            <p:nvPr/>
          </p:nvPicPr>
          <p:blipFill rotWithShape="1">
            <a:blip r:embed="rId10"/>
            <a:srcRect l="49273" b="7058"/>
            <a:stretch/>
          </p:blipFill>
          <p:spPr>
            <a:xfrm>
              <a:off x="12743726" y="5807045"/>
              <a:ext cx="3584311" cy="4806936"/>
            </a:xfrm>
            <a:prstGeom prst="rect">
              <a:avLst/>
            </a:prstGeom>
          </p:spPr>
        </p:pic>
      </p:grpSp>
      <p:pic>
        <p:nvPicPr>
          <p:cNvPr id="17" name="Picture 16">
            <a:extLst>
              <a:ext uri="{FF2B5EF4-FFF2-40B4-BE49-F238E27FC236}">
                <a16:creationId xmlns:a16="http://schemas.microsoft.com/office/drawing/2014/main" id="{549E4DF4-5166-E48B-76F4-A4286E60B73F}"/>
              </a:ext>
            </a:extLst>
          </p:cNvPr>
          <p:cNvPicPr>
            <a:picLocks noChangeAspect="1"/>
          </p:cNvPicPr>
          <p:nvPr/>
        </p:nvPicPr>
        <p:blipFill>
          <a:blip r:embed="rId11"/>
          <a:stretch>
            <a:fillRect/>
          </a:stretch>
        </p:blipFill>
        <p:spPr>
          <a:xfrm>
            <a:off x="16739845" y="4896272"/>
            <a:ext cx="7065818" cy="5071046"/>
          </a:xfrm>
          <a:prstGeom prst="rect">
            <a:avLst/>
          </a:prstGeom>
        </p:spPr>
      </p:pic>
      <p:pic>
        <p:nvPicPr>
          <p:cNvPr id="21" name="Picture 20">
            <a:extLst>
              <a:ext uri="{FF2B5EF4-FFF2-40B4-BE49-F238E27FC236}">
                <a16:creationId xmlns:a16="http://schemas.microsoft.com/office/drawing/2014/main" id="{445A28A9-F076-84A5-0F6B-99C32761DDF0}"/>
              </a:ext>
            </a:extLst>
          </p:cNvPr>
          <p:cNvPicPr>
            <a:picLocks noChangeAspect="1"/>
          </p:cNvPicPr>
          <p:nvPr/>
        </p:nvPicPr>
        <p:blipFill rotWithShape="1">
          <a:blip r:embed="rId12"/>
          <a:srcRect t="23952"/>
          <a:stretch/>
        </p:blipFill>
        <p:spPr>
          <a:xfrm>
            <a:off x="2430316" y="6877207"/>
            <a:ext cx="3851466" cy="1634165"/>
          </a:xfrm>
          <a:prstGeom prst="rect">
            <a:avLst/>
          </a:prstGeom>
        </p:spPr>
      </p:pic>
      <p:sp>
        <p:nvSpPr>
          <p:cNvPr id="22" name="TextBox 21">
            <a:extLst>
              <a:ext uri="{FF2B5EF4-FFF2-40B4-BE49-F238E27FC236}">
                <a16:creationId xmlns:a16="http://schemas.microsoft.com/office/drawing/2014/main" id="{01A85EA7-64AC-EFA8-293B-2E288962CE36}"/>
              </a:ext>
            </a:extLst>
          </p:cNvPr>
          <p:cNvSpPr txBox="1"/>
          <p:nvPr/>
        </p:nvSpPr>
        <p:spPr>
          <a:xfrm>
            <a:off x="2361241" y="7338185"/>
            <a:ext cx="675298" cy="369332"/>
          </a:xfrm>
          <a:prstGeom prst="rect">
            <a:avLst/>
          </a:prstGeom>
          <a:noFill/>
        </p:spPr>
        <p:txBody>
          <a:bodyPr wrap="square" rtlCol="0">
            <a:spAutoFit/>
          </a:bodyPr>
          <a:lstStyle/>
          <a:p>
            <a:pPr algn="ctr"/>
            <a:r>
              <a:rPr lang="tr-TR" sz="1800" dirty="0">
                <a:solidFill>
                  <a:schemeClr val="bg1"/>
                </a:solidFill>
                <a:latin typeface="Tahoma" panose="020B0604030504040204" pitchFamily="34" charset="0"/>
                <a:ea typeface="Tahoma" panose="020B0604030504040204" pitchFamily="34" charset="0"/>
                <a:cs typeface="Tahoma" panose="020B0604030504040204" pitchFamily="34" charset="0"/>
              </a:rPr>
              <a:t>39,0</a:t>
            </a: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id="{C31B9D4B-7096-BD46-06EE-E44D51EB11B7}"/>
              </a:ext>
            </a:extLst>
          </p:cNvPr>
          <p:cNvSpPr txBox="1"/>
          <p:nvPr/>
        </p:nvSpPr>
        <p:spPr>
          <a:xfrm>
            <a:off x="3260526" y="7307957"/>
            <a:ext cx="675298" cy="369332"/>
          </a:xfrm>
          <a:prstGeom prst="rect">
            <a:avLst/>
          </a:prstGeom>
          <a:noFill/>
        </p:spPr>
        <p:txBody>
          <a:bodyPr wrap="square" rtlCol="0">
            <a:spAutoFit/>
          </a:bodyPr>
          <a:lstStyle/>
          <a:p>
            <a:pPr algn="ctr"/>
            <a:r>
              <a:rPr lang="tr-TR" sz="1800" dirty="0">
                <a:solidFill>
                  <a:schemeClr val="bg1"/>
                </a:solidFill>
                <a:latin typeface="Tahoma" panose="020B0604030504040204" pitchFamily="34" charset="0"/>
                <a:ea typeface="Tahoma" panose="020B0604030504040204" pitchFamily="34" charset="0"/>
                <a:cs typeface="Tahoma" panose="020B0604030504040204" pitchFamily="34" charset="0"/>
              </a:rPr>
              <a:t>46,2</a:t>
            </a: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D005712F-CE84-26FA-A003-79664841C628}"/>
              </a:ext>
            </a:extLst>
          </p:cNvPr>
          <p:cNvSpPr txBox="1"/>
          <p:nvPr/>
        </p:nvSpPr>
        <p:spPr>
          <a:xfrm>
            <a:off x="4137141" y="7239944"/>
            <a:ext cx="675298" cy="369332"/>
          </a:xfrm>
          <a:prstGeom prst="rect">
            <a:avLst/>
          </a:prstGeom>
          <a:noFill/>
        </p:spPr>
        <p:txBody>
          <a:bodyPr wrap="square" rtlCol="0">
            <a:spAutoFit/>
          </a:bodyPr>
          <a:lstStyle/>
          <a:p>
            <a:pPr algn="ctr"/>
            <a:r>
              <a:rPr lang="tr-TR" sz="1800" dirty="0">
                <a:solidFill>
                  <a:schemeClr val="bg1"/>
                </a:solidFill>
                <a:latin typeface="Tahoma" panose="020B0604030504040204" pitchFamily="34" charset="0"/>
                <a:ea typeface="Tahoma" panose="020B0604030504040204" pitchFamily="34" charset="0"/>
                <a:cs typeface="Tahoma" panose="020B0604030504040204" pitchFamily="34" charset="0"/>
              </a:rPr>
              <a:t>52,2</a:t>
            </a: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544E4064-227A-1CD5-3BE4-D3A3D315C0C7}"/>
              </a:ext>
            </a:extLst>
          </p:cNvPr>
          <p:cNvSpPr txBox="1"/>
          <p:nvPr/>
        </p:nvSpPr>
        <p:spPr>
          <a:xfrm>
            <a:off x="5013756" y="7134146"/>
            <a:ext cx="675298" cy="369332"/>
          </a:xfrm>
          <a:prstGeom prst="rect">
            <a:avLst/>
          </a:prstGeom>
          <a:noFill/>
        </p:spPr>
        <p:txBody>
          <a:bodyPr wrap="square" rtlCol="0">
            <a:spAutoFit/>
          </a:bodyPr>
          <a:lstStyle/>
          <a:p>
            <a:pPr algn="ctr"/>
            <a:r>
              <a:rPr lang="tr-TR" sz="1800" dirty="0">
                <a:solidFill>
                  <a:schemeClr val="bg1"/>
                </a:solidFill>
                <a:latin typeface="Tahoma" panose="020B0604030504040204" pitchFamily="34" charset="0"/>
                <a:ea typeface="Tahoma" panose="020B0604030504040204" pitchFamily="34" charset="0"/>
                <a:cs typeface="Tahoma" panose="020B0604030504040204" pitchFamily="34" charset="0"/>
              </a:rPr>
              <a:t>60,5</a:t>
            </a: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a:extLst>
              <a:ext uri="{FF2B5EF4-FFF2-40B4-BE49-F238E27FC236}">
                <a16:creationId xmlns:a16="http://schemas.microsoft.com/office/drawing/2014/main" id="{04D4483E-F8E0-275F-F525-A63D0E831A45}"/>
              </a:ext>
            </a:extLst>
          </p:cNvPr>
          <p:cNvSpPr txBox="1"/>
          <p:nvPr/>
        </p:nvSpPr>
        <p:spPr>
          <a:xfrm>
            <a:off x="5905485" y="6877208"/>
            <a:ext cx="675298" cy="369332"/>
          </a:xfrm>
          <a:prstGeom prst="rect">
            <a:avLst/>
          </a:prstGeom>
          <a:noFill/>
        </p:spPr>
        <p:txBody>
          <a:bodyPr wrap="square" rtlCol="0">
            <a:spAutoFit/>
          </a:bodyPr>
          <a:lstStyle/>
          <a:p>
            <a:pPr algn="ctr"/>
            <a:r>
              <a:rPr lang="tr-TR" sz="1800" dirty="0">
                <a:solidFill>
                  <a:schemeClr val="bg1"/>
                </a:solidFill>
                <a:latin typeface="Tahoma" panose="020B0604030504040204" pitchFamily="34" charset="0"/>
                <a:ea typeface="Tahoma" panose="020B0604030504040204" pitchFamily="34" charset="0"/>
                <a:cs typeface="Tahoma" panose="020B0604030504040204" pitchFamily="34" charset="0"/>
              </a:rPr>
              <a:t>86,1</a:t>
            </a: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0" name="Group 29">
            <a:extLst>
              <a:ext uri="{FF2B5EF4-FFF2-40B4-BE49-F238E27FC236}">
                <a16:creationId xmlns:a16="http://schemas.microsoft.com/office/drawing/2014/main" id="{C06274AA-01D3-8649-6B56-A690332229CD}"/>
              </a:ext>
            </a:extLst>
          </p:cNvPr>
          <p:cNvGrpSpPr/>
          <p:nvPr/>
        </p:nvGrpSpPr>
        <p:grpSpPr>
          <a:xfrm>
            <a:off x="3431975" y="9747936"/>
            <a:ext cx="4082345" cy="260784"/>
            <a:chOff x="3587319" y="10959885"/>
            <a:chExt cx="4082345" cy="260784"/>
          </a:xfrm>
        </p:grpSpPr>
        <p:pic>
          <p:nvPicPr>
            <p:cNvPr id="27" name="Picture 26">
              <a:extLst>
                <a:ext uri="{FF2B5EF4-FFF2-40B4-BE49-F238E27FC236}">
                  <a16:creationId xmlns:a16="http://schemas.microsoft.com/office/drawing/2014/main" id="{5FF78AB6-DE05-D5BB-E90E-1B0EAA4E7BBB}"/>
                </a:ext>
              </a:extLst>
            </p:cNvPr>
            <p:cNvPicPr>
              <a:picLocks noChangeAspect="1"/>
            </p:cNvPicPr>
            <p:nvPr/>
          </p:nvPicPr>
          <p:blipFill rotWithShape="1">
            <a:blip r:embed="rId12"/>
            <a:srcRect l="23059" r="24601" b="91910"/>
            <a:stretch/>
          </p:blipFill>
          <p:spPr>
            <a:xfrm>
              <a:off x="4718254" y="10959885"/>
              <a:ext cx="2951410" cy="254515"/>
            </a:xfrm>
            <a:prstGeom prst="rect">
              <a:avLst/>
            </a:prstGeom>
          </p:spPr>
        </p:pic>
        <p:pic>
          <p:nvPicPr>
            <p:cNvPr id="28" name="Picture 27">
              <a:extLst>
                <a:ext uri="{FF2B5EF4-FFF2-40B4-BE49-F238E27FC236}">
                  <a16:creationId xmlns:a16="http://schemas.microsoft.com/office/drawing/2014/main" id="{9960F3DD-8D07-916C-3F85-20EA64201189}"/>
                </a:ext>
              </a:extLst>
            </p:cNvPr>
            <p:cNvPicPr>
              <a:picLocks noChangeAspect="1"/>
            </p:cNvPicPr>
            <p:nvPr/>
          </p:nvPicPr>
          <p:blipFill rotWithShape="1">
            <a:blip r:embed="rId13"/>
            <a:srcRect l="41440" t="94691" r="41440"/>
            <a:stretch/>
          </p:blipFill>
          <p:spPr>
            <a:xfrm>
              <a:off x="3587319" y="10966154"/>
              <a:ext cx="1099644" cy="254515"/>
            </a:xfrm>
            <a:prstGeom prst="rect">
              <a:avLst/>
            </a:prstGeom>
          </p:spPr>
        </p:pic>
      </p:grpSp>
      <p:cxnSp>
        <p:nvCxnSpPr>
          <p:cNvPr id="2" name="Straight Arrow Connector 1">
            <a:extLst>
              <a:ext uri="{FF2B5EF4-FFF2-40B4-BE49-F238E27FC236}">
                <a16:creationId xmlns:a16="http://schemas.microsoft.com/office/drawing/2014/main" id="{A2071110-9D63-037B-E9C0-B36EEDEB0986}"/>
              </a:ext>
            </a:extLst>
          </p:cNvPr>
          <p:cNvCxnSpPr>
            <a:cxnSpLocks/>
          </p:cNvCxnSpPr>
          <p:nvPr/>
        </p:nvCxnSpPr>
        <p:spPr>
          <a:xfrm flipH="1">
            <a:off x="2493074" y="5149895"/>
            <a:ext cx="3903937" cy="587782"/>
          </a:xfrm>
          <a:prstGeom prst="straightConnector1">
            <a:avLst/>
          </a:prstGeom>
          <a:ln w="38100" cap="rnd">
            <a:solidFill>
              <a:srgbClr val="78D64B"/>
            </a:solidFill>
            <a:headEnd type="triangle" w="med" len="med"/>
          </a:ln>
          <a:effectLst/>
        </p:spPr>
        <p:style>
          <a:lnRef idx="2">
            <a:schemeClr val="accent1"/>
          </a:lnRef>
          <a:fillRef idx="0">
            <a:schemeClr val="accent1"/>
          </a:fillRef>
          <a:effectRef idx="1">
            <a:schemeClr val="accent1"/>
          </a:effectRef>
          <a:fontRef idx="minor">
            <a:schemeClr val="tx1"/>
          </a:fontRef>
        </p:style>
      </p:cxnSp>
      <p:sp>
        <p:nvSpPr>
          <p:cNvPr id="7" name="TextBox 12">
            <a:extLst>
              <a:ext uri="{FF2B5EF4-FFF2-40B4-BE49-F238E27FC236}">
                <a16:creationId xmlns:a16="http://schemas.microsoft.com/office/drawing/2014/main" id="{41A9B39B-D8D7-B7D0-4FA2-04E27ACE03ED}"/>
              </a:ext>
            </a:extLst>
          </p:cNvPr>
          <p:cNvSpPr txBox="1"/>
          <p:nvPr/>
        </p:nvSpPr>
        <p:spPr>
          <a:xfrm>
            <a:off x="3626205" y="4875772"/>
            <a:ext cx="1560855" cy="400110"/>
          </a:xfrm>
          <a:prstGeom prst="rect">
            <a:avLst/>
          </a:prstGeom>
          <a:noFill/>
          <a:ln>
            <a:noFill/>
          </a:ln>
        </p:spPr>
        <p:txBody>
          <a:bodyPr wrap="square">
            <a:spAutoFit/>
          </a:bodyPr>
          <a:lstStyle/>
          <a:p>
            <a:pPr algn="ct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%4,2</a:t>
            </a:r>
            <a:endParaRPr lang="tr-TR" sz="16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Arrow Connector 10">
            <a:extLst>
              <a:ext uri="{FF2B5EF4-FFF2-40B4-BE49-F238E27FC236}">
                <a16:creationId xmlns:a16="http://schemas.microsoft.com/office/drawing/2014/main" id="{E1EE4C4E-57D1-231A-C3CA-E7405653C98F}"/>
              </a:ext>
            </a:extLst>
          </p:cNvPr>
          <p:cNvCxnSpPr>
            <a:cxnSpLocks/>
          </p:cNvCxnSpPr>
          <p:nvPr/>
        </p:nvCxnSpPr>
        <p:spPr>
          <a:xfrm flipH="1">
            <a:off x="6662738" y="4838365"/>
            <a:ext cx="1721770" cy="259232"/>
          </a:xfrm>
          <a:prstGeom prst="straightConnector1">
            <a:avLst/>
          </a:prstGeom>
          <a:ln w="38100" cap="rnd">
            <a:solidFill>
              <a:srgbClr val="78D64B"/>
            </a:solidFill>
            <a:headEnd type="triangle" w="med" len="med"/>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E0AA2DB-369B-2F55-AAFF-3E5E8D94A26D}"/>
              </a:ext>
            </a:extLst>
          </p:cNvPr>
          <p:cNvSpPr txBox="1"/>
          <p:nvPr/>
        </p:nvSpPr>
        <p:spPr>
          <a:xfrm>
            <a:off x="6771741" y="4436860"/>
            <a:ext cx="1560855" cy="400110"/>
          </a:xfrm>
          <a:prstGeom prst="rect">
            <a:avLst/>
          </a:prstGeom>
          <a:noFill/>
          <a:ln>
            <a:noFill/>
          </a:ln>
        </p:spPr>
        <p:txBody>
          <a:bodyPr wrap="square">
            <a:spAutoFit/>
          </a:bodyPr>
          <a:lstStyle/>
          <a:p>
            <a:pPr algn="ct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%4,6</a:t>
            </a:r>
            <a:endParaRPr lang="tr-TR" sz="16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cxnSp>
        <p:nvCxnSpPr>
          <p:cNvPr id="14" name="Straight Arrow Connector 13">
            <a:extLst>
              <a:ext uri="{FF2B5EF4-FFF2-40B4-BE49-F238E27FC236}">
                <a16:creationId xmlns:a16="http://schemas.microsoft.com/office/drawing/2014/main" id="{F3CE23B4-CDCD-82C3-2DF4-802E5D241A97}"/>
              </a:ext>
            </a:extLst>
          </p:cNvPr>
          <p:cNvCxnSpPr>
            <a:cxnSpLocks/>
          </p:cNvCxnSpPr>
          <p:nvPr/>
        </p:nvCxnSpPr>
        <p:spPr>
          <a:xfrm flipH="1">
            <a:off x="9497378" y="4454076"/>
            <a:ext cx="6504622" cy="698385"/>
          </a:xfrm>
          <a:prstGeom prst="straightConnector1">
            <a:avLst/>
          </a:prstGeom>
          <a:ln w="38100" cap="rnd">
            <a:solidFill>
              <a:srgbClr val="78D64B"/>
            </a:solidFill>
            <a:headEnd type="triangle" w="med" len="med"/>
          </a:ln>
          <a:effectLst/>
        </p:spPr>
        <p:style>
          <a:lnRef idx="2">
            <a:schemeClr val="accent1"/>
          </a:lnRef>
          <a:fillRef idx="0">
            <a:schemeClr val="accent1"/>
          </a:fillRef>
          <a:effectRef idx="1">
            <a:schemeClr val="accent1"/>
          </a:effectRef>
          <a:fontRef idx="minor">
            <a:schemeClr val="tx1"/>
          </a:fontRef>
        </p:style>
      </p:cxnSp>
      <p:sp>
        <p:nvSpPr>
          <p:cNvPr id="20" name="TextBox 12">
            <a:extLst>
              <a:ext uri="{FF2B5EF4-FFF2-40B4-BE49-F238E27FC236}">
                <a16:creationId xmlns:a16="http://schemas.microsoft.com/office/drawing/2014/main" id="{B29716E3-8AF2-99D2-6663-EF79503BF0C7}"/>
              </a:ext>
            </a:extLst>
          </p:cNvPr>
          <p:cNvSpPr txBox="1"/>
          <p:nvPr/>
        </p:nvSpPr>
        <p:spPr>
          <a:xfrm>
            <a:off x="11969262" y="4290556"/>
            <a:ext cx="1560855" cy="400110"/>
          </a:xfrm>
          <a:prstGeom prst="rect">
            <a:avLst/>
          </a:prstGeom>
          <a:noFill/>
          <a:ln>
            <a:noFill/>
          </a:ln>
        </p:spPr>
        <p:txBody>
          <a:bodyPr wrap="square">
            <a:spAutoFit/>
          </a:bodyPr>
          <a:lstStyle/>
          <a:p>
            <a:pPr algn="ct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%0,7</a:t>
            </a:r>
            <a:endParaRPr lang="tr-TR" sz="16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99F425AA-0E66-7ADE-04AD-64C3A7D6F65A}"/>
              </a:ext>
            </a:extLst>
          </p:cNvPr>
          <p:cNvSpPr txBox="1"/>
          <p:nvPr/>
        </p:nvSpPr>
        <p:spPr>
          <a:xfrm>
            <a:off x="1590876" y="13153625"/>
            <a:ext cx="13026188" cy="307777"/>
          </a:xfrm>
          <a:prstGeom prst="rect">
            <a:avLst/>
          </a:prstGeom>
          <a:noFill/>
        </p:spPr>
        <p:txBody>
          <a:bodyPr wrap="square">
            <a:spAutoFit/>
          </a:bodyPr>
          <a:lstStyle>
            <a:defPPr>
              <a:defRPr lang="en-US"/>
            </a:defPPr>
            <a:lvl1pPr marR="353060" algn="just">
              <a:spcBef>
                <a:spcPts val="600"/>
              </a:spcBef>
              <a:defRPr sz="2000" i="1">
                <a:latin typeface="Times New Roman" panose="02020603050405020304" pitchFamily="18" charset="0"/>
                <a:ea typeface="Calibri" panose="020F0502020204030204" pitchFamily="34" charset="0"/>
                <a:cs typeface="Times New Roman" panose="02020603050405020304" pitchFamily="18" charset="0"/>
              </a:defRPr>
            </a:lvl1pPr>
          </a:lstStyle>
          <a:p>
            <a:r>
              <a:rPr lang="tr-TR" dirty="0"/>
              <a:t>Kaynak: BTK, Masaüstü araştırmaları, Sektör görüşleri, Global KPMG kaynakları, KPMG Sektör Raporu</a:t>
            </a:r>
          </a:p>
        </p:txBody>
      </p:sp>
    </p:spTree>
    <p:extLst>
      <p:ext uri="{BB962C8B-B14F-4D97-AF65-F5344CB8AC3E}">
        <p14:creationId xmlns:p14="http://schemas.microsoft.com/office/powerpoint/2010/main" val="134003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33</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9" name="TextBox 8">
            <a:extLst>
              <a:ext uri="{FF2B5EF4-FFF2-40B4-BE49-F238E27FC236}">
                <a16:creationId xmlns:a16="http://schemas.microsoft.com/office/drawing/2014/main" id="{D3D4F2A8-3E4E-9538-9C28-A2CCAEDFE913}"/>
              </a:ext>
            </a:extLst>
          </p:cNvPr>
          <p:cNvSpPr txBox="1"/>
          <p:nvPr/>
        </p:nvSpPr>
        <p:spPr>
          <a:xfrm>
            <a:off x="1819185" y="1273575"/>
            <a:ext cx="1750800"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Trendler</a:t>
            </a:r>
          </a:p>
        </p:txBody>
      </p:sp>
      <p:sp>
        <p:nvSpPr>
          <p:cNvPr id="5" name="Rounded Rectangle 4">
            <a:extLst>
              <a:ext uri="{FF2B5EF4-FFF2-40B4-BE49-F238E27FC236}">
                <a16:creationId xmlns:a16="http://schemas.microsoft.com/office/drawing/2014/main" id="{32B594EA-CFC8-86A7-7499-C6F08B23ED0D}"/>
              </a:ext>
            </a:extLst>
          </p:cNvPr>
          <p:cNvSpPr/>
          <p:nvPr/>
        </p:nvSpPr>
        <p:spPr>
          <a:xfrm>
            <a:off x="4247716" y="3282767"/>
            <a:ext cx="8359775" cy="2129250"/>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3CA73AA4-F5F5-B5FA-55A7-256BBEAD2E9E}"/>
              </a:ext>
            </a:extLst>
          </p:cNvPr>
          <p:cNvSpPr/>
          <p:nvPr/>
        </p:nvSpPr>
        <p:spPr>
          <a:xfrm>
            <a:off x="4247716" y="5771967"/>
            <a:ext cx="8359775" cy="2129250"/>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3FAC47ED-BB0B-6A95-867D-89080C5B47EC}"/>
              </a:ext>
            </a:extLst>
          </p:cNvPr>
          <p:cNvSpPr/>
          <p:nvPr/>
        </p:nvSpPr>
        <p:spPr>
          <a:xfrm>
            <a:off x="4247716" y="8261167"/>
            <a:ext cx="8359775" cy="2129250"/>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7C2B5A5A-7B72-25C1-FEDD-689D950E8966}"/>
              </a:ext>
            </a:extLst>
          </p:cNvPr>
          <p:cNvSpPr/>
          <p:nvPr/>
        </p:nvSpPr>
        <p:spPr>
          <a:xfrm>
            <a:off x="1841141" y="3282767"/>
            <a:ext cx="2076375" cy="2129250"/>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8E4F777C-18D6-DECC-34D0-57A884B345E9}"/>
              </a:ext>
            </a:extLst>
          </p:cNvPr>
          <p:cNvSpPr/>
          <p:nvPr/>
        </p:nvSpPr>
        <p:spPr>
          <a:xfrm>
            <a:off x="1841141" y="8261167"/>
            <a:ext cx="2076375" cy="2129250"/>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9386E6E9-2583-55A3-4550-96A5FB4D9E33}"/>
              </a:ext>
            </a:extLst>
          </p:cNvPr>
          <p:cNvSpPr/>
          <p:nvPr/>
        </p:nvSpPr>
        <p:spPr>
          <a:xfrm>
            <a:off x="1841141" y="5771967"/>
            <a:ext cx="2076375" cy="2129250"/>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2">
            <a:extLst>
              <a:ext uri="{FF2B5EF4-FFF2-40B4-BE49-F238E27FC236}">
                <a16:creationId xmlns:a16="http://schemas.microsoft.com/office/drawing/2014/main" id="{71BB9E55-2748-EFE3-4CEA-355949405A44}"/>
              </a:ext>
            </a:extLst>
          </p:cNvPr>
          <p:cNvSpPr txBox="1"/>
          <p:nvPr/>
        </p:nvSpPr>
        <p:spPr>
          <a:xfrm>
            <a:off x="4876036" y="4055005"/>
            <a:ext cx="7103134" cy="584775"/>
          </a:xfrm>
          <a:prstGeom prst="rect">
            <a:avLst/>
          </a:prstGeom>
          <a:noFill/>
          <a:ln>
            <a:noFill/>
          </a:ln>
        </p:spPr>
        <p:txBody>
          <a:bodyPr wrap="square">
            <a:spAutoFit/>
          </a:bodyPr>
          <a:lstStyle/>
          <a:p>
            <a:r>
              <a:rPr lang="tr-TR" sz="3200" dirty="0">
                <a:solidFill>
                  <a:srgbClr val="051C2C"/>
                </a:solidFill>
                <a:latin typeface="Tahoma" panose="020B0604030504040204" pitchFamily="34" charset="0"/>
                <a:ea typeface="Tahoma" panose="020B0604030504040204" pitchFamily="34" charset="0"/>
                <a:cs typeface="Tahoma" panose="020B0604030504040204" pitchFamily="34" charset="0"/>
              </a:rPr>
              <a:t>Mobil Oyun Pazarının Büyümesi</a:t>
            </a:r>
          </a:p>
        </p:txBody>
      </p:sp>
      <p:sp>
        <p:nvSpPr>
          <p:cNvPr id="22" name="TextBox 12">
            <a:extLst>
              <a:ext uri="{FF2B5EF4-FFF2-40B4-BE49-F238E27FC236}">
                <a16:creationId xmlns:a16="http://schemas.microsoft.com/office/drawing/2014/main" id="{B07AB2AC-D850-277F-9900-682F8E5C611B}"/>
              </a:ext>
            </a:extLst>
          </p:cNvPr>
          <p:cNvSpPr txBox="1"/>
          <p:nvPr/>
        </p:nvSpPr>
        <p:spPr>
          <a:xfrm>
            <a:off x="4876036" y="6544205"/>
            <a:ext cx="7103134" cy="584775"/>
          </a:xfrm>
          <a:prstGeom prst="rect">
            <a:avLst/>
          </a:prstGeom>
          <a:noFill/>
          <a:ln>
            <a:noFill/>
          </a:ln>
        </p:spPr>
        <p:txBody>
          <a:bodyPr wrap="square">
            <a:spAutoFit/>
          </a:bodyPr>
          <a:lstStyle/>
          <a:p>
            <a:r>
              <a:rPr lang="tr-TR" sz="3200" dirty="0">
                <a:solidFill>
                  <a:srgbClr val="051C2C"/>
                </a:solidFill>
                <a:latin typeface="Tahoma" panose="020B0604030504040204" pitchFamily="34" charset="0"/>
                <a:ea typeface="Tahoma" panose="020B0604030504040204" pitchFamily="34" charset="0"/>
                <a:cs typeface="Tahoma" panose="020B0604030504040204" pitchFamily="34" charset="0"/>
              </a:rPr>
              <a:t>Erişilebilirliğin Artması</a:t>
            </a:r>
          </a:p>
        </p:txBody>
      </p:sp>
      <p:sp>
        <p:nvSpPr>
          <p:cNvPr id="24" name="TextBox 12">
            <a:extLst>
              <a:ext uri="{FF2B5EF4-FFF2-40B4-BE49-F238E27FC236}">
                <a16:creationId xmlns:a16="http://schemas.microsoft.com/office/drawing/2014/main" id="{E1C29FC1-8715-126F-C302-61662EDE1E03}"/>
              </a:ext>
            </a:extLst>
          </p:cNvPr>
          <p:cNvSpPr txBox="1"/>
          <p:nvPr/>
        </p:nvSpPr>
        <p:spPr>
          <a:xfrm>
            <a:off x="4876036" y="8787183"/>
            <a:ext cx="5873604" cy="1077218"/>
          </a:xfrm>
          <a:prstGeom prst="rect">
            <a:avLst/>
          </a:prstGeom>
          <a:noFill/>
          <a:ln>
            <a:noFill/>
          </a:ln>
        </p:spPr>
        <p:txBody>
          <a:bodyPr wrap="square">
            <a:spAutoFit/>
          </a:bodyPr>
          <a:lstStyle/>
          <a:p>
            <a:r>
              <a:rPr lang="en-US" sz="3200" noProof="1">
                <a:solidFill>
                  <a:srgbClr val="051C2C"/>
                </a:solidFill>
                <a:latin typeface="Tahoma" panose="020B0604030504040204" pitchFamily="34" charset="0"/>
                <a:ea typeface="Tahoma" panose="020B0604030504040204" pitchFamily="34" charset="0"/>
                <a:cs typeface="Tahoma" panose="020B0604030504040204" pitchFamily="34" charset="0"/>
              </a:rPr>
              <a:t>Akıllı Telefonların İletişimden Fazlası İçin Kullanılması</a:t>
            </a:r>
          </a:p>
        </p:txBody>
      </p:sp>
      <p:pic>
        <p:nvPicPr>
          <p:cNvPr id="26" name="Graphic 25">
            <a:extLst>
              <a:ext uri="{FF2B5EF4-FFF2-40B4-BE49-F238E27FC236}">
                <a16:creationId xmlns:a16="http://schemas.microsoft.com/office/drawing/2014/main" id="{369E561D-9813-86D7-A60C-B0FC751B1EA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339356" y="3807420"/>
            <a:ext cx="1079945" cy="1079945"/>
          </a:xfrm>
          <a:prstGeom prst="rect">
            <a:avLst/>
          </a:prstGeom>
        </p:spPr>
      </p:pic>
      <p:sp>
        <p:nvSpPr>
          <p:cNvPr id="30" name="Rounded Rectangle 29">
            <a:extLst>
              <a:ext uri="{FF2B5EF4-FFF2-40B4-BE49-F238E27FC236}">
                <a16:creationId xmlns:a16="http://schemas.microsoft.com/office/drawing/2014/main" id="{790D2B80-735B-092B-9A8A-0B781D699126}"/>
              </a:ext>
            </a:extLst>
          </p:cNvPr>
          <p:cNvSpPr/>
          <p:nvPr/>
        </p:nvSpPr>
        <p:spPr>
          <a:xfrm>
            <a:off x="15351145" y="5771967"/>
            <a:ext cx="8359775" cy="2129250"/>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78D64B"/>
              </a:buClr>
            </a:pPr>
            <a:endParaRPr lang="en-US" dirty="0"/>
          </a:p>
        </p:txBody>
      </p:sp>
      <p:sp>
        <p:nvSpPr>
          <p:cNvPr id="31" name="Rounded Rectangle 30">
            <a:extLst>
              <a:ext uri="{FF2B5EF4-FFF2-40B4-BE49-F238E27FC236}">
                <a16:creationId xmlns:a16="http://schemas.microsoft.com/office/drawing/2014/main" id="{5D5A01BF-C4B4-2CA0-DA22-D6DAFAE4E7C9}"/>
              </a:ext>
            </a:extLst>
          </p:cNvPr>
          <p:cNvSpPr/>
          <p:nvPr/>
        </p:nvSpPr>
        <p:spPr>
          <a:xfrm>
            <a:off x="15351145" y="8261167"/>
            <a:ext cx="8359775" cy="2129250"/>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248F538D-8ADB-7C1E-74CF-612210A85E5C}"/>
              </a:ext>
            </a:extLst>
          </p:cNvPr>
          <p:cNvSpPr/>
          <p:nvPr/>
        </p:nvSpPr>
        <p:spPr>
          <a:xfrm>
            <a:off x="12944570" y="8261167"/>
            <a:ext cx="2076375" cy="2129250"/>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ounded Rectangle 32">
            <a:extLst>
              <a:ext uri="{FF2B5EF4-FFF2-40B4-BE49-F238E27FC236}">
                <a16:creationId xmlns:a16="http://schemas.microsoft.com/office/drawing/2014/main" id="{80E04572-95E1-D2C3-9554-0DE41572AB33}"/>
              </a:ext>
            </a:extLst>
          </p:cNvPr>
          <p:cNvSpPr/>
          <p:nvPr/>
        </p:nvSpPr>
        <p:spPr>
          <a:xfrm>
            <a:off x="12944570" y="5771967"/>
            <a:ext cx="2076375" cy="2129250"/>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TextBox 12">
            <a:extLst>
              <a:ext uri="{FF2B5EF4-FFF2-40B4-BE49-F238E27FC236}">
                <a16:creationId xmlns:a16="http://schemas.microsoft.com/office/drawing/2014/main" id="{E4AF0294-EB1F-77D9-5B35-960E7C2D728B}"/>
              </a:ext>
            </a:extLst>
          </p:cNvPr>
          <p:cNvSpPr txBox="1"/>
          <p:nvPr/>
        </p:nvSpPr>
        <p:spPr>
          <a:xfrm>
            <a:off x="15979465" y="6544205"/>
            <a:ext cx="7103134" cy="584775"/>
          </a:xfrm>
          <a:prstGeom prst="rect">
            <a:avLst/>
          </a:prstGeom>
          <a:noFill/>
          <a:ln>
            <a:noFill/>
          </a:ln>
        </p:spPr>
        <p:txBody>
          <a:bodyPr wrap="square">
            <a:spAutoFit/>
          </a:bodyPr>
          <a:lstStyle/>
          <a:p>
            <a:pPr>
              <a:buClr>
                <a:srgbClr val="78D64B"/>
              </a:buClr>
            </a:pPr>
            <a:r>
              <a:rPr lang="tr-TR" sz="3200" dirty="0">
                <a:solidFill>
                  <a:srgbClr val="051C2C"/>
                </a:solidFill>
                <a:latin typeface="Tahoma" panose="020B0604030504040204" pitchFamily="34" charset="0"/>
                <a:ea typeface="Tahoma" panose="020B0604030504040204" pitchFamily="34" charset="0"/>
                <a:cs typeface="Tahoma" panose="020B0604030504040204" pitchFamily="34" charset="0"/>
              </a:rPr>
              <a:t>Regülasyonlar</a:t>
            </a:r>
          </a:p>
        </p:txBody>
      </p:sp>
      <p:sp>
        <p:nvSpPr>
          <p:cNvPr id="37" name="TextBox 12">
            <a:extLst>
              <a:ext uri="{FF2B5EF4-FFF2-40B4-BE49-F238E27FC236}">
                <a16:creationId xmlns:a16="http://schemas.microsoft.com/office/drawing/2014/main" id="{FC52F51F-5F2F-13B6-F0F6-ED820BCA54D8}"/>
              </a:ext>
            </a:extLst>
          </p:cNvPr>
          <p:cNvSpPr txBox="1"/>
          <p:nvPr/>
        </p:nvSpPr>
        <p:spPr>
          <a:xfrm>
            <a:off x="15979465" y="9033405"/>
            <a:ext cx="7103134" cy="584775"/>
          </a:xfrm>
          <a:prstGeom prst="rect">
            <a:avLst/>
          </a:prstGeom>
          <a:noFill/>
          <a:ln>
            <a:noFill/>
          </a:ln>
        </p:spPr>
        <p:txBody>
          <a:bodyPr wrap="square">
            <a:spAutoFit/>
          </a:bodyPr>
          <a:lstStyle/>
          <a:p>
            <a:pPr>
              <a:buClr>
                <a:srgbClr val="78D64B"/>
              </a:buClr>
            </a:pPr>
            <a:r>
              <a:rPr lang="tr-TR" sz="3200" dirty="0">
                <a:solidFill>
                  <a:srgbClr val="051C2C"/>
                </a:solidFill>
                <a:latin typeface="Tahoma" panose="020B0604030504040204" pitchFamily="34" charset="0"/>
                <a:ea typeface="Tahoma" panose="020B0604030504040204" pitchFamily="34" charset="0"/>
                <a:cs typeface="Tahoma" panose="020B0604030504040204" pitchFamily="34" charset="0"/>
              </a:rPr>
              <a:t>Taksit Seçenekleri</a:t>
            </a:r>
          </a:p>
        </p:txBody>
      </p:sp>
      <p:grpSp>
        <p:nvGrpSpPr>
          <p:cNvPr id="63" name="Group 62">
            <a:extLst>
              <a:ext uri="{FF2B5EF4-FFF2-40B4-BE49-F238E27FC236}">
                <a16:creationId xmlns:a16="http://schemas.microsoft.com/office/drawing/2014/main" id="{CA64993F-8FD1-8048-4F6B-599DC91C4391}"/>
              </a:ext>
            </a:extLst>
          </p:cNvPr>
          <p:cNvGrpSpPr/>
          <p:nvPr/>
        </p:nvGrpSpPr>
        <p:grpSpPr>
          <a:xfrm>
            <a:off x="19531032" y="11317263"/>
            <a:ext cx="4086113" cy="1915486"/>
            <a:chOff x="12944571" y="10750367"/>
            <a:chExt cx="4055265" cy="2129250"/>
          </a:xfrm>
        </p:grpSpPr>
        <p:sp>
          <p:nvSpPr>
            <p:cNvPr id="57" name="Rounded Rectangle 56">
              <a:extLst>
                <a:ext uri="{FF2B5EF4-FFF2-40B4-BE49-F238E27FC236}">
                  <a16:creationId xmlns:a16="http://schemas.microsoft.com/office/drawing/2014/main" id="{864E3B37-EEEC-9978-853A-A3566E3E03F2}"/>
                </a:ext>
              </a:extLst>
            </p:cNvPr>
            <p:cNvSpPr/>
            <p:nvPr/>
          </p:nvSpPr>
          <p:spPr>
            <a:xfrm>
              <a:off x="12944571" y="10750367"/>
              <a:ext cx="4055265" cy="2129250"/>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0" name="Group 59">
              <a:extLst>
                <a:ext uri="{FF2B5EF4-FFF2-40B4-BE49-F238E27FC236}">
                  <a16:creationId xmlns:a16="http://schemas.microsoft.com/office/drawing/2014/main" id="{48509956-091C-02F3-8D43-51839874CC63}"/>
                </a:ext>
              </a:extLst>
            </p:cNvPr>
            <p:cNvGrpSpPr/>
            <p:nvPr/>
          </p:nvGrpSpPr>
          <p:grpSpPr>
            <a:xfrm>
              <a:off x="14342562" y="11512711"/>
              <a:ext cx="2492201" cy="604562"/>
              <a:chOff x="14306468" y="11512711"/>
              <a:chExt cx="2492201" cy="604562"/>
            </a:xfrm>
          </p:grpSpPr>
          <p:sp>
            <p:nvSpPr>
              <p:cNvPr id="53" name="TextBox 12">
                <a:extLst>
                  <a:ext uri="{FF2B5EF4-FFF2-40B4-BE49-F238E27FC236}">
                    <a16:creationId xmlns:a16="http://schemas.microsoft.com/office/drawing/2014/main" id="{E65F3940-3963-3987-4BAC-3EA0808F68D5}"/>
                  </a:ext>
                </a:extLst>
              </p:cNvPr>
              <p:cNvSpPr txBox="1"/>
              <p:nvPr/>
            </p:nvSpPr>
            <p:spPr>
              <a:xfrm>
                <a:off x="15190528" y="11603796"/>
                <a:ext cx="1608141" cy="461665"/>
              </a:xfrm>
              <a:prstGeom prst="rect">
                <a:avLst/>
              </a:prstGeom>
              <a:noFill/>
              <a:ln>
                <a:noFill/>
              </a:ln>
            </p:spPr>
            <p:txBody>
              <a:bodyPr wrap="square">
                <a:spAutoFit/>
              </a:bodyPr>
              <a:lstStyle/>
              <a:p>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Pozitif Etki</a:t>
                </a:r>
              </a:p>
            </p:txBody>
          </p:sp>
          <p:sp>
            <p:nvSpPr>
              <p:cNvPr id="43" name="Triangle 42">
                <a:extLst>
                  <a:ext uri="{FF2B5EF4-FFF2-40B4-BE49-F238E27FC236}">
                    <a16:creationId xmlns:a16="http://schemas.microsoft.com/office/drawing/2014/main" id="{E2B918A9-702C-8E4D-5F78-3D13A897AD1E}"/>
                  </a:ext>
                </a:extLst>
              </p:cNvPr>
              <p:cNvSpPr/>
              <p:nvPr/>
            </p:nvSpPr>
            <p:spPr>
              <a:xfrm>
                <a:off x="14306468" y="11512711"/>
                <a:ext cx="701292" cy="604562"/>
              </a:xfrm>
              <a:prstGeom prst="triangle">
                <a:avLst/>
              </a:prstGeom>
              <a:solidFill>
                <a:srgbClr val="78D6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dirty="0"/>
              </a:p>
            </p:txBody>
          </p:sp>
        </p:grpSp>
      </p:grpSp>
      <p:sp>
        <p:nvSpPr>
          <p:cNvPr id="46" name="Triangle 45">
            <a:extLst>
              <a:ext uri="{FF2B5EF4-FFF2-40B4-BE49-F238E27FC236}">
                <a16:creationId xmlns:a16="http://schemas.microsoft.com/office/drawing/2014/main" id="{6B52D838-54B6-FDBD-71E8-5C4FD93BED18}"/>
              </a:ext>
            </a:extLst>
          </p:cNvPr>
          <p:cNvSpPr/>
          <p:nvPr/>
        </p:nvSpPr>
        <p:spPr>
          <a:xfrm>
            <a:off x="11317633" y="4014206"/>
            <a:ext cx="701292" cy="604562"/>
          </a:xfrm>
          <a:prstGeom prst="triangle">
            <a:avLst/>
          </a:prstGeom>
          <a:solidFill>
            <a:srgbClr val="78D6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47" name="Triangle 46">
            <a:extLst>
              <a:ext uri="{FF2B5EF4-FFF2-40B4-BE49-F238E27FC236}">
                <a16:creationId xmlns:a16="http://schemas.microsoft.com/office/drawing/2014/main" id="{4AE32479-F665-AF69-134E-8BE6B05AEBA3}"/>
              </a:ext>
            </a:extLst>
          </p:cNvPr>
          <p:cNvSpPr/>
          <p:nvPr/>
        </p:nvSpPr>
        <p:spPr>
          <a:xfrm>
            <a:off x="11317633" y="6591152"/>
            <a:ext cx="701292" cy="604562"/>
          </a:xfrm>
          <a:prstGeom prst="triangle">
            <a:avLst/>
          </a:prstGeom>
          <a:solidFill>
            <a:srgbClr val="78D6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48" name="Triangle 47">
            <a:extLst>
              <a:ext uri="{FF2B5EF4-FFF2-40B4-BE49-F238E27FC236}">
                <a16:creationId xmlns:a16="http://schemas.microsoft.com/office/drawing/2014/main" id="{4D24EC74-6240-F3FE-A44F-3CEA9AE91A1F}"/>
              </a:ext>
            </a:extLst>
          </p:cNvPr>
          <p:cNvSpPr/>
          <p:nvPr/>
        </p:nvSpPr>
        <p:spPr>
          <a:xfrm>
            <a:off x="11317633" y="8960279"/>
            <a:ext cx="701292" cy="604562"/>
          </a:xfrm>
          <a:prstGeom prst="triangle">
            <a:avLst/>
          </a:prstGeom>
          <a:solidFill>
            <a:srgbClr val="78D6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51" name="Triangle 50">
            <a:extLst>
              <a:ext uri="{FF2B5EF4-FFF2-40B4-BE49-F238E27FC236}">
                <a16:creationId xmlns:a16="http://schemas.microsoft.com/office/drawing/2014/main" id="{3DF43B0F-21FD-D049-D0CC-90A200188577}"/>
              </a:ext>
            </a:extLst>
          </p:cNvPr>
          <p:cNvSpPr/>
          <p:nvPr/>
        </p:nvSpPr>
        <p:spPr>
          <a:xfrm>
            <a:off x="22248870" y="6591152"/>
            <a:ext cx="701292" cy="604562"/>
          </a:xfrm>
          <a:prstGeom prst="triangle">
            <a:avLst/>
          </a:prstGeom>
          <a:solidFill>
            <a:srgbClr val="78D6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52" name="Triangle 51">
            <a:extLst>
              <a:ext uri="{FF2B5EF4-FFF2-40B4-BE49-F238E27FC236}">
                <a16:creationId xmlns:a16="http://schemas.microsoft.com/office/drawing/2014/main" id="{62762C13-FBFF-A576-6946-BA29E58AD00C}"/>
              </a:ext>
            </a:extLst>
          </p:cNvPr>
          <p:cNvSpPr/>
          <p:nvPr/>
        </p:nvSpPr>
        <p:spPr>
          <a:xfrm>
            <a:off x="22248870" y="8960279"/>
            <a:ext cx="701292" cy="604562"/>
          </a:xfrm>
          <a:prstGeom prst="triangle">
            <a:avLst/>
          </a:prstGeom>
          <a:solidFill>
            <a:srgbClr val="78D6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64" name="Graphic 63">
            <a:extLst>
              <a:ext uri="{FF2B5EF4-FFF2-40B4-BE49-F238E27FC236}">
                <a16:creationId xmlns:a16="http://schemas.microsoft.com/office/drawing/2014/main" id="{166CBE53-3EBD-0DEC-6099-59AE23D9A73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339356" y="8785820"/>
            <a:ext cx="1079945" cy="1079945"/>
          </a:xfrm>
          <a:prstGeom prst="rect">
            <a:avLst/>
          </a:prstGeom>
        </p:spPr>
      </p:pic>
      <p:pic>
        <p:nvPicPr>
          <p:cNvPr id="66" name="Graphic 65">
            <a:extLst>
              <a:ext uri="{FF2B5EF4-FFF2-40B4-BE49-F238E27FC236}">
                <a16:creationId xmlns:a16="http://schemas.microsoft.com/office/drawing/2014/main" id="{1FF51FB8-1D95-F161-F1E6-EE297059D12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339356" y="6279503"/>
            <a:ext cx="1079945" cy="1079945"/>
          </a:xfrm>
          <a:prstGeom prst="rect">
            <a:avLst/>
          </a:prstGeom>
        </p:spPr>
      </p:pic>
      <p:pic>
        <p:nvPicPr>
          <p:cNvPr id="68" name="Graphic 67">
            <a:extLst>
              <a:ext uri="{FF2B5EF4-FFF2-40B4-BE49-F238E27FC236}">
                <a16:creationId xmlns:a16="http://schemas.microsoft.com/office/drawing/2014/main" id="{34B5B9EC-D67A-1007-AA1A-7F2C4FB739B5}"/>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3442785" y="8785820"/>
            <a:ext cx="1079945" cy="1079945"/>
          </a:xfrm>
          <a:prstGeom prst="rect">
            <a:avLst/>
          </a:prstGeom>
        </p:spPr>
      </p:pic>
      <p:pic>
        <p:nvPicPr>
          <p:cNvPr id="69" name="Graphic 68">
            <a:extLst>
              <a:ext uri="{FF2B5EF4-FFF2-40B4-BE49-F238E27FC236}">
                <a16:creationId xmlns:a16="http://schemas.microsoft.com/office/drawing/2014/main" id="{321639F9-9D44-A19A-AD3D-EA4885314869}"/>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388787" y="6225505"/>
            <a:ext cx="1187940" cy="1187940"/>
          </a:xfrm>
          <a:prstGeom prst="rect">
            <a:avLst/>
          </a:prstGeom>
        </p:spPr>
      </p:pic>
      <p:sp>
        <p:nvSpPr>
          <p:cNvPr id="2" name="TextBox 1">
            <a:extLst>
              <a:ext uri="{FF2B5EF4-FFF2-40B4-BE49-F238E27FC236}">
                <a16:creationId xmlns:a16="http://schemas.microsoft.com/office/drawing/2014/main" id="{0CA61B93-FD91-2177-5C23-9509B2876811}"/>
              </a:ext>
            </a:extLst>
          </p:cNvPr>
          <p:cNvSpPr txBox="1"/>
          <p:nvPr/>
        </p:nvSpPr>
        <p:spPr>
          <a:xfrm>
            <a:off x="1590875" y="13153625"/>
            <a:ext cx="15943143" cy="400110"/>
          </a:xfrm>
          <a:prstGeom prst="rect">
            <a:avLst/>
          </a:prstGeom>
          <a:noFill/>
        </p:spPr>
        <p:txBody>
          <a:bodyPr wrap="square">
            <a:spAutoFit/>
          </a:bodyPr>
          <a:lstStyle>
            <a:defPPr>
              <a:defRPr lang="en-US"/>
            </a:defPPr>
            <a:lvl1pPr marR="353060" algn="just">
              <a:spcBef>
                <a:spcPts val="600"/>
              </a:spcBef>
              <a:defRPr sz="2000" i="1">
                <a:latin typeface="Times New Roman" panose="02020603050405020304" pitchFamily="18" charset="0"/>
                <a:ea typeface="Calibri" panose="020F0502020204030204" pitchFamily="34" charset="0"/>
                <a:cs typeface="Times New Roman" panose="02020603050405020304" pitchFamily="18" charset="0"/>
              </a:defRPr>
            </a:lvl1pPr>
          </a:lstStyle>
          <a:p>
            <a:r>
              <a:rPr lang="tr-TR" dirty="0"/>
              <a:t>Kaynak: TÜİK, İktisadi İşbirliği ve Gelişme Teşkilatı Masaüstü araştırmaları, Sektör görüşleri, Global KPMG kaynakları, KPMG Sektör Raporu</a:t>
            </a:r>
          </a:p>
        </p:txBody>
      </p:sp>
      <p:grpSp>
        <p:nvGrpSpPr>
          <p:cNvPr id="6" name="Group 5">
            <a:extLst>
              <a:ext uri="{FF2B5EF4-FFF2-40B4-BE49-F238E27FC236}">
                <a16:creationId xmlns:a16="http://schemas.microsoft.com/office/drawing/2014/main" id="{373ED67C-23A6-C60F-4E18-39FFC3BDBEF0}"/>
              </a:ext>
            </a:extLst>
          </p:cNvPr>
          <p:cNvGrpSpPr/>
          <p:nvPr/>
        </p:nvGrpSpPr>
        <p:grpSpPr>
          <a:xfrm>
            <a:off x="12944571" y="3282767"/>
            <a:ext cx="10766350" cy="2129250"/>
            <a:chOff x="1841141" y="10750367"/>
            <a:chExt cx="10766350" cy="2129250"/>
          </a:xfrm>
        </p:grpSpPr>
        <p:sp>
          <p:nvSpPr>
            <p:cNvPr id="38" name="Rounded Rectangle 37">
              <a:extLst>
                <a:ext uri="{FF2B5EF4-FFF2-40B4-BE49-F238E27FC236}">
                  <a16:creationId xmlns:a16="http://schemas.microsoft.com/office/drawing/2014/main" id="{08578FBE-B7A0-C0D0-BD80-2B6F0618C83E}"/>
                </a:ext>
              </a:extLst>
            </p:cNvPr>
            <p:cNvSpPr/>
            <p:nvPr/>
          </p:nvSpPr>
          <p:spPr>
            <a:xfrm>
              <a:off x="4247716" y="10750367"/>
              <a:ext cx="8359775" cy="2129250"/>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ounded Rectangle 38">
              <a:extLst>
                <a:ext uri="{FF2B5EF4-FFF2-40B4-BE49-F238E27FC236}">
                  <a16:creationId xmlns:a16="http://schemas.microsoft.com/office/drawing/2014/main" id="{0A682758-35BB-886B-35B9-DBC16113DAA9}"/>
                </a:ext>
              </a:extLst>
            </p:cNvPr>
            <p:cNvSpPr/>
            <p:nvPr/>
          </p:nvSpPr>
          <p:spPr>
            <a:xfrm>
              <a:off x="1841141" y="10750367"/>
              <a:ext cx="2076375" cy="2129250"/>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TextBox 12">
              <a:extLst>
                <a:ext uri="{FF2B5EF4-FFF2-40B4-BE49-F238E27FC236}">
                  <a16:creationId xmlns:a16="http://schemas.microsoft.com/office/drawing/2014/main" id="{F2D9142A-87A3-18C7-3AB0-89508BEA3083}"/>
                </a:ext>
              </a:extLst>
            </p:cNvPr>
            <p:cNvSpPr txBox="1"/>
            <p:nvPr/>
          </p:nvSpPr>
          <p:spPr>
            <a:xfrm>
              <a:off x="4876036" y="11276383"/>
              <a:ext cx="6346685" cy="1077218"/>
            </a:xfrm>
            <a:prstGeom prst="rect">
              <a:avLst/>
            </a:prstGeom>
            <a:noFill/>
            <a:ln>
              <a:noFill/>
            </a:ln>
          </p:spPr>
          <p:txBody>
            <a:bodyPr wrap="square">
              <a:spAutoFit/>
            </a:bodyPr>
            <a:lstStyle/>
            <a:p>
              <a:r>
                <a:rPr lang="tr-TR" sz="3200" dirty="0">
                  <a:solidFill>
                    <a:srgbClr val="051C2C"/>
                  </a:solidFill>
                  <a:latin typeface="Tahoma" panose="020B0604030504040204" pitchFamily="34" charset="0"/>
                  <a:ea typeface="Tahoma" panose="020B0604030504040204" pitchFamily="34" charset="0"/>
                  <a:cs typeface="Tahoma" panose="020B0604030504040204" pitchFamily="34" charset="0"/>
                </a:rPr>
                <a:t>Uygun Fiyatlı Cep Telefonlarına Yönelme</a:t>
              </a:r>
            </a:p>
          </p:txBody>
        </p:sp>
        <p:pic>
          <p:nvPicPr>
            <p:cNvPr id="65" name="Graphic 64">
              <a:extLst>
                <a:ext uri="{FF2B5EF4-FFF2-40B4-BE49-F238E27FC236}">
                  <a16:creationId xmlns:a16="http://schemas.microsoft.com/office/drawing/2014/main" id="{5CA903A9-501C-7BB6-5F95-D10B51EF2B0F}"/>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2339356" y="11275020"/>
              <a:ext cx="1079945" cy="1079945"/>
            </a:xfrm>
            <a:prstGeom prst="rect">
              <a:avLst/>
            </a:prstGeom>
          </p:spPr>
        </p:pic>
        <p:sp>
          <p:nvSpPr>
            <p:cNvPr id="4" name="Triangle 42">
              <a:extLst>
                <a:ext uri="{FF2B5EF4-FFF2-40B4-BE49-F238E27FC236}">
                  <a16:creationId xmlns:a16="http://schemas.microsoft.com/office/drawing/2014/main" id="{6404E3F1-7FCE-582C-992E-DF81C6314EAE}"/>
                </a:ext>
              </a:extLst>
            </p:cNvPr>
            <p:cNvSpPr/>
            <p:nvPr/>
          </p:nvSpPr>
          <p:spPr>
            <a:xfrm>
              <a:off x="11317633" y="11276383"/>
              <a:ext cx="701292" cy="604562"/>
            </a:xfrm>
            <a:prstGeom prst="triangle">
              <a:avLst/>
            </a:prstGeom>
            <a:solidFill>
              <a:srgbClr val="78D6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grpSp>
      <p:sp>
        <p:nvSpPr>
          <p:cNvPr id="12" name="TextBox 11">
            <a:extLst>
              <a:ext uri="{FF2B5EF4-FFF2-40B4-BE49-F238E27FC236}">
                <a16:creationId xmlns:a16="http://schemas.microsoft.com/office/drawing/2014/main" id="{BB4A1628-FB6A-A0AC-3C58-4694E77C0F51}"/>
              </a:ext>
            </a:extLst>
          </p:cNvPr>
          <p:cNvSpPr txBox="1"/>
          <p:nvPr/>
        </p:nvSpPr>
        <p:spPr>
          <a:xfrm>
            <a:off x="1819185" y="562375"/>
            <a:ext cx="4649030"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SEKTÖREL BİLGİLER</a:t>
            </a:r>
          </a:p>
        </p:txBody>
      </p:sp>
    </p:spTree>
    <p:extLst>
      <p:ext uri="{BB962C8B-B14F-4D97-AF65-F5344CB8AC3E}">
        <p14:creationId xmlns:p14="http://schemas.microsoft.com/office/powerpoint/2010/main" val="62033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76">
            <a:extLst>
              <a:ext uri="{FF2B5EF4-FFF2-40B4-BE49-F238E27FC236}">
                <a16:creationId xmlns:a16="http://schemas.microsoft.com/office/drawing/2014/main" id="{3C05A2AA-9D6B-51A0-7AB1-3F89981F1BE7}"/>
              </a:ext>
            </a:extLst>
          </p:cNvPr>
          <p:cNvPicPr>
            <a:picLocks noChangeAspect="1"/>
          </p:cNvPicPr>
          <p:nvPr/>
        </p:nvPicPr>
        <p:blipFill>
          <a:blip r:embed="rId3"/>
          <a:srcRect l="4068" r="4068"/>
          <a:stretch/>
        </p:blipFill>
        <p:spPr>
          <a:xfrm flipH="1">
            <a:off x="0" y="608"/>
            <a:ext cx="12599987" cy="13715999"/>
          </a:xfrm>
          <a:prstGeom prst="rect">
            <a:avLst/>
          </a:prstGeom>
        </p:spPr>
      </p:pic>
      <p:sp>
        <p:nvSpPr>
          <p:cNvPr id="2" name="Rounded Rectangle 1">
            <a:extLst>
              <a:ext uri="{FF2B5EF4-FFF2-40B4-BE49-F238E27FC236}">
                <a16:creationId xmlns:a16="http://schemas.microsoft.com/office/drawing/2014/main" id="{67D814C7-2A19-EB59-B941-CD6C67E5DAA9}"/>
              </a:ext>
            </a:extLst>
          </p:cNvPr>
          <p:cNvSpPr/>
          <p:nvPr/>
        </p:nvSpPr>
        <p:spPr>
          <a:xfrm>
            <a:off x="12193587" y="0"/>
            <a:ext cx="12193588" cy="13716000"/>
          </a:xfrm>
          <a:prstGeom prst="roundRect">
            <a:avLst>
              <a:gd name="adj" fmla="val 0"/>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FBBC56BA-6D44-D3E0-E411-F8D8D7494523}"/>
              </a:ext>
            </a:extLst>
          </p:cNvPr>
          <p:cNvSpPr txBox="1"/>
          <p:nvPr/>
        </p:nvSpPr>
        <p:spPr>
          <a:xfrm>
            <a:off x="13358438" y="2765825"/>
            <a:ext cx="7253909" cy="1200329"/>
          </a:xfrm>
          <a:prstGeom prst="rect">
            <a:avLst/>
          </a:prstGeom>
          <a:noFill/>
        </p:spPr>
        <p:txBody>
          <a:bodyPr wrap="none" rtlCol="0">
            <a:spAutoFit/>
          </a:bodyPr>
          <a:lstStyle/>
          <a:p>
            <a:r>
              <a:rPr lang="tr-TR" sz="7200" b="1" dirty="0">
                <a:solidFill>
                  <a:schemeClr val="bg1"/>
                </a:solidFill>
                <a:latin typeface="Century Gothic" panose="020B0502020202020204" pitchFamily="34" charset="0"/>
              </a:rPr>
              <a:t>Yatırım Unsurları</a:t>
            </a:r>
          </a:p>
        </p:txBody>
      </p:sp>
      <p:pic>
        <p:nvPicPr>
          <p:cNvPr id="6" name="Graphic 5">
            <a:extLst>
              <a:ext uri="{FF2B5EF4-FFF2-40B4-BE49-F238E27FC236}">
                <a16:creationId xmlns:a16="http://schemas.microsoft.com/office/drawing/2014/main" id="{0913C0E9-8EB3-01E8-72CE-B8909160E8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58438" y="12120956"/>
            <a:ext cx="2993071" cy="608760"/>
          </a:xfrm>
          <a:prstGeom prst="rect">
            <a:avLst/>
          </a:prstGeom>
          <a:effectLst/>
        </p:spPr>
      </p:pic>
      <p:pic>
        <p:nvPicPr>
          <p:cNvPr id="9" name="Graphic 8">
            <a:extLst>
              <a:ext uri="{FF2B5EF4-FFF2-40B4-BE49-F238E27FC236}">
                <a16:creationId xmlns:a16="http://schemas.microsoft.com/office/drawing/2014/main" id="{C13E90AF-D8A8-CF5F-33C9-7D71059E26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1814" y="507171"/>
            <a:ext cx="823049" cy="977370"/>
          </a:xfrm>
          <a:prstGeom prst="rect">
            <a:avLst/>
          </a:prstGeom>
          <a:effectLst/>
        </p:spPr>
      </p:pic>
      <p:cxnSp>
        <p:nvCxnSpPr>
          <p:cNvPr id="5" name="Straight Arrow Connector 4">
            <a:extLst>
              <a:ext uri="{FF2B5EF4-FFF2-40B4-BE49-F238E27FC236}">
                <a16:creationId xmlns:a16="http://schemas.microsoft.com/office/drawing/2014/main" id="{0762916B-E8C1-178B-E746-7BA95258C94C}"/>
              </a:ext>
            </a:extLst>
          </p:cNvPr>
          <p:cNvCxnSpPr>
            <a:cxnSpLocks/>
          </p:cNvCxnSpPr>
          <p:nvPr/>
        </p:nvCxnSpPr>
        <p:spPr>
          <a:xfrm rot="16200000" flipH="1" flipV="1">
            <a:off x="13820181" y="4717966"/>
            <a:ext cx="0" cy="623684"/>
          </a:xfrm>
          <a:prstGeom prst="straightConnector1">
            <a:avLst/>
          </a:prstGeom>
          <a:ln w="762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520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52" name="Straight Connector 51">
            <a:extLst>
              <a:ext uri="{FF2B5EF4-FFF2-40B4-BE49-F238E27FC236}">
                <a16:creationId xmlns:a16="http://schemas.microsoft.com/office/drawing/2014/main" id="{C0115E74-74AB-E3C6-9DC7-F55E425EA5F6}"/>
              </a:ext>
            </a:extLst>
          </p:cNvPr>
          <p:cNvCxnSpPr>
            <a:cxnSpLocks/>
          </p:cNvCxnSpPr>
          <p:nvPr/>
        </p:nvCxnSpPr>
        <p:spPr>
          <a:xfrm>
            <a:off x="2117597" y="3899560"/>
            <a:ext cx="9486866"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
        <p:nvSpPr>
          <p:cNvPr id="49" name="TextBox 12">
            <a:extLst>
              <a:ext uri="{FF2B5EF4-FFF2-40B4-BE49-F238E27FC236}">
                <a16:creationId xmlns:a16="http://schemas.microsoft.com/office/drawing/2014/main" id="{F9A3C8F2-A51F-1471-2E1E-5F393DC40E2B}"/>
              </a:ext>
            </a:extLst>
          </p:cNvPr>
          <p:cNvSpPr txBox="1"/>
          <p:nvPr/>
        </p:nvSpPr>
        <p:spPr>
          <a:xfrm>
            <a:off x="4274259" y="2787051"/>
            <a:ext cx="7103134" cy="523220"/>
          </a:xfrm>
          <a:prstGeom prst="rect">
            <a:avLst/>
          </a:prstGeom>
          <a:noFill/>
          <a:ln>
            <a:noFill/>
          </a:ln>
        </p:spPr>
        <p:txBody>
          <a:bodyPr wrap="square">
            <a:spAutoFit/>
          </a:bodyPr>
          <a:lstStyle/>
          <a:p>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PAZARDA GÜÇLÜ KONUM</a:t>
            </a:r>
          </a:p>
        </p:txBody>
      </p:sp>
      <p:sp>
        <p:nvSpPr>
          <p:cNvPr id="50" name="TextBox 12">
            <a:extLst>
              <a:ext uri="{FF2B5EF4-FFF2-40B4-BE49-F238E27FC236}">
                <a16:creationId xmlns:a16="http://schemas.microsoft.com/office/drawing/2014/main" id="{5EABB14C-DAFE-423C-D937-20D086B24564}"/>
              </a:ext>
            </a:extLst>
          </p:cNvPr>
          <p:cNvSpPr txBox="1"/>
          <p:nvPr/>
        </p:nvSpPr>
        <p:spPr>
          <a:xfrm>
            <a:off x="4274259" y="4491834"/>
            <a:ext cx="7103134" cy="954107"/>
          </a:xfrm>
          <a:prstGeom prst="rect">
            <a:avLst/>
          </a:prstGeom>
          <a:noFill/>
          <a:ln>
            <a:noFill/>
          </a:ln>
        </p:spPr>
        <p:txBody>
          <a:bodyPr wrap="square">
            <a:spAutoFit/>
          </a:bodyPr>
          <a:lstStyle/>
          <a:p>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AR-GE ÇALIŞMALARI İLE GELECEĞE YATIRIM</a:t>
            </a:r>
          </a:p>
        </p:txBody>
      </p:sp>
      <p:sp>
        <p:nvSpPr>
          <p:cNvPr id="55" name="TextBox 12">
            <a:extLst>
              <a:ext uri="{FF2B5EF4-FFF2-40B4-BE49-F238E27FC236}">
                <a16:creationId xmlns:a16="http://schemas.microsoft.com/office/drawing/2014/main" id="{256934EA-DA40-8F54-6DA8-2FEDB4C0F76B}"/>
              </a:ext>
            </a:extLst>
          </p:cNvPr>
          <p:cNvSpPr txBox="1"/>
          <p:nvPr/>
        </p:nvSpPr>
        <p:spPr>
          <a:xfrm>
            <a:off x="4264862" y="6196760"/>
            <a:ext cx="7103134" cy="523220"/>
          </a:xfrm>
          <a:prstGeom prst="rect">
            <a:avLst/>
          </a:prstGeom>
          <a:noFill/>
          <a:ln>
            <a:noFill/>
          </a:ln>
        </p:spPr>
        <p:txBody>
          <a:bodyPr wrap="square">
            <a:spAutoFit/>
          </a:bodyPr>
          <a:lstStyle/>
          <a:p>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TECRÜBELİ YÖNETİM</a:t>
            </a:r>
            <a:r>
              <a:rPr lang="en-US" sz="2800" b="1" dirty="0">
                <a:solidFill>
                  <a:srgbClr val="051C2C"/>
                </a:solidFill>
                <a:latin typeface="Tahoma" panose="020B0604030504040204" pitchFamily="34" charset="0"/>
                <a:ea typeface="Tahoma" panose="020B0604030504040204" pitchFamily="34" charset="0"/>
                <a:cs typeface="Tahoma" panose="020B0604030504040204" pitchFamily="34" charset="0"/>
              </a:rPr>
              <a:t> KADROSU</a:t>
            </a:r>
            <a:endPar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56" name="TextBox 12">
            <a:extLst>
              <a:ext uri="{FF2B5EF4-FFF2-40B4-BE49-F238E27FC236}">
                <a16:creationId xmlns:a16="http://schemas.microsoft.com/office/drawing/2014/main" id="{F4D023C3-99E7-B88B-E236-B7B40713F518}"/>
              </a:ext>
            </a:extLst>
          </p:cNvPr>
          <p:cNvSpPr txBox="1"/>
          <p:nvPr/>
        </p:nvSpPr>
        <p:spPr>
          <a:xfrm>
            <a:off x="4274259" y="7900156"/>
            <a:ext cx="7103134" cy="523220"/>
          </a:xfrm>
          <a:prstGeom prst="rect">
            <a:avLst/>
          </a:prstGeom>
          <a:noFill/>
          <a:ln>
            <a:noFill/>
          </a:ln>
        </p:spPr>
        <p:txBody>
          <a:bodyPr wrap="square">
            <a:spAutoFit/>
          </a:bodyPr>
          <a:lstStyle/>
          <a:p>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BÜYÜME ODAKLI FON KULLANIMI</a:t>
            </a:r>
          </a:p>
        </p:txBody>
      </p:sp>
      <p:sp>
        <p:nvSpPr>
          <p:cNvPr id="57" name="TextBox 12">
            <a:extLst>
              <a:ext uri="{FF2B5EF4-FFF2-40B4-BE49-F238E27FC236}">
                <a16:creationId xmlns:a16="http://schemas.microsoft.com/office/drawing/2014/main" id="{07DB3E85-AFC1-A46B-A71E-E9B90B8F9929}"/>
              </a:ext>
            </a:extLst>
          </p:cNvPr>
          <p:cNvSpPr txBox="1"/>
          <p:nvPr/>
        </p:nvSpPr>
        <p:spPr>
          <a:xfrm>
            <a:off x="4274259" y="9407497"/>
            <a:ext cx="7103134" cy="954107"/>
          </a:xfrm>
          <a:prstGeom prst="rect">
            <a:avLst/>
          </a:prstGeom>
          <a:noFill/>
          <a:ln>
            <a:noFill/>
          </a:ln>
        </p:spPr>
        <p:txBody>
          <a:bodyPr wrap="square">
            <a:spAutoFit/>
          </a:bodyPr>
          <a:lstStyle/>
          <a:p>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SÜRDÜRÜLEBİLİR FİNANSAL PERFORMANS</a:t>
            </a:r>
          </a:p>
        </p:txBody>
      </p:sp>
      <p:sp>
        <p:nvSpPr>
          <p:cNvPr id="58" name="TextBox 12">
            <a:extLst>
              <a:ext uri="{FF2B5EF4-FFF2-40B4-BE49-F238E27FC236}">
                <a16:creationId xmlns:a16="http://schemas.microsoft.com/office/drawing/2014/main" id="{60695D34-984D-3FDF-A27A-3B4651350D21}"/>
              </a:ext>
            </a:extLst>
          </p:cNvPr>
          <p:cNvSpPr txBox="1"/>
          <p:nvPr/>
        </p:nvSpPr>
        <p:spPr>
          <a:xfrm>
            <a:off x="4274259" y="11212385"/>
            <a:ext cx="5858852" cy="523220"/>
          </a:xfrm>
          <a:prstGeom prst="rect">
            <a:avLst/>
          </a:prstGeom>
          <a:noFill/>
          <a:ln>
            <a:noFill/>
          </a:ln>
        </p:spPr>
        <p:txBody>
          <a:bodyPr wrap="square">
            <a:spAutoFit/>
          </a:bodyPr>
          <a:lstStyle/>
          <a:p>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GÜÇLÜ BİLANÇO YAPISI</a:t>
            </a:r>
            <a:endParaRPr lang="tr-TR" sz="2800" b="1" dirty="0">
              <a:solidFill>
                <a:srgbClr val="051C2C"/>
              </a:solidFill>
              <a:highlight>
                <a:srgbClr val="FFFF00"/>
              </a:highlight>
              <a:latin typeface="Tahoma" panose="020B0604030504040204" pitchFamily="34" charset="0"/>
              <a:ea typeface="Tahoma" panose="020B0604030504040204" pitchFamily="34" charset="0"/>
              <a:cs typeface="Tahoma" panose="020B0604030504040204" pitchFamily="34" charset="0"/>
            </a:endParaRPr>
          </a:p>
        </p:txBody>
      </p:sp>
      <p:cxnSp>
        <p:nvCxnSpPr>
          <p:cNvPr id="62" name="Straight Connector 61">
            <a:extLst>
              <a:ext uri="{FF2B5EF4-FFF2-40B4-BE49-F238E27FC236}">
                <a16:creationId xmlns:a16="http://schemas.microsoft.com/office/drawing/2014/main" id="{C04BFB2D-27C5-F8DF-D076-C23D3F12BAE6}"/>
              </a:ext>
            </a:extLst>
          </p:cNvPr>
          <p:cNvCxnSpPr>
            <a:cxnSpLocks/>
          </p:cNvCxnSpPr>
          <p:nvPr/>
        </p:nvCxnSpPr>
        <p:spPr>
          <a:xfrm>
            <a:off x="2117597" y="5601360"/>
            <a:ext cx="9486866"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357FC5D4-769C-D3B4-3F37-93FBF58DFDCA}"/>
              </a:ext>
            </a:extLst>
          </p:cNvPr>
          <p:cNvCxnSpPr>
            <a:cxnSpLocks/>
          </p:cNvCxnSpPr>
          <p:nvPr/>
        </p:nvCxnSpPr>
        <p:spPr>
          <a:xfrm>
            <a:off x="2117597" y="7277760"/>
            <a:ext cx="9486866"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9EF69015-CC8D-4568-2AED-F672DA7C5F79}"/>
              </a:ext>
            </a:extLst>
          </p:cNvPr>
          <p:cNvCxnSpPr>
            <a:cxnSpLocks/>
          </p:cNvCxnSpPr>
          <p:nvPr/>
        </p:nvCxnSpPr>
        <p:spPr>
          <a:xfrm>
            <a:off x="2117597" y="8979560"/>
            <a:ext cx="9486866"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F193EFE7-9C81-B28F-496E-74F88F948FB4}"/>
              </a:ext>
            </a:extLst>
          </p:cNvPr>
          <p:cNvCxnSpPr>
            <a:cxnSpLocks/>
          </p:cNvCxnSpPr>
          <p:nvPr/>
        </p:nvCxnSpPr>
        <p:spPr>
          <a:xfrm>
            <a:off x="2117597" y="10630560"/>
            <a:ext cx="9486866"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
        <p:nvSpPr>
          <p:cNvPr id="2" name="TextBox 12">
            <a:extLst>
              <a:ext uri="{FF2B5EF4-FFF2-40B4-BE49-F238E27FC236}">
                <a16:creationId xmlns:a16="http://schemas.microsoft.com/office/drawing/2014/main" id="{E26435CD-5CAA-C9A1-C69A-5196F5FF4ABB}"/>
              </a:ext>
            </a:extLst>
          </p:cNvPr>
          <p:cNvSpPr txBox="1"/>
          <p:nvPr/>
        </p:nvSpPr>
        <p:spPr>
          <a:xfrm>
            <a:off x="2388182" y="2700978"/>
            <a:ext cx="1718518" cy="830997"/>
          </a:xfrm>
          <a:prstGeom prst="rect">
            <a:avLst/>
          </a:prstGeom>
          <a:noFill/>
          <a:ln>
            <a:noFill/>
          </a:ln>
        </p:spPr>
        <p:txBody>
          <a:bodyPr wrap="square">
            <a:spAutoFit/>
          </a:bodyPr>
          <a:lstStyle/>
          <a:p>
            <a:pPr algn="ctr"/>
            <a:r>
              <a:rPr lang="tr-TR" b="1" dirty="0">
                <a:solidFill>
                  <a:srgbClr val="051C2C"/>
                </a:solidFill>
                <a:latin typeface="Tahoma" panose="020B0604030504040204" pitchFamily="34" charset="0"/>
                <a:ea typeface="Tahoma" panose="020B0604030504040204" pitchFamily="34" charset="0"/>
                <a:cs typeface="Tahoma" panose="020B0604030504040204" pitchFamily="34" charset="0"/>
              </a:rPr>
              <a:t>1.</a:t>
            </a:r>
          </a:p>
        </p:txBody>
      </p:sp>
      <p:sp>
        <p:nvSpPr>
          <p:cNvPr id="4" name="TextBox 12">
            <a:extLst>
              <a:ext uri="{FF2B5EF4-FFF2-40B4-BE49-F238E27FC236}">
                <a16:creationId xmlns:a16="http://schemas.microsoft.com/office/drawing/2014/main" id="{2E480E2B-19FE-8063-747F-8D3B93577D02}"/>
              </a:ext>
            </a:extLst>
          </p:cNvPr>
          <p:cNvSpPr txBox="1"/>
          <p:nvPr/>
        </p:nvSpPr>
        <p:spPr>
          <a:xfrm>
            <a:off x="2388182" y="4372482"/>
            <a:ext cx="1718518" cy="830997"/>
          </a:xfrm>
          <a:prstGeom prst="rect">
            <a:avLst/>
          </a:prstGeom>
          <a:noFill/>
          <a:ln>
            <a:noFill/>
          </a:ln>
        </p:spPr>
        <p:txBody>
          <a:bodyPr wrap="square">
            <a:spAutoFit/>
          </a:bodyPr>
          <a:lstStyle/>
          <a:p>
            <a:pPr algn="ctr"/>
            <a:r>
              <a:rPr lang="tr-TR" b="1" dirty="0">
                <a:solidFill>
                  <a:srgbClr val="051C2C"/>
                </a:solidFill>
                <a:latin typeface="Tahoma" panose="020B0604030504040204" pitchFamily="34" charset="0"/>
                <a:ea typeface="Tahoma" panose="020B0604030504040204" pitchFamily="34" charset="0"/>
                <a:cs typeface="Tahoma" panose="020B0604030504040204" pitchFamily="34" charset="0"/>
              </a:rPr>
              <a:t>2.</a:t>
            </a:r>
          </a:p>
        </p:txBody>
      </p:sp>
      <p:sp>
        <p:nvSpPr>
          <p:cNvPr id="5" name="TextBox 12">
            <a:extLst>
              <a:ext uri="{FF2B5EF4-FFF2-40B4-BE49-F238E27FC236}">
                <a16:creationId xmlns:a16="http://schemas.microsoft.com/office/drawing/2014/main" id="{11D49A38-46C4-0B55-9546-B9F250FE29D2}"/>
              </a:ext>
            </a:extLst>
          </p:cNvPr>
          <p:cNvSpPr txBox="1"/>
          <p:nvPr/>
        </p:nvSpPr>
        <p:spPr>
          <a:xfrm>
            <a:off x="2388182" y="6043986"/>
            <a:ext cx="1718518" cy="830997"/>
          </a:xfrm>
          <a:prstGeom prst="rect">
            <a:avLst/>
          </a:prstGeom>
          <a:noFill/>
          <a:ln>
            <a:noFill/>
          </a:ln>
        </p:spPr>
        <p:txBody>
          <a:bodyPr wrap="square">
            <a:spAutoFit/>
          </a:bodyPr>
          <a:lstStyle/>
          <a:p>
            <a:pPr algn="ctr"/>
            <a:r>
              <a:rPr lang="tr-TR" b="1" dirty="0">
                <a:solidFill>
                  <a:srgbClr val="051C2C"/>
                </a:solidFill>
                <a:latin typeface="Tahoma" panose="020B0604030504040204" pitchFamily="34" charset="0"/>
                <a:ea typeface="Tahoma" panose="020B0604030504040204" pitchFamily="34" charset="0"/>
                <a:cs typeface="Tahoma" panose="020B0604030504040204" pitchFamily="34" charset="0"/>
              </a:rPr>
              <a:t>3.</a:t>
            </a:r>
          </a:p>
        </p:txBody>
      </p:sp>
      <p:sp>
        <p:nvSpPr>
          <p:cNvPr id="6" name="TextBox 12">
            <a:extLst>
              <a:ext uri="{FF2B5EF4-FFF2-40B4-BE49-F238E27FC236}">
                <a16:creationId xmlns:a16="http://schemas.microsoft.com/office/drawing/2014/main" id="{E6A7BDBD-AD86-3162-CC9E-6137C348D568}"/>
              </a:ext>
            </a:extLst>
          </p:cNvPr>
          <p:cNvSpPr txBox="1"/>
          <p:nvPr/>
        </p:nvSpPr>
        <p:spPr>
          <a:xfrm>
            <a:off x="2388182" y="7715490"/>
            <a:ext cx="1718518" cy="830997"/>
          </a:xfrm>
          <a:prstGeom prst="rect">
            <a:avLst/>
          </a:prstGeom>
          <a:noFill/>
          <a:ln>
            <a:noFill/>
          </a:ln>
        </p:spPr>
        <p:txBody>
          <a:bodyPr wrap="square">
            <a:spAutoFit/>
          </a:bodyPr>
          <a:lstStyle/>
          <a:p>
            <a:pPr algn="ctr"/>
            <a:r>
              <a:rPr lang="tr-TR" b="1" dirty="0">
                <a:solidFill>
                  <a:srgbClr val="051C2C"/>
                </a:solidFill>
                <a:latin typeface="Tahoma" panose="020B0604030504040204" pitchFamily="34" charset="0"/>
                <a:ea typeface="Tahoma" panose="020B0604030504040204" pitchFamily="34" charset="0"/>
                <a:cs typeface="Tahoma" panose="020B0604030504040204" pitchFamily="34" charset="0"/>
              </a:rPr>
              <a:t>4.</a:t>
            </a:r>
          </a:p>
        </p:txBody>
      </p:sp>
      <p:sp>
        <p:nvSpPr>
          <p:cNvPr id="7" name="TextBox 12">
            <a:extLst>
              <a:ext uri="{FF2B5EF4-FFF2-40B4-BE49-F238E27FC236}">
                <a16:creationId xmlns:a16="http://schemas.microsoft.com/office/drawing/2014/main" id="{AAD3A2BD-55E8-8998-C4E2-17F2C0FE5DD0}"/>
              </a:ext>
            </a:extLst>
          </p:cNvPr>
          <p:cNvSpPr txBox="1"/>
          <p:nvPr/>
        </p:nvSpPr>
        <p:spPr>
          <a:xfrm>
            <a:off x="2388182" y="9386994"/>
            <a:ext cx="1718518" cy="830997"/>
          </a:xfrm>
          <a:prstGeom prst="rect">
            <a:avLst/>
          </a:prstGeom>
          <a:noFill/>
          <a:ln>
            <a:noFill/>
          </a:ln>
        </p:spPr>
        <p:txBody>
          <a:bodyPr wrap="square">
            <a:spAutoFit/>
          </a:bodyPr>
          <a:lstStyle/>
          <a:p>
            <a:pPr algn="ctr"/>
            <a:r>
              <a:rPr lang="tr-TR" b="1" dirty="0">
                <a:solidFill>
                  <a:srgbClr val="051C2C"/>
                </a:solidFill>
                <a:latin typeface="Tahoma" panose="020B0604030504040204" pitchFamily="34" charset="0"/>
                <a:ea typeface="Tahoma" panose="020B0604030504040204" pitchFamily="34" charset="0"/>
                <a:cs typeface="Tahoma" panose="020B0604030504040204" pitchFamily="34" charset="0"/>
              </a:rPr>
              <a:t>5.</a:t>
            </a:r>
          </a:p>
        </p:txBody>
      </p:sp>
      <p:sp>
        <p:nvSpPr>
          <p:cNvPr id="8" name="TextBox 12">
            <a:extLst>
              <a:ext uri="{FF2B5EF4-FFF2-40B4-BE49-F238E27FC236}">
                <a16:creationId xmlns:a16="http://schemas.microsoft.com/office/drawing/2014/main" id="{0D104225-F118-F247-F839-AB8413789B74}"/>
              </a:ext>
            </a:extLst>
          </p:cNvPr>
          <p:cNvSpPr txBox="1"/>
          <p:nvPr/>
        </p:nvSpPr>
        <p:spPr>
          <a:xfrm>
            <a:off x="2388182" y="11058497"/>
            <a:ext cx="1718518" cy="830997"/>
          </a:xfrm>
          <a:prstGeom prst="rect">
            <a:avLst/>
          </a:prstGeom>
          <a:noFill/>
          <a:ln>
            <a:noFill/>
          </a:ln>
        </p:spPr>
        <p:txBody>
          <a:bodyPr wrap="square">
            <a:spAutoFit/>
          </a:bodyPr>
          <a:lstStyle/>
          <a:p>
            <a:pPr algn="ctr"/>
            <a:r>
              <a:rPr lang="tr-TR" b="1" dirty="0">
                <a:solidFill>
                  <a:srgbClr val="051C2C"/>
                </a:solidFill>
                <a:latin typeface="Tahoma" panose="020B0604030504040204" pitchFamily="34" charset="0"/>
                <a:ea typeface="Tahoma" panose="020B0604030504040204" pitchFamily="34" charset="0"/>
                <a:cs typeface="Tahoma" panose="020B0604030504040204" pitchFamily="34" charset="0"/>
              </a:rPr>
              <a:t>6.</a:t>
            </a:r>
          </a:p>
        </p:txBody>
      </p:sp>
      <p:pic>
        <p:nvPicPr>
          <p:cNvPr id="12" name="Picture 11">
            <a:extLst>
              <a:ext uri="{FF2B5EF4-FFF2-40B4-BE49-F238E27FC236}">
                <a16:creationId xmlns:a16="http://schemas.microsoft.com/office/drawing/2014/main" id="{2135F5C6-7B36-6137-D28E-4F5D20380FB4}"/>
              </a:ext>
            </a:extLst>
          </p:cNvPr>
          <p:cNvPicPr>
            <a:picLocks noChangeAspect="1"/>
          </p:cNvPicPr>
          <p:nvPr/>
        </p:nvPicPr>
        <p:blipFill>
          <a:blip r:embed="rId3"/>
          <a:stretch>
            <a:fillRect/>
          </a:stretch>
        </p:blipFill>
        <p:spPr>
          <a:xfrm>
            <a:off x="15908279" y="5348668"/>
            <a:ext cx="8478896" cy="8367332"/>
          </a:xfrm>
          <a:prstGeom prst="rect">
            <a:avLst/>
          </a:prstGeom>
        </p:spPr>
      </p:pic>
      <p:sp>
        <p:nvSpPr>
          <p:cNvPr id="3" name="TextBox 2">
            <a:extLst>
              <a:ext uri="{FF2B5EF4-FFF2-40B4-BE49-F238E27FC236}">
                <a16:creationId xmlns:a16="http://schemas.microsoft.com/office/drawing/2014/main" id="{9EFFF077-57FB-B43A-3E0C-0CBCC5ECCE40}"/>
              </a:ext>
            </a:extLst>
          </p:cNvPr>
          <p:cNvSpPr txBox="1"/>
          <p:nvPr/>
        </p:nvSpPr>
        <p:spPr>
          <a:xfrm>
            <a:off x="1819185" y="562375"/>
            <a:ext cx="4939173"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YATIRIM UNSURLARI</a:t>
            </a:r>
          </a:p>
        </p:txBody>
      </p:sp>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35</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245892" y="6669004"/>
            <a:ext cx="1858462" cy="377992"/>
          </a:xfrm>
          <a:prstGeom prst="rect">
            <a:avLst/>
          </a:prstGeom>
          <a:effectLst/>
        </p:spPr>
      </p:pic>
      <p:pic>
        <p:nvPicPr>
          <p:cNvPr id="10" name="Picture 9">
            <a:extLst>
              <a:ext uri="{FF2B5EF4-FFF2-40B4-BE49-F238E27FC236}">
                <a16:creationId xmlns:a16="http://schemas.microsoft.com/office/drawing/2014/main" id="{FC7792FF-477F-1DB5-9439-B37010ACAF04}"/>
              </a:ext>
            </a:extLst>
          </p:cNvPr>
          <p:cNvPicPr>
            <a:picLocks noChangeAspect="1"/>
          </p:cNvPicPr>
          <p:nvPr/>
        </p:nvPicPr>
        <p:blipFill rotWithShape="1">
          <a:blip r:embed="rId8">
            <a:alphaModFix/>
          </a:blip>
          <a:srcRect l="13865" r="26226"/>
          <a:stretch/>
        </p:blipFill>
        <p:spPr>
          <a:xfrm>
            <a:off x="8637586" y="1270261"/>
            <a:ext cx="14315688" cy="12445739"/>
          </a:xfrm>
          <a:prstGeom prst="rect">
            <a:avLst/>
          </a:prstGeom>
        </p:spPr>
      </p:pic>
    </p:spTree>
    <p:extLst>
      <p:ext uri="{BB962C8B-B14F-4D97-AF65-F5344CB8AC3E}">
        <p14:creationId xmlns:p14="http://schemas.microsoft.com/office/powerpoint/2010/main" val="299587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C87C9FA6-3ABC-A36C-7AA5-605D80542320}"/>
              </a:ext>
            </a:extLst>
          </p:cNvPr>
          <p:cNvGrpSpPr/>
          <p:nvPr/>
        </p:nvGrpSpPr>
        <p:grpSpPr>
          <a:xfrm>
            <a:off x="2265001" y="3232452"/>
            <a:ext cx="9404604" cy="4599684"/>
            <a:chOff x="2265001" y="2879592"/>
            <a:chExt cx="9404604" cy="4599684"/>
          </a:xfrm>
        </p:grpSpPr>
        <p:pic>
          <p:nvPicPr>
            <p:cNvPr id="24" name="Picture 23">
              <a:extLst>
                <a:ext uri="{FF2B5EF4-FFF2-40B4-BE49-F238E27FC236}">
                  <a16:creationId xmlns:a16="http://schemas.microsoft.com/office/drawing/2014/main" id="{E78F902B-5D40-8452-2E96-DF0D8E8FA598}"/>
                </a:ext>
              </a:extLst>
            </p:cNvPr>
            <p:cNvPicPr>
              <a:picLocks noChangeAspect="1"/>
            </p:cNvPicPr>
            <p:nvPr/>
          </p:nvPicPr>
          <p:blipFill>
            <a:blip r:embed="rId3"/>
            <a:stretch>
              <a:fillRect/>
            </a:stretch>
          </p:blipFill>
          <p:spPr>
            <a:xfrm>
              <a:off x="2265001" y="2879592"/>
              <a:ext cx="9404604" cy="4599684"/>
            </a:xfrm>
            <a:prstGeom prst="rect">
              <a:avLst/>
            </a:prstGeom>
          </p:spPr>
        </p:pic>
        <p:pic>
          <p:nvPicPr>
            <p:cNvPr id="27" name="Picture 26">
              <a:extLst>
                <a:ext uri="{FF2B5EF4-FFF2-40B4-BE49-F238E27FC236}">
                  <a16:creationId xmlns:a16="http://schemas.microsoft.com/office/drawing/2014/main" id="{EFF83C3A-CB91-237E-5F37-FC6D9F38333F}"/>
                </a:ext>
              </a:extLst>
            </p:cNvPr>
            <p:cNvPicPr>
              <a:picLocks noChangeAspect="1"/>
            </p:cNvPicPr>
            <p:nvPr/>
          </p:nvPicPr>
          <p:blipFill rotWithShape="1">
            <a:blip r:embed="rId4"/>
            <a:srcRect l="36541" t="76001" r="54499" b="5960"/>
            <a:stretch/>
          </p:blipFill>
          <p:spPr>
            <a:xfrm>
              <a:off x="5701553" y="6375400"/>
              <a:ext cx="842679" cy="829733"/>
            </a:xfrm>
            <a:prstGeom prst="rect">
              <a:avLst/>
            </a:prstGeom>
          </p:spPr>
        </p:pic>
      </p:grpSp>
      <p:pic>
        <p:nvPicPr>
          <p:cNvPr id="8" name="Picture 7">
            <a:extLst>
              <a:ext uri="{FF2B5EF4-FFF2-40B4-BE49-F238E27FC236}">
                <a16:creationId xmlns:a16="http://schemas.microsoft.com/office/drawing/2014/main" id="{88080FE4-8982-D3BA-345E-FA8122EF7165}"/>
              </a:ext>
            </a:extLst>
          </p:cNvPr>
          <p:cNvPicPr>
            <a:picLocks noChangeAspect="1"/>
          </p:cNvPicPr>
          <p:nvPr/>
        </p:nvPicPr>
        <p:blipFill>
          <a:blip r:embed="rId5"/>
          <a:stretch>
            <a:fillRect/>
          </a:stretch>
        </p:blipFill>
        <p:spPr>
          <a:xfrm>
            <a:off x="2838624" y="9290261"/>
            <a:ext cx="8549640" cy="3871626"/>
          </a:xfrm>
          <a:prstGeom prst="rect">
            <a:avLst/>
          </a:prstGeom>
        </p:spPr>
      </p:pic>
      <p:sp>
        <p:nvSpPr>
          <p:cNvPr id="3" name="TextBox 2">
            <a:extLst>
              <a:ext uri="{FF2B5EF4-FFF2-40B4-BE49-F238E27FC236}">
                <a16:creationId xmlns:a16="http://schemas.microsoft.com/office/drawing/2014/main" id="{9EFFF077-57FB-B43A-3E0C-0CBCC5ECCE40}"/>
              </a:ext>
            </a:extLst>
          </p:cNvPr>
          <p:cNvSpPr txBox="1"/>
          <p:nvPr/>
        </p:nvSpPr>
        <p:spPr>
          <a:xfrm>
            <a:off x="1819185" y="562375"/>
            <a:ext cx="4939173"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YATIRIM UNSURLARI</a:t>
            </a:r>
          </a:p>
        </p:txBody>
      </p:sp>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36</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245892" y="6669004"/>
            <a:ext cx="1858462" cy="377992"/>
          </a:xfrm>
          <a:prstGeom prst="rect">
            <a:avLst/>
          </a:prstGeom>
          <a:effectLst/>
        </p:spPr>
      </p:pic>
      <p:sp>
        <p:nvSpPr>
          <p:cNvPr id="9" name="TextBox 8">
            <a:extLst>
              <a:ext uri="{FF2B5EF4-FFF2-40B4-BE49-F238E27FC236}">
                <a16:creationId xmlns:a16="http://schemas.microsoft.com/office/drawing/2014/main" id="{D3D4F2A8-3E4E-9538-9C28-A2CCAEDFE913}"/>
              </a:ext>
            </a:extLst>
          </p:cNvPr>
          <p:cNvSpPr txBox="1"/>
          <p:nvPr/>
        </p:nvSpPr>
        <p:spPr>
          <a:xfrm>
            <a:off x="1819185" y="1273575"/>
            <a:ext cx="10617009"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1. Pazarda Güçlü Konum: Türkiye Akıllı Telefon Pazarı</a:t>
            </a:r>
          </a:p>
        </p:txBody>
      </p:sp>
      <p:cxnSp>
        <p:nvCxnSpPr>
          <p:cNvPr id="10" name="Straight Connector 9">
            <a:extLst>
              <a:ext uri="{FF2B5EF4-FFF2-40B4-BE49-F238E27FC236}">
                <a16:creationId xmlns:a16="http://schemas.microsoft.com/office/drawing/2014/main" id="{677FEA95-5927-08F8-1595-E2D6963F18D4}"/>
              </a:ext>
            </a:extLst>
          </p:cNvPr>
          <p:cNvCxnSpPr>
            <a:cxnSpLocks/>
          </p:cNvCxnSpPr>
          <p:nvPr/>
        </p:nvCxnSpPr>
        <p:spPr>
          <a:xfrm>
            <a:off x="13533636" y="5399790"/>
            <a:ext cx="9486866"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extBox 12">
            <a:extLst>
              <a:ext uri="{FF2B5EF4-FFF2-40B4-BE49-F238E27FC236}">
                <a16:creationId xmlns:a16="http://schemas.microsoft.com/office/drawing/2014/main" id="{D10109FA-1ABA-A865-312E-3D798FCB91D6}"/>
              </a:ext>
            </a:extLst>
          </p:cNvPr>
          <p:cNvSpPr txBox="1"/>
          <p:nvPr/>
        </p:nvSpPr>
        <p:spPr>
          <a:xfrm>
            <a:off x="15690298" y="3721256"/>
            <a:ext cx="7330199" cy="830997"/>
          </a:xfrm>
          <a:prstGeom prst="rect">
            <a:avLst/>
          </a:prstGeom>
          <a:noFill/>
          <a:ln>
            <a:noFill/>
          </a:ln>
        </p:spPr>
        <p:txBody>
          <a:bodyPr wrap="square">
            <a:spAutoFit/>
          </a:bodyPr>
          <a:lstStyle/>
          <a:p>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Reeder satışları son 3 yıllık süreçte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%74,70’lik YBBO büyüdü</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a:t>
            </a:r>
          </a:p>
        </p:txBody>
      </p:sp>
      <p:sp>
        <p:nvSpPr>
          <p:cNvPr id="12" name="TextBox 12">
            <a:extLst>
              <a:ext uri="{FF2B5EF4-FFF2-40B4-BE49-F238E27FC236}">
                <a16:creationId xmlns:a16="http://schemas.microsoft.com/office/drawing/2014/main" id="{E9896FD6-E31F-85E6-22EA-4866B53D34AA}"/>
              </a:ext>
            </a:extLst>
          </p:cNvPr>
          <p:cNvSpPr txBox="1"/>
          <p:nvPr/>
        </p:nvSpPr>
        <p:spPr>
          <a:xfrm>
            <a:off x="15690298" y="6027003"/>
            <a:ext cx="7103134" cy="830997"/>
          </a:xfrm>
          <a:prstGeom prst="rect">
            <a:avLst/>
          </a:prstGeom>
          <a:noFill/>
          <a:ln>
            <a:noFill/>
          </a:ln>
        </p:spPr>
        <p:txBody>
          <a:bodyPr wrap="square">
            <a:spAutoFit/>
          </a:bodyPr>
          <a:lstStyle/>
          <a:p>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Türkiye Mobil Telefon Pazarında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5. En Büyük Oyuncu.</a:t>
            </a:r>
          </a:p>
        </p:txBody>
      </p:sp>
      <p:sp>
        <p:nvSpPr>
          <p:cNvPr id="13" name="TextBox 12">
            <a:extLst>
              <a:ext uri="{FF2B5EF4-FFF2-40B4-BE49-F238E27FC236}">
                <a16:creationId xmlns:a16="http://schemas.microsoft.com/office/drawing/2014/main" id="{34EC56E4-5D1C-9F20-A524-25F2ABCECA58}"/>
              </a:ext>
            </a:extLst>
          </p:cNvPr>
          <p:cNvSpPr txBox="1"/>
          <p:nvPr/>
        </p:nvSpPr>
        <p:spPr>
          <a:xfrm>
            <a:off x="15690298" y="8518833"/>
            <a:ext cx="7103134" cy="830997"/>
          </a:xfrm>
          <a:prstGeom prst="rect">
            <a:avLst/>
          </a:prstGeom>
          <a:noFill/>
          <a:ln>
            <a:noFill/>
          </a:ln>
        </p:spPr>
        <p:txBody>
          <a:bodyPr wrap="square">
            <a:spAutoFit/>
          </a:bodyPr>
          <a:lstStyle/>
          <a:p>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Türkiye Mobil Telefon Pazarında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%5-6 Pazar Payı.</a:t>
            </a:r>
          </a:p>
        </p:txBody>
      </p:sp>
      <p:sp>
        <p:nvSpPr>
          <p:cNvPr id="15" name="TextBox 12">
            <a:extLst>
              <a:ext uri="{FF2B5EF4-FFF2-40B4-BE49-F238E27FC236}">
                <a16:creationId xmlns:a16="http://schemas.microsoft.com/office/drawing/2014/main" id="{66748C86-7857-12F5-49C1-5AD5A862B36C}"/>
              </a:ext>
            </a:extLst>
          </p:cNvPr>
          <p:cNvSpPr txBox="1"/>
          <p:nvPr/>
        </p:nvSpPr>
        <p:spPr>
          <a:xfrm>
            <a:off x="15690298" y="10556444"/>
            <a:ext cx="7103134" cy="1200329"/>
          </a:xfrm>
          <a:prstGeom prst="rect">
            <a:avLst/>
          </a:prstGeom>
          <a:noFill/>
          <a:ln>
            <a:noFill/>
          </a:ln>
        </p:spPr>
        <p:txBody>
          <a:bodyPr wrap="square">
            <a:spAutoFit/>
          </a:bodyPr>
          <a:lstStyle/>
          <a:p>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Yıllık Toplamda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4,8 Milyon Adet Akıllı Telefon, Tablet, Akıllı Saat, Akıllı TV, Temizlik Robotu, Anakart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Üretme Kapasitesi.</a:t>
            </a:r>
          </a:p>
        </p:txBody>
      </p:sp>
      <p:cxnSp>
        <p:nvCxnSpPr>
          <p:cNvPr id="17" name="Straight Connector 16">
            <a:extLst>
              <a:ext uri="{FF2B5EF4-FFF2-40B4-BE49-F238E27FC236}">
                <a16:creationId xmlns:a16="http://schemas.microsoft.com/office/drawing/2014/main" id="{A4FB048C-9484-F8EB-EF75-683C99EE82DE}"/>
              </a:ext>
            </a:extLst>
          </p:cNvPr>
          <p:cNvCxnSpPr>
            <a:cxnSpLocks/>
          </p:cNvCxnSpPr>
          <p:nvPr/>
        </p:nvCxnSpPr>
        <p:spPr>
          <a:xfrm>
            <a:off x="13533636" y="7491530"/>
            <a:ext cx="9486866"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940245-1C55-D7B5-64A0-758F3D88BA63}"/>
              </a:ext>
            </a:extLst>
          </p:cNvPr>
          <p:cNvCxnSpPr>
            <a:cxnSpLocks/>
          </p:cNvCxnSpPr>
          <p:nvPr/>
        </p:nvCxnSpPr>
        <p:spPr>
          <a:xfrm>
            <a:off x="13533636" y="9876183"/>
            <a:ext cx="9486866"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pic>
        <p:nvPicPr>
          <p:cNvPr id="20" name="Graphic 19">
            <a:extLst>
              <a:ext uri="{FF2B5EF4-FFF2-40B4-BE49-F238E27FC236}">
                <a16:creationId xmlns:a16="http://schemas.microsoft.com/office/drawing/2014/main" id="{DD305708-8DDC-841B-79BE-7B2559248EF2}"/>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4084873" y="5996243"/>
            <a:ext cx="892516" cy="892516"/>
          </a:xfrm>
          <a:prstGeom prst="rect">
            <a:avLst/>
          </a:prstGeom>
        </p:spPr>
      </p:pic>
      <p:pic>
        <p:nvPicPr>
          <p:cNvPr id="21" name="Graphic 20">
            <a:extLst>
              <a:ext uri="{FF2B5EF4-FFF2-40B4-BE49-F238E27FC236}">
                <a16:creationId xmlns:a16="http://schemas.microsoft.com/office/drawing/2014/main" id="{2708FBBD-659E-4993-853C-C19E2DD9AC7A}"/>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084873" y="8303407"/>
            <a:ext cx="892516" cy="892516"/>
          </a:xfrm>
          <a:prstGeom prst="rect">
            <a:avLst/>
          </a:prstGeom>
        </p:spPr>
      </p:pic>
      <p:pic>
        <p:nvPicPr>
          <p:cNvPr id="23" name="Graphic 22">
            <a:extLst>
              <a:ext uri="{FF2B5EF4-FFF2-40B4-BE49-F238E27FC236}">
                <a16:creationId xmlns:a16="http://schemas.microsoft.com/office/drawing/2014/main" id="{D4090AAA-4AB2-5B7C-A52F-26091174F8E9}"/>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4084873" y="10710350"/>
            <a:ext cx="892516" cy="892516"/>
          </a:xfrm>
          <a:prstGeom prst="rect">
            <a:avLst/>
          </a:prstGeom>
        </p:spPr>
      </p:pic>
      <p:sp>
        <p:nvSpPr>
          <p:cNvPr id="7" name="TextBox 12">
            <a:extLst>
              <a:ext uri="{FF2B5EF4-FFF2-40B4-BE49-F238E27FC236}">
                <a16:creationId xmlns:a16="http://schemas.microsoft.com/office/drawing/2014/main" id="{3806B03E-A3F7-4C1F-B611-663043B76F5D}"/>
              </a:ext>
            </a:extLst>
          </p:cNvPr>
          <p:cNvSpPr txBox="1"/>
          <p:nvPr/>
        </p:nvSpPr>
        <p:spPr>
          <a:xfrm>
            <a:off x="3681449" y="2205166"/>
            <a:ext cx="7172090" cy="523220"/>
          </a:xfrm>
          <a:prstGeom prst="rect">
            <a:avLst/>
          </a:prstGeom>
          <a:noFill/>
          <a:ln>
            <a:noFill/>
          </a:ln>
        </p:spPr>
        <p:txBody>
          <a:bodyPr wrap="square">
            <a:spAutoFit/>
          </a:bodyPr>
          <a:lstStyle/>
          <a:p>
            <a:pPr algn="ctr"/>
            <a:r>
              <a:rPr lang="tr-TR" sz="2800" b="1" dirty="0">
                <a:solidFill>
                  <a:srgbClr val="051C2C"/>
                </a:solidFill>
                <a:latin typeface="Century Gothic" panose="020B0502020202020204" pitchFamily="34" charset="0"/>
              </a:rPr>
              <a:t>2022 Reeder Telefon Pazar Payı (%)</a:t>
            </a:r>
            <a:endParaRPr lang="tr-TR" sz="2000" dirty="0">
              <a:solidFill>
                <a:srgbClr val="051C2C"/>
              </a:solidFill>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4036C75E-ED5E-7B08-EC53-F09D9AB82909}"/>
              </a:ext>
            </a:extLst>
          </p:cNvPr>
          <p:cNvCxnSpPr>
            <a:cxnSpLocks/>
          </p:cNvCxnSpPr>
          <p:nvPr/>
        </p:nvCxnSpPr>
        <p:spPr>
          <a:xfrm>
            <a:off x="3703683" y="2753294"/>
            <a:ext cx="7127623"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
        <p:nvSpPr>
          <p:cNvPr id="16" name="TextBox 12">
            <a:extLst>
              <a:ext uri="{FF2B5EF4-FFF2-40B4-BE49-F238E27FC236}">
                <a16:creationId xmlns:a16="http://schemas.microsoft.com/office/drawing/2014/main" id="{5A6F5BA5-F348-41AF-8553-F2D3BBC849DF}"/>
              </a:ext>
            </a:extLst>
          </p:cNvPr>
          <p:cNvSpPr txBox="1"/>
          <p:nvPr/>
        </p:nvSpPr>
        <p:spPr>
          <a:xfrm>
            <a:off x="3681449" y="8331646"/>
            <a:ext cx="7172090" cy="523220"/>
          </a:xfrm>
          <a:prstGeom prst="rect">
            <a:avLst/>
          </a:prstGeom>
          <a:noFill/>
          <a:ln>
            <a:noFill/>
          </a:ln>
        </p:spPr>
        <p:txBody>
          <a:bodyPr wrap="square">
            <a:spAutoFit/>
          </a:bodyPr>
          <a:lstStyle/>
          <a:p>
            <a:pPr algn="ctr"/>
            <a:r>
              <a:rPr lang="tr-TR" sz="2800" b="1" dirty="0">
                <a:solidFill>
                  <a:srgbClr val="051C2C"/>
                </a:solidFill>
                <a:latin typeface="Century Gothic" panose="020B0502020202020204" pitchFamily="34" charset="0"/>
              </a:rPr>
              <a:t>Reeder Telefon Satış Adedi</a:t>
            </a:r>
            <a:endParaRPr lang="tr-TR" sz="2000" dirty="0">
              <a:solidFill>
                <a:srgbClr val="051C2C"/>
              </a:solidFill>
              <a:latin typeface="Century Gothic" panose="020B0502020202020204" pitchFamily="34" charset="0"/>
            </a:endParaRPr>
          </a:p>
        </p:txBody>
      </p:sp>
      <p:cxnSp>
        <p:nvCxnSpPr>
          <p:cNvPr id="22" name="Straight Connector 21">
            <a:extLst>
              <a:ext uri="{FF2B5EF4-FFF2-40B4-BE49-F238E27FC236}">
                <a16:creationId xmlns:a16="http://schemas.microsoft.com/office/drawing/2014/main" id="{5DDC0B83-9983-BC85-7AE5-7B44438CE9B3}"/>
              </a:ext>
            </a:extLst>
          </p:cNvPr>
          <p:cNvCxnSpPr>
            <a:cxnSpLocks/>
          </p:cNvCxnSpPr>
          <p:nvPr/>
        </p:nvCxnSpPr>
        <p:spPr>
          <a:xfrm>
            <a:off x="3703683" y="8879774"/>
            <a:ext cx="7127623"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pic>
        <p:nvPicPr>
          <p:cNvPr id="2" name="Graphic 1">
            <a:extLst>
              <a:ext uri="{FF2B5EF4-FFF2-40B4-BE49-F238E27FC236}">
                <a16:creationId xmlns:a16="http://schemas.microsoft.com/office/drawing/2014/main" id="{68D9FFC3-F183-444A-B67D-F008F6CC461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319407" y="3691111"/>
            <a:ext cx="423447" cy="891287"/>
          </a:xfrm>
          <a:prstGeom prst="rect">
            <a:avLst/>
          </a:prstGeom>
          <a:effectLst/>
        </p:spPr>
      </p:pic>
      <p:sp>
        <p:nvSpPr>
          <p:cNvPr id="4" name="TextBox 3">
            <a:extLst>
              <a:ext uri="{FF2B5EF4-FFF2-40B4-BE49-F238E27FC236}">
                <a16:creationId xmlns:a16="http://schemas.microsoft.com/office/drawing/2014/main" id="{D15E5CA6-DE08-96BA-4DC1-085937C8353D}"/>
              </a:ext>
            </a:extLst>
          </p:cNvPr>
          <p:cNvSpPr txBox="1"/>
          <p:nvPr/>
        </p:nvSpPr>
        <p:spPr>
          <a:xfrm>
            <a:off x="1590876" y="13153625"/>
            <a:ext cx="13026188" cy="400110"/>
          </a:xfrm>
          <a:prstGeom prst="rect">
            <a:avLst/>
          </a:prstGeom>
          <a:noFill/>
        </p:spPr>
        <p:txBody>
          <a:bodyPr wrap="square">
            <a:spAutoFit/>
          </a:bodyPr>
          <a:lstStyle>
            <a:defPPr>
              <a:defRPr lang="en-US"/>
            </a:defPPr>
            <a:lvl1pPr marR="353060" algn="just">
              <a:spcBef>
                <a:spcPts val="600"/>
              </a:spcBef>
              <a:defRPr sz="2000" i="1">
                <a:latin typeface="Times New Roman" panose="02020603050405020304" pitchFamily="18" charset="0"/>
                <a:ea typeface="Calibri" panose="020F0502020204030204" pitchFamily="34" charset="0"/>
                <a:cs typeface="Times New Roman" panose="02020603050405020304" pitchFamily="18" charset="0"/>
              </a:defRPr>
            </a:lvl1pPr>
          </a:lstStyle>
          <a:p>
            <a:r>
              <a:rPr lang="tr-TR" dirty="0"/>
              <a:t>Kaynak: BTK</a:t>
            </a:r>
          </a:p>
        </p:txBody>
      </p:sp>
    </p:spTree>
    <p:extLst>
      <p:ext uri="{BB962C8B-B14F-4D97-AF65-F5344CB8AC3E}">
        <p14:creationId xmlns:p14="http://schemas.microsoft.com/office/powerpoint/2010/main" val="67071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FF077-57FB-B43A-3E0C-0CBCC5ECCE40}"/>
              </a:ext>
            </a:extLst>
          </p:cNvPr>
          <p:cNvSpPr txBox="1"/>
          <p:nvPr/>
        </p:nvSpPr>
        <p:spPr>
          <a:xfrm>
            <a:off x="1819185" y="562375"/>
            <a:ext cx="4939173"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YATIRIM UNSURLARI</a:t>
            </a:r>
          </a:p>
        </p:txBody>
      </p:sp>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37</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cxnSp>
        <p:nvCxnSpPr>
          <p:cNvPr id="2" name="Straight Connector 1">
            <a:extLst>
              <a:ext uri="{FF2B5EF4-FFF2-40B4-BE49-F238E27FC236}">
                <a16:creationId xmlns:a16="http://schemas.microsoft.com/office/drawing/2014/main" id="{EE35BA6E-7217-B353-8F99-2746A177D3F2}"/>
              </a:ext>
            </a:extLst>
          </p:cNvPr>
          <p:cNvCxnSpPr>
            <a:cxnSpLocks/>
          </p:cNvCxnSpPr>
          <p:nvPr/>
        </p:nvCxnSpPr>
        <p:spPr>
          <a:xfrm>
            <a:off x="1563075" y="4770177"/>
            <a:ext cx="9486866"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6E188F4-11CA-9CAE-32D5-3D763048B1AB}"/>
              </a:ext>
            </a:extLst>
          </p:cNvPr>
          <p:cNvCxnSpPr>
            <a:cxnSpLocks/>
          </p:cNvCxnSpPr>
          <p:nvPr/>
        </p:nvCxnSpPr>
        <p:spPr>
          <a:xfrm>
            <a:off x="1563075" y="6692110"/>
            <a:ext cx="9486866"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84CA7B60-1D8C-79AA-82AE-3132539D852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857405" y="3324780"/>
            <a:ext cx="10529770" cy="10391220"/>
          </a:xfrm>
          <a:prstGeom prst="rect">
            <a:avLst/>
          </a:prstGeom>
        </p:spPr>
      </p:pic>
      <p:sp>
        <p:nvSpPr>
          <p:cNvPr id="9" name="TextBox 8">
            <a:extLst>
              <a:ext uri="{FF2B5EF4-FFF2-40B4-BE49-F238E27FC236}">
                <a16:creationId xmlns:a16="http://schemas.microsoft.com/office/drawing/2014/main" id="{6C43AE63-9768-22A4-6014-3A818603A1B2}"/>
              </a:ext>
            </a:extLst>
          </p:cNvPr>
          <p:cNvSpPr txBox="1"/>
          <p:nvPr/>
        </p:nvSpPr>
        <p:spPr>
          <a:xfrm>
            <a:off x="1819185" y="1273575"/>
            <a:ext cx="8411277"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2. Ar-Ge Çalışmaları İle Geleceğe Yatırım</a:t>
            </a:r>
          </a:p>
        </p:txBody>
      </p:sp>
      <p:pic>
        <p:nvPicPr>
          <p:cNvPr id="11" name="Picture 10">
            <a:extLst>
              <a:ext uri="{FF2B5EF4-FFF2-40B4-BE49-F238E27FC236}">
                <a16:creationId xmlns:a16="http://schemas.microsoft.com/office/drawing/2014/main" id="{F793EE4D-F667-35C0-E026-79C316373F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87684" y="879853"/>
            <a:ext cx="4347549" cy="5638639"/>
          </a:xfrm>
          <a:prstGeom prst="rect">
            <a:avLst/>
          </a:prstGeom>
        </p:spPr>
      </p:pic>
      <p:grpSp>
        <p:nvGrpSpPr>
          <p:cNvPr id="19" name="Group 18">
            <a:extLst>
              <a:ext uri="{FF2B5EF4-FFF2-40B4-BE49-F238E27FC236}">
                <a16:creationId xmlns:a16="http://schemas.microsoft.com/office/drawing/2014/main" id="{E7CB1B41-430A-B3EE-2131-B657ED2C301F}"/>
              </a:ext>
            </a:extLst>
          </p:cNvPr>
          <p:cNvGrpSpPr/>
          <p:nvPr/>
        </p:nvGrpSpPr>
        <p:grpSpPr>
          <a:xfrm>
            <a:off x="1555693" y="3044088"/>
            <a:ext cx="10259904" cy="8748790"/>
            <a:chOff x="2100818" y="4837720"/>
            <a:chExt cx="10259904" cy="8748790"/>
          </a:xfrm>
        </p:grpSpPr>
        <p:sp>
          <p:nvSpPr>
            <p:cNvPr id="4" name="TextBox 12">
              <a:extLst>
                <a:ext uri="{FF2B5EF4-FFF2-40B4-BE49-F238E27FC236}">
                  <a16:creationId xmlns:a16="http://schemas.microsoft.com/office/drawing/2014/main" id="{0A48FB12-A8BE-FB1F-57A1-23A92D739E22}"/>
                </a:ext>
              </a:extLst>
            </p:cNvPr>
            <p:cNvSpPr txBox="1"/>
            <p:nvPr/>
          </p:nvSpPr>
          <p:spPr>
            <a:xfrm>
              <a:off x="4264861" y="4837720"/>
              <a:ext cx="8095861" cy="1200329"/>
            </a:xfrm>
            <a:prstGeom prst="rect">
              <a:avLst/>
            </a:prstGeom>
            <a:noFill/>
            <a:ln>
              <a:noFill/>
            </a:ln>
          </p:spPr>
          <p:txBody>
            <a:bodyPr wrap="square">
              <a:spAutoFit/>
            </a:bodyPr>
            <a:lstStyle/>
            <a:p>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T.C. Sanayi ve Teknoloji Bakanlığı tarafından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resmi olarak onay almış,</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 Türkiye’de mobil telefon üreticileri arasında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tek Ar-Ge Merkezine</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 sahip marka.</a:t>
              </a:r>
            </a:p>
          </p:txBody>
        </p:sp>
        <p:sp>
          <p:nvSpPr>
            <p:cNvPr id="5" name="TextBox 12">
              <a:extLst>
                <a:ext uri="{FF2B5EF4-FFF2-40B4-BE49-F238E27FC236}">
                  <a16:creationId xmlns:a16="http://schemas.microsoft.com/office/drawing/2014/main" id="{02EE123B-8568-47BC-547E-6926E7DA74AE}"/>
                </a:ext>
              </a:extLst>
            </p:cNvPr>
            <p:cNvSpPr txBox="1"/>
            <p:nvPr/>
          </p:nvSpPr>
          <p:spPr>
            <a:xfrm>
              <a:off x="4264861" y="7150541"/>
              <a:ext cx="8095861" cy="830997"/>
            </a:xfrm>
            <a:prstGeom prst="rect">
              <a:avLst/>
            </a:prstGeom>
            <a:noFill/>
            <a:ln>
              <a:noFill/>
            </a:ln>
          </p:spPr>
          <p:txBody>
            <a:bodyPr wrap="square">
              <a:spAutoFit/>
            </a:bodyPr>
            <a:lstStyle/>
            <a:p>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Kadrosu, çoğu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lisans, yüksek lisans ve doktora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eğitimini tamamlamış donanımlı çalışanlardan oluşmakta.</a:t>
              </a:r>
            </a:p>
          </p:txBody>
        </p:sp>
        <p:sp>
          <p:nvSpPr>
            <p:cNvPr id="6" name="TextBox 12">
              <a:extLst>
                <a:ext uri="{FF2B5EF4-FFF2-40B4-BE49-F238E27FC236}">
                  <a16:creationId xmlns:a16="http://schemas.microsoft.com/office/drawing/2014/main" id="{65FF2D26-E2D0-AA9C-C0BB-9C196B6CE4DE}"/>
                </a:ext>
              </a:extLst>
            </p:cNvPr>
            <p:cNvSpPr txBox="1"/>
            <p:nvPr/>
          </p:nvSpPr>
          <p:spPr>
            <a:xfrm>
              <a:off x="4264862" y="9075213"/>
              <a:ext cx="7330204" cy="830997"/>
            </a:xfrm>
            <a:prstGeom prst="rect">
              <a:avLst/>
            </a:prstGeom>
            <a:noFill/>
            <a:ln>
              <a:noFill/>
            </a:ln>
          </p:spPr>
          <p:txBody>
            <a:bodyPr wrap="square">
              <a:spAutoFit/>
            </a:bodyPr>
            <a:lstStyle/>
            <a:p>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Ar-Ge faaliyetlerini </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müşteri talebi, sektör trendi ve şirket stratejileri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doğrultusunda yürütmekte.</a:t>
              </a:r>
            </a:p>
          </p:txBody>
        </p:sp>
        <p:pic>
          <p:nvPicPr>
            <p:cNvPr id="26" name="Graphic 25">
              <a:extLst>
                <a:ext uri="{FF2B5EF4-FFF2-40B4-BE49-F238E27FC236}">
                  <a16:creationId xmlns:a16="http://schemas.microsoft.com/office/drawing/2014/main" id="{7DAB887F-94CB-CDFE-1306-1797D902FC5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572042" y="4947001"/>
              <a:ext cx="981768" cy="981768"/>
            </a:xfrm>
            <a:prstGeom prst="rect">
              <a:avLst/>
            </a:prstGeom>
          </p:spPr>
        </p:pic>
        <p:pic>
          <p:nvPicPr>
            <p:cNvPr id="27" name="Graphic 26">
              <a:extLst>
                <a:ext uri="{FF2B5EF4-FFF2-40B4-BE49-F238E27FC236}">
                  <a16:creationId xmlns:a16="http://schemas.microsoft.com/office/drawing/2014/main" id="{78B5CED4-3267-3B41-88B6-2C062B045E7D}"/>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572042" y="7075155"/>
              <a:ext cx="981768" cy="981768"/>
            </a:xfrm>
            <a:prstGeom prst="rect">
              <a:avLst/>
            </a:prstGeom>
          </p:spPr>
        </p:pic>
        <p:pic>
          <p:nvPicPr>
            <p:cNvPr id="28" name="Graphic 27">
              <a:extLst>
                <a:ext uri="{FF2B5EF4-FFF2-40B4-BE49-F238E27FC236}">
                  <a16:creationId xmlns:a16="http://schemas.microsoft.com/office/drawing/2014/main" id="{9F55DB87-BE07-BAD1-24DD-CBCFB45E286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572042" y="9095353"/>
              <a:ext cx="981768" cy="981768"/>
            </a:xfrm>
            <a:prstGeom prst="rect">
              <a:avLst/>
            </a:prstGeom>
          </p:spPr>
        </p:pic>
        <p:grpSp>
          <p:nvGrpSpPr>
            <p:cNvPr id="7" name="Group 6">
              <a:extLst>
                <a:ext uri="{FF2B5EF4-FFF2-40B4-BE49-F238E27FC236}">
                  <a16:creationId xmlns:a16="http://schemas.microsoft.com/office/drawing/2014/main" id="{E1CA3840-F35F-1262-2E94-2F13743DBE92}"/>
                </a:ext>
              </a:extLst>
            </p:cNvPr>
            <p:cNvGrpSpPr/>
            <p:nvPr/>
          </p:nvGrpSpPr>
          <p:grpSpPr>
            <a:xfrm>
              <a:off x="2100818" y="10756313"/>
              <a:ext cx="10252522" cy="2830197"/>
              <a:chOff x="2108200" y="4670063"/>
              <a:chExt cx="10252522" cy="2830197"/>
            </a:xfrm>
          </p:grpSpPr>
          <p:pic>
            <p:nvPicPr>
              <p:cNvPr id="8" name="Graphic 7">
                <a:extLst>
                  <a:ext uri="{FF2B5EF4-FFF2-40B4-BE49-F238E27FC236}">
                    <a16:creationId xmlns:a16="http://schemas.microsoft.com/office/drawing/2014/main" id="{39A8783D-A7D3-EAE0-8AEC-9AA3EFB78C70}"/>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572042" y="4670063"/>
                <a:ext cx="981768" cy="981768"/>
              </a:xfrm>
              <a:prstGeom prst="rect">
                <a:avLst/>
              </a:prstGeom>
            </p:spPr>
          </p:pic>
          <p:grpSp>
            <p:nvGrpSpPr>
              <p:cNvPr id="10" name="Group 9">
                <a:extLst>
                  <a:ext uri="{FF2B5EF4-FFF2-40B4-BE49-F238E27FC236}">
                    <a16:creationId xmlns:a16="http://schemas.microsoft.com/office/drawing/2014/main" id="{B086A931-CDF6-3643-DF37-3523162FFE4F}"/>
                  </a:ext>
                </a:extLst>
              </p:cNvPr>
              <p:cNvGrpSpPr/>
              <p:nvPr/>
            </p:nvGrpSpPr>
            <p:grpSpPr>
              <a:xfrm>
                <a:off x="2108200" y="4745449"/>
                <a:ext cx="10252522" cy="2754811"/>
                <a:chOff x="2108200" y="4745449"/>
                <a:chExt cx="10252522" cy="2754811"/>
              </a:xfrm>
            </p:grpSpPr>
            <p:sp>
              <p:nvSpPr>
                <p:cNvPr id="12" name="TextBox 12">
                  <a:extLst>
                    <a:ext uri="{FF2B5EF4-FFF2-40B4-BE49-F238E27FC236}">
                      <a16:creationId xmlns:a16="http://schemas.microsoft.com/office/drawing/2014/main" id="{ACC0C313-74F6-2609-6733-394CD40AFE0B}"/>
                    </a:ext>
                  </a:extLst>
                </p:cNvPr>
                <p:cNvSpPr txBox="1"/>
                <p:nvPr/>
              </p:nvSpPr>
              <p:spPr>
                <a:xfrm>
                  <a:off x="4264862" y="4745449"/>
                  <a:ext cx="7643720" cy="830997"/>
                </a:xfrm>
                <a:prstGeom prst="rect">
                  <a:avLst/>
                </a:prstGeom>
                <a:noFill/>
                <a:ln>
                  <a:noFill/>
                </a:ln>
              </p:spPr>
              <p:txBody>
                <a:bodyPr wrap="square">
                  <a:spAutoFit/>
                </a:bodyPr>
                <a:lstStyle/>
                <a:p>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Ar-Ge merkezi</a:t>
                  </a:r>
                  <a:r>
                    <a:rPr lang="en-US" sz="2400" dirty="0">
                      <a:solidFill>
                        <a:srgbClr val="051C2C"/>
                      </a:solidFill>
                      <a:latin typeface="Tahoma" panose="020B0604030504040204" pitchFamily="34" charset="0"/>
                      <a:ea typeface="Tahoma" panose="020B0604030504040204" pitchFamily="34" charset="0"/>
                      <a:cs typeface="Tahoma" panose="020B0604030504040204" pitchFamily="34" charset="0"/>
                    </a:rPr>
                    <a:t>, yasal</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 statüsü ile </a:t>
                  </a:r>
                  <a:r>
                    <a:rPr lang="en-US" sz="2400" b="1" dirty="0">
                      <a:solidFill>
                        <a:srgbClr val="051C2C"/>
                      </a:solidFill>
                      <a:latin typeface="Tahoma" panose="020B0604030504040204" pitchFamily="34" charset="0"/>
                      <a:ea typeface="Tahoma" panose="020B0604030504040204" pitchFamily="34" charset="0"/>
                      <a:cs typeface="Tahoma" panose="020B0604030504040204" pitchFamily="34" charset="0"/>
                    </a:rPr>
                    <a:t>d</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evlet teşvikler</a:t>
                  </a:r>
                  <a:r>
                    <a:rPr lang="en-US" sz="2400" b="1" dirty="0">
                      <a:solidFill>
                        <a:srgbClr val="051C2C"/>
                      </a:solidFill>
                      <a:latin typeface="Tahoma" panose="020B0604030504040204" pitchFamily="34" charset="0"/>
                      <a:ea typeface="Tahoma" panose="020B0604030504040204" pitchFamily="34" charset="0"/>
                      <a:cs typeface="Tahoma" panose="020B0604030504040204" pitchFamily="34" charset="0"/>
                    </a:rPr>
                    <a:t>inden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yararlanma hakkı</a:t>
                  </a:r>
                  <a:r>
                    <a:rPr lang="en-US" sz="2400" dirty="0">
                      <a:solidFill>
                        <a:srgbClr val="051C2C"/>
                      </a:solidFill>
                      <a:latin typeface="Tahoma" panose="020B0604030504040204" pitchFamily="34" charset="0"/>
                      <a:ea typeface="Tahoma" panose="020B0604030504040204" pitchFamily="34" charset="0"/>
                      <a:cs typeface="Tahoma" panose="020B0604030504040204" pitchFamily="34" charset="0"/>
                    </a:rPr>
                    <a:t> sağlamakta</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a:t>
                  </a:r>
                </a:p>
              </p:txBody>
            </p:sp>
            <p:sp>
              <p:nvSpPr>
                <p:cNvPr id="13" name="TextBox 12">
                  <a:extLst>
                    <a:ext uri="{FF2B5EF4-FFF2-40B4-BE49-F238E27FC236}">
                      <a16:creationId xmlns:a16="http://schemas.microsoft.com/office/drawing/2014/main" id="{33664D47-6A77-91F0-6843-D587630E8E43}"/>
                    </a:ext>
                  </a:extLst>
                </p:cNvPr>
                <p:cNvSpPr txBox="1"/>
                <p:nvPr/>
              </p:nvSpPr>
              <p:spPr>
                <a:xfrm>
                  <a:off x="4264861" y="6593878"/>
                  <a:ext cx="8095861" cy="830997"/>
                </a:xfrm>
                <a:prstGeom prst="rect">
                  <a:avLst/>
                </a:prstGeom>
                <a:noFill/>
                <a:ln>
                  <a:noFill/>
                </a:ln>
              </p:spPr>
              <p:txBody>
                <a:bodyPr wrap="square">
                  <a:spAutoFit/>
                </a:bodyPr>
                <a:lstStyle/>
                <a:p>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Türk Patent ve Marka Kurumu</a:t>
                  </a:r>
                  <a:r>
                    <a:rPr lang="en-US" sz="2400" dirty="0">
                      <a:solidFill>
                        <a:srgbClr val="051C2C"/>
                      </a:solidFill>
                      <a:latin typeface="Tahoma" panose="020B0604030504040204" pitchFamily="34" charset="0"/>
                      <a:ea typeface="Tahoma" panose="020B0604030504040204" pitchFamily="34" charset="0"/>
                      <a:cs typeface="Tahoma" panose="020B0604030504040204" pitchFamily="34" charset="0"/>
                    </a:rPr>
                    <a:t>’</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ndan </a:t>
                  </a:r>
                  <a:r>
                    <a:rPr lang="en-US" sz="2400" b="1" dirty="0">
                      <a:solidFill>
                        <a:srgbClr val="051C2C"/>
                      </a:solidFill>
                      <a:latin typeface="Tahoma" panose="020B0604030504040204" pitchFamily="34" charset="0"/>
                      <a:ea typeface="Tahoma" panose="020B0604030504040204" pitchFamily="34" charset="0"/>
                      <a:cs typeface="Tahoma" panose="020B0604030504040204" pitchFamily="34" charset="0"/>
                    </a:rPr>
                    <a:t>t</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escillenmiş 17 </a:t>
                  </a:r>
                  <a:r>
                    <a:rPr lang="en-US" sz="2400" b="1" dirty="0">
                      <a:solidFill>
                        <a:srgbClr val="051C2C"/>
                      </a:solidFill>
                      <a:latin typeface="Tahoma" panose="020B0604030504040204" pitchFamily="34" charset="0"/>
                      <a:ea typeface="Tahoma" panose="020B0604030504040204" pitchFamily="34" charset="0"/>
                      <a:cs typeface="Tahoma" panose="020B0604030504040204" pitchFamily="34" charset="0"/>
                    </a:rPr>
                    <a:t>a</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det </a:t>
                  </a:r>
                  <a:r>
                    <a:rPr lang="en-US" sz="2400" b="1" dirty="0">
                      <a:solidFill>
                        <a:srgbClr val="051C2C"/>
                      </a:solidFill>
                      <a:latin typeface="Tahoma" panose="020B0604030504040204" pitchFamily="34" charset="0"/>
                      <a:ea typeface="Tahoma" panose="020B0604030504040204" pitchFamily="34" charset="0"/>
                      <a:cs typeface="Tahoma" panose="020B0604030504040204" pitchFamily="34" charset="0"/>
                    </a:rPr>
                    <a:t>m</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arka, 7 </a:t>
                  </a:r>
                  <a:r>
                    <a:rPr lang="en-US" sz="2400" b="1" dirty="0">
                      <a:solidFill>
                        <a:srgbClr val="051C2C"/>
                      </a:solidFill>
                      <a:latin typeface="Tahoma" panose="020B0604030504040204" pitchFamily="34" charset="0"/>
                      <a:ea typeface="Tahoma" panose="020B0604030504040204" pitchFamily="34" charset="0"/>
                      <a:cs typeface="Tahoma" panose="020B0604030504040204" pitchFamily="34" charset="0"/>
                    </a:rPr>
                    <a:t>a</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det </a:t>
                  </a:r>
                  <a:r>
                    <a:rPr lang="en-US" sz="2400" b="1" dirty="0">
                      <a:solidFill>
                        <a:srgbClr val="051C2C"/>
                      </a:solidFill>
                      <a:latin typeface="Tahoma" panose="020B0604030504040204" pitchFamily="34" charset="0"/>
                      <a:ea typeface="Tahoma" panose="020B0604030504040204" pitchFamily="34" charset="0"/>
                      <a:cs typeface="Tahoma" panose="020B0604030504040204" pitchFamily="34" charset="0"/>
                    </a:rPr>
                    <a:t>e</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ndüstriyel </a:t>
                  </a:r>
                  <a:r>
                    <a:rPr lang="en-US" sz="2400" b="1" dirty="0">
                      <a:solidFill>
                        <a:srgbClr val="051C2C"/>
                      </a:solidFill>
                      <a:latin typeface="Tahoma" panose="020B0604030504040204" pitchFamily="34" charset="0"/>
                      <a:ea typeface="Tahoma" panose="020B0604030504040204" pitchFamily="34" charset="0"/>
                      <a:cs typeface="Tahoma" panose="020B0604030504040204" pitchFamily="34" charset="0"/>
                    </a:rPr>
                    <a:t>t</a:t>
                  </a:r>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asarım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bulunmakta.</a:t>
                  </a:r>
                </a:p>
              </p:txBody>
            </p:sp>
            <p:cxnSp>
              <p:nvCxnSpPr>
                <p:cNvPr id="14" name="Straight Connector 13">
                  <a:extLst>
                    <a:ext uri="{FF2B5EF4-FFF2-40B4-BE49-F238E27FC236}">
                      <a16:creationId xmlns:a16="http://schemas.microsoft.com/office/drawing/2014/main" id="{6A2BF0C2-0150-53E6-46E9-47441A3A953B}"/>
                    </a:ext>
                  </a:extLst>
                </p:cNvPr>
                <p:cNvCxnSpPr>
                  <a:cxnSpLocks/>
                </p:cNvCxnSpPr>
                <p:nvPr/>
              </p:nvCxnSpPr>
              <p:spPr>
                <a:xfrm>
                  <a:off x="2108200" y="6077911"/>
                  <a:ext cx="9486866"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pic>
              <p:nvPicPr>
                <p:cNvPr id="17" name="Graphic 16">
                  <a:extLst>
                    <a:ext uri="{FF2B5EF4-FFF2-40B4-BE49-F238E27FC236}">
                      <a16:creationId xmlns:a16="http://schemas.microsoft.com/office/drawing/2014/main" id="{49659C48-94AA-93C4-B56F-9D44CCC5BF65}"/>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2572042" y="6518492"/>
                  <a:ext cx="981768" cy="981768"/>
                </a:xfrm>
                <a:prstGeom prst="rect">
                  <a:avLst/>
                </a:prstGeom>
              </p:spPr>
            </p:pic>
          </p:grpSp>
        </p:grpSp>
      </p:grpSp>
      <p:cxnSp>
        <p:nvCxnSpPr>
          <p:cNvPr id="18" name="Straight Connector 17">
            <a:extLst>
              <a:ext uri="{FF2B5EF4-FFF2-40B4-BE49-F238E27FC236}">
                <a16:creationId xmlns:a16="http://schemas.microsoft.com/office/drawing/2014/main" id="{D44819C5-AE33-C03E-D29E-A65FB6A6DEB3}"/>
              </a:ext>
            </a:extLst>
          </p:cNvPr>
          <p:cNvCxnSpPr>
            <a:cxnSpLocks/>
          </p:cNvCxnSpPr>
          <p:nvPr/>
        </p:nvCxnSpPr>
        <p:spPr>
          <a:xfrm>
            <a:off x="1555693" y="8620556"/>
            <a:ext cx="9486866"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971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F10E4A-B800-0839-559B-51D77FA09DFE}"/>
              </a:ext>
            </a:extLst>
          </p:cNvPr>
          <p:cNvPicPr>
            <a:picLocks noChangeAspect="1"/>
          </p:cNvPicPr>
          <p:nvPr/>
        </p:nvPicPr>
        <p:blipFill rotWithShape="1">
          <a:blip r:embed="rId3"/>
          <a:srcRect r="9461"/>
          <a:stretch/>
        </p:blipFill>
        <p:spPr>
          <a:xfrm>
            <a:off x="2310279" y="16771"/>
            <a:ext cx="22076896" cy="13716000"/>
          </a:xfrm>
          <a:prstGeom prst="rect">
            <a:avLst/>
          </a:prstGeom>
        </p:spPr>
      </p:pic>
      <p:sp>
        <p:nvSpPr>
          <p:cNvPr id="3" name="TextBox 2">
            <a:extLst>
              <a:ext uri="{FF2B5EF4-FFF2-40B4-BE49-F238E27FC236}">
                <a16:creationId xmlns:a16="http://schemas.microsoft.com/office/drawing/2014/main" id="{9EFFF077-57FB-B43A-3E0C-0CBCC5ECCE40}"/>
              </a:ext>
            </a:extLst>
          </p:cNvPr>
          <p:cNvSpPr txBox="1"/>
          <p:nvPr/>
        </p:nvSpPr>
        <p:spPr>
          <a:xfrm>
            <a:off x="1819185" y="562375"/>
            <a:ext cx="4939173"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YATIRIM UNSURLARI</a:t>
            </a:r>
          </a:p>
        </p:txBody>
      </p:sp>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38</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245892" y="6669004"/>
            <a:ext cx="1858462" cy="377992"/>
          </a:xfrm>
          <a:prstGeom prst="rect">
            <a:avLst/>
          </a:prstGeom>
          <a:effectLst/>
        </p:spPr>
      </p:pic>
      <p:sp>
        <p:nvSpPr>
          <p:cNvPr id="8" name="TextBox 12">
            <a:extLst>
              <a:ext uri="{FF2B5EF4-FFF2-40B4-BE49-F238E27FC236}">
                <a16:creationId xmlns:a16="http://schemas.microsoft.com/office/drawing/2014/main" id="{B41297F8-39A3-D18D-E63D-5DD9B720AB64}"/>
              </a:ext>
            </a:extLst>
          </p:cNvPr>
          <p:cNvSpPr txBox="1"/>
          <p:nvPr/>
        </p:nvSpPr>
        <p:spPr>
          <a:xfrm>
            <a:off x="3598815" y="2737303"/>
            <a:ext cx="9569327" cy="461665"/>
          </a:xfrm>
          <a:prstGeom prst="rect">
            <a:avLst/>
          </a:prstGeom>
          <a:noFill/>
          <a:ln>
            <a:noFill/>
          </a:ln>
        </p:spPr>
        <p:txBody>
          <a:bodyPr wrap="square">
            <a:spAutoFit/>
          </a:bodyPr>
          <a:lstStyle/>
          <a:p>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Uzaktan Hasta İzleme Programı</a:t>
            </a:r>
            <a:endPar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6C43AE63-9768-22A4-6014-3A818603A1B2}"/>
              </a:ext>
            </a:extLst>
          </p:cNvPr>
          <p:cNvSpPr txBox="1"/>
          <p:nvPr/>
        </p:nvSpPr>
        <p:spPr>
          <a:xfrm>
            <a:off x="1819185" y="1273575"/>
            <a:ext cx="8411277"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2. Ar-Ge Çalışmaları İle Geleceğe Yatırım</a:t>
            </a:r>
          </a:p>
        </p:txBody>
      </p:sp>
      <p:pic>
        <p:nvPicPr>
          <p:cNvPr id="14" name="Picture 13">
            <a:extLst>
              <a:ext uri="{FF2B5EF4-FFF2-40B4-BE49-F238E27FC236}">
                <a16:creationId xmlns:a16="http://schemas.microsoft.com/office/drawing/2014/main" id="{63676B74-51E4-0FF2-F684-B75BF0A4F532}"/>
              </a:ext>
            </a:extLst>
          </p:cNvPr>
          <p:cNvPicPr>
            <a:picLocks noChangeAspect="1"/>
          </p:cNvPicPr>
          <p:nvPr/>
        </p:nvPicPr>
        <p:blipFill>
          <a:blip r:embed="rId8"/>
          <a:stretch>
            <a:fillRect/>
          </a:stretch>
        </p:blipFill>
        <p:spPr>
          <a:xfrm>
            <a:off x="1725760" y="2419916"/>
            <a:ext cx="1513974" cy="1513974"/>
          </a:xfrm>
          <a:prstGeom prst="rect">
            <a:avLst/>
          </a:prstGeom>
        </p:spPr>
      </p:pic>
      <p:sp>
        <p:nvSpPr>
          <p:cNvPr id="18" name="TextBox 17">
            <a:extLst>
              <a:ext uri="{FF2B5EF4-FFF2-40B4-BE49-F238E27FC236}">
                <a16:creationId xmlns:a16="http://schemas.microsoft.com/office/drawing/2014/main" id="{420E1CB4-1D87-A092-3E81-785E948B1F83}"/>
              </a:ext>
            </a:extLst>
          </p:cNvPr>
          <p:cNvSpPr txBox="1"/>
          <p:nvPr/>
        </p:nvSpPr>
        <p:spPr>
          <a:xfrm>
            <a:off x="1857773" y="4238390"/>
            <a:ext cx="9827041" cy="6740307"/>
          </a:xfrm>
          <a:prstGeom prst="rect">
            <a:avLst/>
          </a:prstGeom>
          <a:noFill/>
        </p:spPr>
        <p:txBody>
          <a:bodyPr wrap="square">
            <a:spAutoFit/>
          </a:bodyPr>
          <a:lstStyle/>
          <a:p>
            <a:pPr algn="just"/>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Türkiye’nin büyük coğrafyaya sahip dağılmış nüfuslu olmasından dolayı, nüfusun belli bir bölümü hastanelerden uzak konumlarda yaşamaktadır. </a:t>
            </a:r>
          </a:p>
          <a:p>
            <a:pPr algn="just"/>
            <a:endPar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lgn="just"/>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Hastaların rutin doktor kontrolleri için uzun süre seyahat etmeleri gerekmektedir. </a:t>
            </a:r>
          </a:p>
          <a:p>
            <a:pPr algn="just"/>
            <a:endPar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lgn="just"/>
            <a:r>
              <a:rPr lang="tr-TR" sz="2400" b="1" dirty="0">
                <a:solidFill>
                  <a:srgbClr val="051C2C"/>
                </a:solidFill>
                <a:latin typeface="Tahoma" panose="020B0604030504040204" pitchFamily="34" charset="0"/>
                <a:ea typeface="Tahoma" panose="020B0604030504040204" pitchFamily="34" charset="0"/>
                <a:cs typeface="Tahoma" panose="020B0604030504040204" pitchFamily="34" charset="0"/>
              </a:rPr>
              <a:t>19 Mayıs Üniversitesi ile birlikte yürütülen </a:t>
            </a:r>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Uzaktan Hasta İzleme Programı (RPM) ile rutin kontroller için hastaneye gitme ihtiyacının ortadan kaldırılması hedeflenmektedir. </a:t>
            </a:r>
          </a:p>
          <a:p>
            <a:pPr algn="just"/>
            <a:endPar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lgn="just"/>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Bu doğrultuda Şirket, hastaları kendi evlerinden takip edebilmek için Uzaktan Hasta İzleme (RPM) platformu geliştirmekte ve bu platform verilerini, otomatik olarak uzmanlara iletmektedir. </a:t>
            </a:r>
          </a:p>
          <a:p>
            <a:pPr algn="just"/>
            <a:endPar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lgn="just"/>
            <a:r>
              <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rPr>
              <a:t>Amaç, platformun Türk sağlık sisteminde yaygın olarak benimsenmesini sağlayarak hastaların rutin takiplerini sağlık kuruluşuna gitmeden yapabilmesidir.</a:t>
            </a:r>
          </a:p>
          <a:p>
            <a:pPr algn="just"/>
            <a:endParaRPr lang="tr-TR" sz="24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cxnSp>
        <p:nvCxnSpPr>
          <p:cNvPr id="20" name="Straight Connector 19">
            <a:extLst>
              <a:ext uri="{FF2B5EF4-FFF2-40B4-BE49-F238E27FC236}">
                <a16:creationId xmlns:a16="http://schemas.microsoft.com/office/drawing/2014/main" id="{D7DA86B9-B54B-B5D0-2512-D333DDB26DE9}"/>
              </a:ext>
            </a:extLst>
          </p:cNvPr>
          <p:cNvCxnSpPr>
            <a:cxnSpLocks/>
          </p:cNvCxnSpPr>
          <p:nvPr/>
        </p:nvCxnSpPr>
        <p:spPr>
          <a:xfrm>
            <a:off x="1966773" y="4180914"/>
            <a:ext cx="9486866"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0D2D0F8-C1A4-703B-9DC2-8340CAB8B8A3}"/>
              </a:ext>
            </a:extLst>
          </p:cNvPr>
          <p:cNvCxnSpPr>
            <a:cxnSpLocks/>
          </p:cNvCxnSpPr>
          <p:nvPr/>
        </p:nvCxnSpPr>
        <p:spPr>
          <a:xfrm>
            <a:off x="1966773" y="10837720"/>
            <a:ext cx="9486866"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122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FF077-57FB-B43A-3E0C-0CBCC5ECCE40}"/>
              </a:ext>
            </a:extLst>
          </p:cNvPr>
          <p:cNvSpPr txBox="1"/>
          <p:nvPr/>
        </p:nvSpPr>
        <p:spPr>
          <a:xfrm>
            <a:off x="1819185" y="562375"/>
            <a:ext cx="4939173"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YATIRIM UNSURLARI</a:t>
            </a:r>
          </a:p>
        </p:txBody>
      </p:sp>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39</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9" name="TextBox 8">
            <a:extLst>
              <a:ext uri="{FF2B5EF4-FFF2-40B4-BE49-F238E27FC236}">
                <a16:creationId xmlns:a16="http://schemas.microsoft.com/office/drawing/2014/main" id="{D3D4F2A8-3E4E-9538-9C28-A2CCAEDFE913}"/>
              </a:ext>
            </a:extLst>
          </p:cNvPr>
          <p:cNvSpPr txBox="1"/>
          <p:nvPr/>
        </p:nvSpPr>
        <p:spPr>
          <a:xfrm>
            <a:off x="1819185" y="1273575"/>
            <a:ext cx="9071714"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3. Tecrübeli Yönetim Kadrosu: Yönetim Kurulu</a:t>
            </a:r>
          </a:p>
        </p:txBody>
      </p:sp>
      <p:sp>
        <p:nvSpPr>
          <p:cNvPr id="225" name="Parallelogram 224">
            <a:extLst>
              <a:ext uri="{FF2B5EF4-FFF2-40B4-BE49-F238E27FC236}">
                <a16:creationId xmlns:a16="http://schemas.microsoft.com/office/drawing/2014/main" id="{DFD15324-EAC5-F80D-2509-1C1817AD0C0E}"/>
              </a:ext>
            </a:extLst>
          </p:cNvPr>
          <p:cNvSpPr/>
          <p:nvPr/>
        </p:nvSpPr>
        <p:spPr>
          <a:xfrm>
            <a:off x="8589219" y="2547080"/>
            <a:ext cx="8649687" cy="4190131"/>
          </a:xfrm>
          <a:prstGeom prst="parallelogram">
            <a:avLst>
              <a:gd name="adj" fmla="val 0"/>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Parallelogram 9">
            <a:extLst>
              <a:ext uri="{FF2B5EF4-FFF2-40B4-BE49-F238E27FC236}">
                <a16:creationId xmlns:a16="http://schemas.microsoft.com/office/drawing/2014/main" id="{BD40EB77-2A76-17A4-B043-08EF1360B8B5}"/>
              </a:ext>
            </a:extLst>
          </p:cNvPr>
          <p:cNvSpPr/>
          <p:nvPr/>
        </p:nvSpPr>
        <p:spPr>
          <a:xfrm>
            <a:off x="11215595" y="2174603"/>
            <a:ext cx="3322662" cy="776714"/>
          </a:xfrm>
          <a:prstGeom prst="parallelogram">
            <a:avLst>
              <a:gd name="adj" fmla="val 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12">
            <a:extLst>
              <a:ext uri="{FF2B5EF4-FFF2-40B4-BE49-F238E27FC236}">
                <a16:creationId xmlns:a16="http://schemas.microsoft.com/office/drawing/2014/main" id="{C0D318A6-F2D3-A8CF-31C0-361EB7E559CC}"/>
              </a:ext>
            </a:extLst>
          </p:cNvPr>
          <p:cNvSpPr txBox="1"/>
          <p:nvPr/>
        </p:nvSpPr>
        <p:spPr>
          <a:xfrm>
            <a:off x="11160208" y="3328711"/>
            <a:ext cx="3433436" cy="799001"/>
          </a:xfrm>
          <a:prstGeom prst="rect">
            <a:avLst/>
          </a:prstGeom>
          <a:noFill/>
          <a:ln>
            <a:noFill/>
          </a:ln>
          <a:effectLst>
            <a:outerShdw blurRad="63500" sx="102000" sy="102000" algn="ctr" rotWithShape="0">
              <a:prstClr val="black">
                <a:alpha val="40000"/>
              </a:prstClr>
            </a:outerShdw>
          </a:effectLst>
        </p:spPr>
        <p:txBody>
          <a:bodyPr wrap="square">
            <a:spAutoFit/>
          </a:bodyPr>
          <a:lstStyle/>
          <a:p>
            <a:pPr algn="ct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Yönetim Kurulu Başkanı</a:t>
            </a:r>
          </a:p>
          <a:p>
            <a:pPr algn="ctr">
              <a:lnSpc>
                <a:spcPct val="150000"/>
              </a:lnSpc>
            </a:pPr>
            <a:r>
              <a:rPr lang="tr-TR" sz="2000" dirty="0">
                <a:solidFill>
                  <a:srgbClr val="78D64B"/>
                </a:solidFill>
                <a:latin typeface="Tahoma" panose="020B0604030504040204" pitchFamily="34" charset="0"/>
                <a:ea typeface="Tahoma" panose="020B0604030504040204" pitchFamily="34" charset="0"/>
                <a:cs typeface="Tahoma" panose="020B0604030504040204" pitchFamily="34" charset="0"/>
              </a:rPr>
              <a:t>23+ Yıl İş Tecrübesi</a:t>
            </a:r>
          </a:p>
        </p:txBody>
      </p:sp>
      <p:sp>
        <p:nvSpPr>
          <p:cNvPr id="2" name="TextBox 12">
            <a:extLst>
              <a:ext uri="{FF2B5EF4-FFF2-40B4-BE49-F238E27FC236}">
                <a16:creationId xmlns:a16="http://schemas.microsoft.com/office/drawing/2014/main" id="{AEB64335-3256-4193-6EF2-CE6D2E7FCD8E}"/>
              </a:ext>
            </a:extLst>
          </p:cNvPr>
          <p:cNvSpPr txBox="1"/>
          <p:nvPr/>
        </p:nvSpPr>
        <p:spPr>
          <a:xfrm>
            <a:off x="11458151" y="2320562"/>
            <a:ext cx="2837550" cy="400110"/>
          </a:xfrm>
          <a:prstGeom prst="rect">
            <a:avLst/>
          </a:prstGeom>
          <a:noFill/>
          <a:ln>
            <a:noFill/>
          </a:ln>
        </p:spPr>
        <p:txBody>
          <a:bodyPr wrap="square">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Uygar Saral</a:t>
            </a:r>
          </a:p>
        </p:txBody>
      </p:sp>
      <p:sp>
        <p:nvSpPr>
          <p:cNvPr id="213" name="Parallelogram 212">
            <a:extLst>
              <a:ext uri="{FF2B5EF4-FFF2-40B4-BE49-F238E27FC236}">
                <a16:creationId xmlns:a16="http://schemas.microsoft.com/office/drawing/2014/main" id="{17EC9C53-A538-7C61-D30C-E5E6E8B7EEF4}"/>
              </a:ext>
            </a:extLst>
          </p:cNvPr>
          <p:cNvSpPr/>
          <p:nvPr/>
        </p:nvSpPr>
        <p:spPr>
          <a:xfrm>
            <a:off x="1775440" y="8208106"/>
            <a:ext cx="4126915" cy="5024643"/>
          </a:xfrm>
          <a:prstGeom prst="parallelogram">
            <a:avLst>
              <a:gd name="adj" fmla="val 0"/>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3F89F7C1-2C3F-0028-4918-6A2DF58462A7}"/>
              </a:ext>
            </a:extLst>
          </p:cNvPr>
          <p:cNvSpPr/>
          <p:nvPr/>
        </p:nvSpPr>
        <p:spPr>
          <a:xfrm>
            <a:off x="2328597" y="7911818"/>
            <a:ext cx="3020601" cy="776714"/>
          </a:xfrm>
          <a:prstGeom prst="parallelogram">
            <a:avLst>
              <a:gd name="adj" fmla="val 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12">
            <a:extLst>
              <a:ext uri="{FF2B5EF4-FFF2-40B4-BE49-F238E27FC236}">
                <a16:creationId xmlns:a16="http://schemas.microsoft.com/office/drawing/2014/main" id="{9B82D0BE-2B14-8FCE-0548-D7317AE9BBCE}"/>
              </a:ext>
            </a:extLst>
          </p:cNvPr>
          <p:cNvSpPr txBox="1"/>
          <p:nvPr/>
        </p:nvSpPr>
        <p:spPr>
          <a:xfrm>
            <a:off x="1873723" y="8818576"/>
            <a:ext cx="3930349" cy="1414554"/>
          </a:xfrm>
          <a:prstGeom prst="rect">
            <a:avLst/>
          </a:prstGeom>
          <a:noFill/>
          <a:ln>
            <a:noFill/>
          </a:ln>
        </p:spPr>
        <p:txBody>
          <a:bodyPr wrap="square">
            <a:spAutoFit/>
          </a:bodyPr>
          <a:lstStyle/>
          <a:p>
            <a:pPr algn="ct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Yönetim Kurulu</a:t>
            </a:r>
          </a:p>
          <a:p>
            <a:pPr algn="ct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Başkanı Vekili</a:t>
            </a:r>
          </a:p>
          <a:p>
            <a:pPr algn="ct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tr-TR" sz="2000" dirty="0">
                <a:solidFill>
                  <a:srgbClr val="78D64B"/>
                </a:solidFill>
                <a:latin typeface="Tahoma" panose="020B0604030504040204" pitchFamily="34" charset="0"/>
                <a:ea typeface="Tahoma" panose="020B0604030504040204" pitchFamily="34" charset="0"/>
                <a:cs typeface="Tahoma" panose="020B0604030504040204" pitchFamily="34" charset="0"/>
              </a:rPr>
              <a:t>42+ Yıl İş Tecrübesi</a:t>
            </a:r>
          </a:p>
        </p:txBody>
      </p:sp>
      <p:sp>
        <p:nvSpPr>
          <p:cNvPr id="31" name="TextBox 12">
            <a:extLst>
              <a:ext uri="{FF2B5EF4-FFF2-40B4-BE49-F238E27FC236}">
                <a16:creationId xmlns:a16="http://schemas.microsoft.com/office/drawing/2014/main" id="{3CEBFDA6-FE46-2627-B316-6C537A2E32B2}"/>
              </a:ext>
            </a:extLst>
          </p:cNvPr>
          <p:cNvSpPr txBox="1"/>
          <p:nvPr/>
        </p:nvSpPr>
        <p:spPr>
          <a:xfrm>
            <a:off x="2420122" y="8100120"/>
            <a:ext cx="2837550" cy="400110"/>
          </a:xfrm>
          <a:prstGeom prst="rect">
            <a:avLst/>
          </a:prstGeom>
          <a:noFill/>
          <a:ln>
            <a:noFill/>
          </a:ln>
        </p:spPr>
        <p:txBody>
          <a:bodyPr wrap="square">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Aziz Köseoğlu</a:t>
            </a:r>
          </a:p>
        </p:txBody>
      </p:sp>
      <p:sp>
        <p:nvSpPr>
          <p:cNvPr id="214" name="Parallelogram 213">
            <a:extLst>
              <a:ext uri="{FF2B5EF4-FFF2-40B4-BE49-F238E27FC236}">
                <a16:creationId xmlns:a16="http://schemas.microsoft.com/office/drawing/2014/main" id="{A36C054B-A851-3A6E-EA66-2894B0B67647}"/>
              </a:ext>
            </a:extLst>
          </p:cNvPr>
          <p:cNvSpPr/>
          <p:nvPr/>
        </p:nvSpPr>
        <p:spPr>
          <a:xfrm>
            <a:off x="6295707" y="8770841"/>
            <a:ext cx="4126915" cy="4444555"/>
          </a:xfrm>
          <a:prstGeom prst="parallelogram">
            <a:avLst>
              <a:gd name="adj" fmla="val 0"/>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Parallelogram 35">
            <a:extLst>
              <a:ext uri="{FF2B5EF4-FFF2-40B4-BE49-F238E27FC236}">
                <a16:creationId xmlns:a16="http://schemas.microsoft.com/office/drawing/2014/main" id="{27AD9411-1205-BD19-2AFF-96990FF1AC40}"/>
              </a:ext>
            </a:extLst>
          </p:cNvPr>
          <p:cNvSpPr/>
          <p:nvPr/>
        </p:nvSpPr>
        <p:spPr>
          <a:xfrm>
            <a:off x="6848864" y="8474553"/>
            <a:ext cx="3020601" cy="776714"/>
          </a:xfrm>
          <a:prstGeom prst="parallelogram">
            <a:avLst>
              <a:gd name="adj" fmla="val 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dirty="0"/>
          </a:p>
        </p:txBody>
      </p:sp>
      <p:sp>
        <p:nvSpPr>
          <p:cNvPr id="37" name="TextBox 12">
            <a:extLst>
              <a:ext uri="{FF2B5EF4-FFF2-40B4-BE49-F238E27FC236}">
                <a16:creationId xmlns:a16="http://schemas.microsoft.com/office/drawing/2014/main" id="{3262CD4C-9348-02D1-1212-0610BDBC200D}"/>
              </a:ext>
            </a:extLst>
          </p:cNvPr>
          <p:cNvSpPr txBox="1"/>
          <p:nvPr/>
        </p:nvSpPr>
        <p:spPr>
          <a:xfrm>
            <a:off x="6680731" y="9545433"/>
            <a:ext cx="3356866" cy="1850058"/>
          </a:xfrm>
          <a:prstGeom prst="rect">
            <a:avLst/>
          </a:prstGeom>
          <a:noFill/>
          <a:ln>
            <a:noFill/>
          </a:ln>
        </p:spPr>
        <p:txBody>
          <a:bodyPr wrap="square">
            <a:spAutoFit/>
          </a:bodyPr>
          <a:lstStyle/>
          <a:p>
            <a:pPr algn="ctr" fontAlgn="b"/>
            <a:r>
              <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Yönetim Kurulu Üyesi ve</a:t>
            </a:r>
          </a:p>
          <a:p>
            <a:pPr algn="ctr" fontAlgn="b"/>
            <a:r>
              <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CEO Ofis Direktörü</a:t>
            </a:r>
          </a:p>
          <a:p>
            <a:pPr algn="ctr" fontAlgn="b"/>
            <a:endPar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p>
            <a:pPr fontAlgn="b">
              <a:lnSpc>
                <a:spcPct val="150000"/>
              </a:lnSpc>
            </a:pPr>
            <a:r>
              <a:rPr lang="tr-TR" sz="2000" dirty="0">
                <a:solidFill>
                  <a:srgbClr val="78D64B"/>
                </a:solidFill>
                <a:latin typeface="Tahoma" panose="020B0604030504040204" pitchFamily="34" charset="0"/>
                <a:ea typeface="Tahoma" panose="020B0604030504040204" pitchFamily="34" charset="0"/>
                <a:cs typeface="Tahoma" panose="020B0604030504040204" pitchFamily="34" charset="0"/>
              </a:rPr>
              <a:t>11+ Yıl İş Tecrübesi</a:t>
            </a:r>
          </a:p>
          <a:p>
            <a:pPr fontAlgn="b">
              <a:lnSpc>
                <a:spcPct val="150000"/>
              </a:lnSpc>
            </a:pPr>
            <a:r>
              <a:rPr lang="tr-TR" sz="2000" dirty="0">
                <a:latin typeface="Tahoma" panose="020B0604030504040204" pitchFamily="34" charset="0"/>
                <a:ea typeface="Tahoma" panose="020B0604030504040204" pitchFamily="34" charset="0"/>
                <a:cs typeface="Tahoma" panose="020B0604030504040204" pitchFamily="34" charset="0"/>
              </a:rPr>
              <a:t>Reeder – CEO Ofis Başkanı</a:t>
            </a:r>
          </a:p>
        </p:txBody>
      </p:sp>
      <p:sp>
        <p:nvSpPr>
          <p:cNvPr id="39" name="TextBox 12">
            <a:extLst>
              <a:ext uri="{FF2B5EF4-FFF2-40B4-BE49-F238E27FC236}">
                <a16:creationId xmlns:a16="http://schemas.microsoft.com/office/drawing/2014/main" id="{2CE9B715-D36C-672A-9934-E71D902D5832}"/>
              </a:ext>
            </a:extLst>
          </p:cNvPr>
          <p:cNvSpPr txBox="1"/>
          <p:nvPr/>
        </p:nvSpPr>
        <p:spPr>
          <a:xfrm>
            <a:off x="6940389" y="8662855"/>
            <a:ext cx="2837550" cy="400110"/>
          </a:xfrm>
          <a:prstGeom prst="rect">
            <a:avLst/>
          </a:prstGeom>
          <a:noFill/>
          <a:ln>
            <a:noFill/>
          </a:ln>
        </p:spPr>
        <p:txBody>
          <a:bodyPr wrap="square">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Fatma Sibel Çöl</a:t>
            </a:r>
          </a:p>
        </p:txBody>
      </p:sp>
      <p:sp>
        <p:nvSpPr>
          <p:cNvPr id="215" name="Parallelogram 214">
            <a:extLst>
              <a:ext uri="{FF2B5EF4-FFF2-40B4-BE49-F238E27FC236}">
                <a16:creationId xmlns:a16="http://schemas.microsoft.com/office/drawing/2014/main" id="{CE2B780E-A007-F677-9608-6170D1B92567}"/>
              </a:ext>
            </a:extLst>
          </p:cNvPr>
          <p:cNvSpPr/>
          <p:nvPr/>
        </p:nvSpPr>
        <p:spPr>
          <a:xfrm>
            <a:off x="10815974" y="8225458"/>
            <a:ext cx="4126915" cy="4484071"/>
          </a:xfrm>
          <a:prstGeom prst="parallelogram">
            <a:avLst>
              <a:gd name="adj" fmla="val 0"/>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800">
                <a:effectLst/>
                <a:latin typeface="Times New Roman" panose="02020603050405020304" pitchFamily="18" charset="0"/>
                <a:ea typeface="Calibri" panose="020F0502020204030204" pitchFamily="34" charset="0"/>
              </a:rPr>
              <a:t>Çukurova Dış Ticaret A.Ş.</a:t>
            </a:r>
            <a:endParaRPr lang="en-US" dirty="0"/>
          </a:p>
        </p:txBody>
      </p:sp>
      <p:sp>
        <p:nvSpPr>
          <p:cNvPr id="79" name="Parallelogram 78">
            <a:extLst>
              <a:ext uri="{FF2B5EF4-FFF2-40B4-BE49-F238E27FC236}">
                <a16:creationId xmlns:a16="http://schemas.microsoft.com/office/drawing/2014/main" id="{44A66EC7-14C6-95B2-BCDC-376946C27AC7}"/>
              </a:ext>
            </a:extLst>
          </p:cNvPr>
          <p:cNvSpPr/>
          <p:nvPr/>
        </p:nvSpPr>
        <p:spPr>
          <a:xfrm>
            <a:off x="11189452" y="7911818"/>
            <a:ext cx="3379959" cy="776714"/>
          </a:xfrm>
          <a:prstGeom prst="parallelogram">
            <a:avLst>
              <a:gd name="adj" fmla="val 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TextBox 12">
            <a:extLst>
              <a:ext uri="{FF2B5EF4-FFF2-40B4-BE49-F238E27FC236}">
                <a16:creationId xmlns:a16="http://schemas.microsoft.com/office/drawing/2014/main" id="{99870AC5-2E4D-3E50-CF18-69636C441948}"/>
              </a:ext>
            </a:extLst>
          </p:cNvPr>
          <p:cNvSpPr txBox="1"/>
          <p:nvPr/>
        </p:nvSpPr>
        <p:spPr>
          <a:xfrm>
            <a:off x="10955787" y="8982698"/>
            <a:ext cx="3847288" cy="1388393"/>
          </a:xfrm>
          <a:prstGeom prst="rect">
            <a:avLst/>
          </a:prstGeom>
          <a:noFill/>
          <a:ln>
            <a:noFill/>
          </a:ln>
        </p:spPr>
        <p:txBody>
          <a:bodyPr wrap="square">
            <a:spAutoFit/>
          </a:bodyPr>
          <a:lstStyle/>
          <a:p>
            <a:pPr algn="ctr" fontAlgn="b"/>
            <a:r>
              <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Bağımsız Yönetim</a:t>
            </a:r>
          </a:p>
          <a:p>
            <a:pPr algn="ctr" fontAlgn="b"/>
            <a:r>
              <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Kurulu Üyesi</a:t>
            </a:r>
          </a:p>
          <a:p>
            <a:pPr algn="ctr" fontAlgn="b"/>
            <a:endPar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p>
            <a:pPr fontAlgn="b">
              <a:lnSpc>
                <a:spcPct val="150000"/>
              </a:lnSpc>
            </a:pPr>
            <a:r>
              <a:rPr lang="tr-TR" sz="2000" dirty="0">
                <a:solidFill>
                  <a:srgbClr val="78D64B"/>
                </a:solidFill>
                <a:latin typeface="Tahoma" panose="020B0604030504040204" pitchFamily="34" charset="0"/>
                <a:ea typeface="Tahoma" panose="020B0604030504040204" pitchFamily="34" charset="0"/>
                <a:cs typeface="Tahoma" panose="020B0604030504040204" pitchFamily="34" charset="0"/>
              </a:rPr>
              <a:t>40+ Yıl İş Tecrübesi</a:t>
            </a:r>
          </a:p>
        </p:txBody>
      </p:sp>
      <p:sp>
        <p:nvSpPr>
          <p:cNvPr id="82" name="TextBox 12">
            <a:extLst>
              <a:ext uri="{FF2B5EF4-FFF2-40B4-BE49-F238E27FC236}">
                <a16:creationId xmlns:a16="http://schemas.microsoft.com/office/drawing/2014/main" id="{2E315820-90CD-D7A5-AA94-2E8C10098EBB}"/>
              </a:ext>
            </a:extLst>
          </p:cNvPr>
          <p:cNvSpPr txBox="1"/>
          <p:nvPr/>
        </p:nvSpPr>
        <p:spPr>
          <a:xfrm>
            <a:off x="11222233" y="8100120"/>
            <a:ext cx="3314396" cy="400110"/>
          </a:xfrm>
          <a:prstGeom prst="rect">
            <a:avLst/>
          </a:prstGeom>
          <a:noFill/>
          <a:ln>
            <a:noFill/>
          </a:ln>
        </p:spPr>
        <p:txBody>
          <a:bodyPr wrap="square">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Önder Yol</a:t>
            </a:r>
          </a:p>
        </p:txBody>
      </p:sp>
      <p:sp>
        <p:nvSpPr>
          <p:cNvPr id="216" name="Parallelogram 215">
            <a:extLst>
              <a:ext uri="{FF2B5EF4-FFF2-40B4-BE49-F238E27FC236}">
                <a16:creationId xmlns:a16="http://schemas.microsoft.com/office/drawing/2014/main" id="{829E79B9-B753-D044-5C42-6FAE696E197B}"/>
              </a:ext>
            </a:extLst>
          </p:cNvPr>
          <p:cNvSpPr/>
          <p:nvPr/>
        </p:nvSpPr>
        <p:spPr>
          <a:xfrm>
            <a:off x="15336241" y="8788193"/>
            <a:ext cx="4126915" cy="4444555"/>
          </a:xfrm>
          <a:prstGeom prst="parallelogram">
            <a:avLst>
              <a:gd name="adj" fmla="val 0"/>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Parallelogram 87">
            <a:extLst>
              <a:ext uri="{FF2B5EF4-FFF2-40B4-BE49-F238E27FC236}">
                <a16:creationId xmlns:a16="http://schemas.microsoft.com/office/drawing/2014/main" id="{12BE325A-C8B6-3CE0-F4B7-630E8DFD9E06}"/>
              </a:ext>
            </a:extLst>
          </p:cNvPr>
          <p:cNvSpPr/>
          <p:nvPr/>
        </p:nvSpPr>
        <p:spPr>
          <a:xfrm>
            <a:off x="15889398" y="8474553"/>
            <a:ext cx="3020601" cy="776714"/>
          </a:xfrm>
          <a:prstGeom prst="parallelogram">
            <a:avLst>
              <a:gd name="adj" fmla="val 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TextBox 12">
            <a:extLst>
              <a:ext uri="{FF2B5EF4-FFF2-40B4-BE49-F238E27FC236}">
                <a16:creationId xmlns:a16="http://schemas.microsoft.com/office/drawing/2014/main" id="{274719A3-EC4F-10E6-23F9-E58D134108EA}"/>
              </a:ext>
            </a:extLst>
          </p:cNvPr>
          <p:cNvSpPr txBox="1"/>
          <p:nvPr/>
        </p:nvSpPr>
        <p:spPr>
          <a:xfrm>
            <a:off x="15434524" y="9545433"/>
            <a:ext cx="3930348" cy="1388393"/>
          </a:xfrm>
          <a:prstGeom prst="rect">
            <a:avLst/>
          </a:prstGeom>
          <a:noFill/>
          <a:ln>
            <a:noFill/>
          </a:ln>
        </p:spPr>
        <p:txBody>
          <a:bodyPr wrap="square">
            <a:spAutoFit/>
          </a:bodyPr>
          <a:lstStyle/>
          <a:p>
            <a:pPr marL="0" marR="0" lvl="0" indent="0" algn="ctr" defTabSz="1219261" rtl="0" eaLnBrk="1" fontAlgn="b" latinLnBrk="0" hangingPunct="1">
              <a:lnSpc>
                <a:spcPct val="100000"/>
              </a:lnSpc>
              <a:spcBef>
                <a:spcPts val="0"/>
              </a:spcBef>
              <a:spcAft>
                <a:spcPts val="0"/>
              </a:spcAft>
              <a:buClrTx/>
              <a:buSzTx/>
              <a:buFontTx/>
              <a:buNone/>
              <a:tabLst/>
              <a:defRPr/>
            </a:pPr>
            <a:r>
              <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Bağımsız Yönetim</a:t>
            </a:r>
          </a:p>
          <a:p>
            <a:pPr marL="0" marR="0" lvl="0" indent="0" algn="ctr" defTabSz="1219261" rtl="0" eaLnBrk="1" fontAlgn="b" latinLnBrk="0" hangingPunct="1">
              <a:lnSpc>
                <a:spcPct val="100000"/>
              </a:lnSpc>
              <a:spcBef>
                <a:spcPts val="0"/>
              </a:spcBef>
              <a:spcAft>
                <a:spcPts val="0"/>
              </a:spcAft>
              <a:buClrTx/>
              <a:buSzTx/>
              <a:buFontTx/>
              <a:buNone/>
              <a:tabLst/>
              <a:defRPr/>
            </a:pPr>
            <a:r>
              <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Kurulu Üyesi</a:t>
            </a:r>
          </a:p>
          <a:p>
            <a:pPr marL="0" marR="0" lvl="0" indent="0" algn="ctr" defTabSz="1219261" rtl="0" eaLnBrk="1" fontAlgn="b" latinLnBrk="0" hangingPunct="1">
              <a:lnSpc>
                <a:spcPct val="100000"/>
              </a:lnSpc>
              <a:spcBef>
                <a:spcPts val="0"/>
              </a:spcBef>
              <a:spcAft>
                <a:spcPts val="0"/>
              </a:spcAft>
              <a:buClrTx/>
              <a:buSzTx/>
              <a:buFontTx/>
              <a:buNone/>
              <a:tabLst/>
              <a:defRPr/>
            </a:pPr>
            <a:endPar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p>
            <a:pPr fontAlgn="b">
              <a:lnSpc>
                <a:spcPct val="150000"/>
              </a:lnSpc>
              <a:defRPr/>
            </a:pPr>
            <a:r>
              <a:rPr lang="tr-TR" sz="2000" dirty="0">
                <a:solidFill>
                  <a:srgbClr val="78D64B"/>
                </a:solidFill>
                <a:latin typeface="Tahoma" panose="020B0604030504040204" pitchFamily="34" charset="0"/>
                <a:ea typeface="Tahoma" panose="020B0604030504040204" pitchFamily="34" charset="0"/>
                <a:cs typeface="Tahoma" panose="020B0604030504040204" pitchFamily="34" charset="0"/>
              </a:rPr>
              <a:t>43+ Yıl İş Tecrübesi</a:t>
            </a:r>
          </a:p>
        </p:txBody>
      </p:sp>
      <p:sp>
        <p:nvSpPr>
          <p:cNvPr id="91" name="TextBox 12">
            <a:extLst>
              <a:ext uri="{FF2B5EF4-FFF2-40B4-BE49-F238E27FC236}">
                <a16:creationId xmlns:a16="http://schemas.microsoft.com/office/drawing/2014/main" id="{0826FDE2-CA09-63EA-06B4-0A54BD8C3BBC}"/>
              </a:ext>
            </a:extLst>
          </p:cNvPr>
          <p:cNvSpPr txBox="1"/>
          <p:nvPr/>
        </p:nvSpPr>
        <p:spPr>
          <a:xfrm>
            <a:off x="16074485" y="8662855"/>
            <a:ext cx="2650426" cy="400110"/>
          </a:xfrm>
          <a:prstGeom prst="rect">
            <a:avLst/>
          </a:prstGeom>
          <a:noFill/>
          <a:ln>
            <a:noFill/>
          </a:ln>
        </p:spPr>
        <p:txBody>
          <a:bodyPr wrap="square">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Mehmet Özkan</a:t>
            </a:r>
          </a:p>
        </p:txBody>
      </p:sp>
      <p:sp>
        <p:nvSpPr>
          <p:cNvPr id="217" name="Parallelogram 216">
            <a:extLst>
              <a:ext uri="{FF2B5EF4-FFF2-40B4-BE49-F238E27FC236}">
                <a16:creationId xmlns:a16="http://schemas.microsoft.com/office/drawing/2014/main" id="{53C9F7C3-AB9E-2546-7BE4-9B6519CD3ACB}"/>
              </a:ext>
            </a:extLst>
          </p:cNvPr>
          <p:cNvSpPr/>
          <p:nvPr/>
        </p:nvSpPr>
        <p:spPr>
          <a:xfrm>
            <a:off x="19856509" y="8210728"/>
            <a:ext cx="4126915" cy="4498801"/>
          </a:xfrm>
          <a:prstGeom prst="parallelogram">
            <a:avLst>
              <a:gd name="adj" fmla="val 0"/>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Parallelogram 99">
            <a:extLst>
              <a:ext uri="{FF2B5EF4-FFF2-40B4-BE49-F238E27FC236}">
                <a16:creationId xmlns:a16="http://schemas.microsoft.com/office/drawing/2014/main" id="{F52C6A85-DCC8-D118-EFD2-CE414054FBA5}"/>
              </a:ext>
            </a:extLst>
          </p:cNvPr>
          <p:cNvSpPr/>
          <p:nvPr/>
        </p:nvSpPr>
        <p:spPr>
          <a:xfrm>
            <a:off x="20409666" y="7911818"/>
            <a:ext cx="3020601" cy="776714"/>
          </a:xfrm>
          <a:prstGeom prst="parallelogram">
            <a:avLst>
              <a:gd name="adj" fmla="val 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TextBox 12">
            <a:extLst>
              <a:ext uri="{FF2B5EF4-FFF2-40B4-BE49-F238E27FC236}">
                <a16:creationId xmlns:a16="http://schemas.microsoft.com/office/drawing/2014/main" id="{A6C463ED-8C4A-727F-25AF-731AF7826B7F}"/>
              </a:ext>
            </a:extLst>
          </p:cNvPr>
          <p:cNvSpPr txBox="1"/>
          <p:nvPr/>
        </p:nvSpPr>
        <p:spPr>
          <a:xfrm>
            <a:off x="20079594" y="8982698"/>
            <a:ext cx="3680745" cy="1388393"/>
          </a:xfrm>
          <a:prstGeom prst="rect">
            <a:avLst/>
          </a:prstGeom>
          <a:noFill/>
          <a:ln>
            <a:noFill/>
          </a:ln>
        </p:spPr>
        <p:txBody>
          <a:bodyPr wrap="square">
            <a:spAutoFit/>
          </a:bodyPr>
          <a:lstStyle/>
          <a:p>
            <a:pPr marL="0" marR="0" lvl="0" indent="0" algn="ctr" defTabSz="1219261" rtl="0" eaLnBrk="1" fontAlgn="b" latinLnBrk="0" hangingPunct="1">
              <a:lnSpc>
                <a:spcPct val="100000"/>
              </a:lnSpc>
              <a:spcBef>
                <a:spcPts val="0"/>
              </a:spcBef>
              <a:spcAft>
                <a:spcPts val="0"/>
              </a:spcAft>
              <a:buClrTx/>
              <a:buSzTx/>
              <a:buFontTx/>
              <a:buNone/>
              <a:tabLst/>
              <a:defRPr/>
            </a:pPr>
            <a:r>
              <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Bağımsız Yönetim</a:t>
            </a:r>
          </a:p>
          <a:p>
            <a:pPr marL="0" marR="0" lvl="0" indent="0" algn="ctr" defTabSz="1219261" rtl="0" eaLnBrk="1" fontAlgn="b" latinLnBrk="0" hangingPunct="1">
              <a:lnSpc>
                <a:spcPct val="100000"/>
              </a:lnSpc>
              <a:spcBef>
                <a:spcPts val="0"/>
              </a:spcBef>
              <a:spcAft>
                <a:spcPts val="0"/>
              </a:spcAft>
              <a:buClrTx/>
              <a:buSzTx/>
              <a:buFontTx/>
              <a:buNone/>
              <a:tabLst/>
              <a:defRPr/>
            </a:pPr>
            <a:r>
              <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rPr>
              <a:t>Kurulu Üyesi</a:t>
            </a:r>
          </a:p>
          <a:p>
            <a:pPr marL="0" marR="0" lvl="0" indent="0" algn="ctr" defTabSz="1219261" rtl="0" eaLnBrk="1" fontAlgn="b" latinLnBrk="0" hangingPunct="1">
              <a:lnSpc>
                <a:spcPct val="100000"/>
              </a:lnSpc>
              <a:spcBef>
                <a:spcPts val="0"/>
              </a:spcBef>
              <a:spcAft>
                <a:spcPts val="0"/>
              </a:spcAft>
              <a:buClrTx/>
              <a:buSzTx/>
              <a:buFontTx/>
              <a:buNone/>
              <a:tabLst/>
              <a:defRPr/>
            </a:pPr>
            <a:endParaRPr lang="tr-TR" sz="2000" b="0" i="0" u="none" strike="noStrike" noProof="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p>
            <a:pPr fontAlgn="b">
              <a:lnSpc>
                <a:spcPct val="150000"/>
              </a:lnSpc>
              <a:defRPr/>
            </a:pPr>
            <a:r>
              <a:rPr lang="tr-TR" sz="2000" dirty="0">
                <a:solidFill>
                  <a:srgbClr val="78D64B"/>
                </a:solidFill>
                <a:latin typeface="Tahoma" panose="020B0604030504040204" pitchFamily="34" charset="0"/>
                <a:ea typeface="Tahoma" panose="020B0604030504040204" pitchFamily="34" charset="0"/>
                <a:cs typeface="Tahoma" panose="020B0604030504040204" pitchFamily="34" charset="0"/>
              </a:rPr>
              <a:t>43+ Yıl İş Tecrübesi</a:t>
            </a:r>
          </a:p>
        </p:txBody>
      </p:sp>
      <p:sp>
        <p:nvSpPr>
          <p:cNvPr id="103" name="TextBox 12">
            <a:extLst>
              <a:ext uri="{FF2B5EF4-FFF2-40B4-BE49-F238E27FC236}">
                <a16:creationId xmlns:a16="http://schemas.microsoft.com/office/drawing/2014/main" id="{6701E689-3A11-60A4-C06E-46EAC6CAF823}"/>
              </a:ext>
            </a:extLst>
          </p:cNvPr>
          <p:cNvSpPr txBox="1"/>
          <p:nvPr/>
        </p:nvSpPr>
        <p:spPr>
          <a:xfrm>
            <a:off x="20501191" y="8100120"/>
            <a:ext cx="2837550" cy="400110"/>
          </a:xfrm>
          <a:prstGeom prst="rect">
            <a:avLst/>
          </a:prstGeom>
          <a:noFill/>
          <a:ln>
            <a:noFill/>
          </a:ln>
        </p:spPr>
        <p:txBody>
          <a:bodyPr wrap="square">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Mehmet Civelek</a:t>
            </a:r>
          </a:p>
        </p:txBody>
      </p:sp>
      <p:pic>
        <p:nvPicPr>
          <p:cNvPr id="6" name="Resim 9" descr="insan yüzü, adam, insan, kişi, şahıs, çene içeren bir resim&#10;&#10;Açıklama otomatik olarak oluşturuldu">
            <a:extLst>
              <a:ext uri="{FF2B5EF4-FFF2-40B4-BE49-F238E27FC236}">
                <a16:creationId xmlns:a16="http://schemas.microsoft.com/office/drawing/2014/main" id="{8ADC23DE-280A-5D5E-58A4-ACD4AF3D3D6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2019675" y="473645"/>
            <a:ext cx="1714502" cy="1773938"/>
          </a:xfrm>
          <a:prstGeom prst="rect">
            <a:avLst/>
          </a:prstGeom>
          <a:ln w="57150">
            <a:solidFill>
              <a:srgbClr val="78D64B"/>
            </a:solidFill>
          </a:ln>
        </p:spPr>
      </p:pic>
      <p:sp>
        <p:nvSpPr>
          <p:cNvPr id="17" name="TextBox 12">
            <a:extLst>
              <a:ext uri="{FF2B5EF4-FFF2-40B4-BE49-F238E27FC236}">
                <a16:creationId xmlns:a16="http://schemas.microsoft.com/office/drawing/2014/main" id="{84687754-4C4D-464E-DF8C-9D5CF051C81A}"/>
              </a:ext>
            </a:extLst>
          </p:cNvPr>
          <p:cNvSpPr txBox="1"/>
          <p:nvPr/>
        </p:nvSpPr>
        <p:spPr>
          <a:xfrm>
            <a:off x="8762588" y="4219582"/>
            <a:ext cx="8302948" cy="1785104"/>
          </a:xfrm>
          <a:prstGeom prst="rect">
            <a:avLst/>
          </a:prstGeom>
          <a:noFill/>
          <a:ln>
            <a:noFill/>
          </a:ln>
          <a:effectLst>
            <a:outerShdw blurRad="63500" sx="102000" sy="102000" algn="ctr" rotWithShape="0">
              <a:prstClr val="black">
                <a:alpha val="40000"/>
              </a:prstClr>
            </a:outerShdw>
          </a:effectLst>
        </p:spPr>
        <p:txBody>
          <a:bodyPr wrap="square">
            <a:spAutoFit/>
          </a:bodyPr>
          <a:lstStyle/>
          <a:p>
            <a:pPr>
              <a:lnSpc>
                <a:spcPct val="150000"/>
              </a:lnSpc>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Boğaziçi Üniversitesi </a:t>
            </a: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 Bilgisayar Mühendisliği</a:t>
            </a:r>
          </a:p>
          <a:p>
            <a:pPr>
              <a:lnSpc>
                <a:spcPct val="150000"/>
              </a:lnSpc>
            </a:pPr>
            <a:r>
              <a:rPr lang="tr-TR" sz="2000" b="1" dirty="0" err="1">
                <a:solidFill>
                  <a:srgbClr val="051C2C"/>
                </a:solidFill>
                <a:latin typeface="Tahoma" panose="020B0604030504040204" pitchFamily="34" charset="0"/>
                <a:ea typeface="Tahoma" panose="020B0604030504040204" pitchFamily="34" charset="0"/>
                <a:cs typeface="Tahoma" panose="020B0604030504040204" pitchFamily="34" charset="0"/>
              </a:rPr>
              <a:t>Arnhem</a:t>
            </a: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 Business School </a:t>
            </a: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 Uluslararası İşletme </a:t>
            </a:r>
          </a:p>
          <a:p>
            <a:pPr>
              <a:lnSpc>
                <a:spcPct val="150000"/>
              </a:lnSpc>
            </a:pPr>
            <a:r>
              <a:rPr lang="tr-TR" sz="2000" b="1" dirty="0" err="1">
                <a:solidFill>
                  <a:srgbClr val="051C2C"/>
                </a:solidFill>
                <a:latin typeface="Tahoma" panose="020B0604030504040204" pitchFamily="34" charset="0"/>
                <a:ea typeface="Tahoma" panose="020B0604030504040204" pitchFamily="34" charset="0"/>
                <a:cs typeface="Tahoma" panose="020B0604030504040204" pitchFamily="34" charset="0"/>
              </a:rPr>
              <a:t>Linköping</a:t>
            </a: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 </a:t>
            </a:r>
            <a:r>
              <a:rPr lang="tr-TR" sz="2000" b="1" dirty="0" err="1">
                <a:solidFill>
                  <a:srgbClr val="051C2C"/>
                </a:solidFill>
                <a:latin typeface="Tahoma" panose="020B0604030504040204" pitchFamily="34" charset="0"/>
                <a:ea typeface="Tahoma" panose="020B0604030504040204" pitchFamily="34" charset="0"/>
                <a:cs typeface="Tahoma" panose="020B0604030504040204" pitchFamily="34" charset="0"/>
              </a:rPr>
              <a:t>Universiteat</a:t>
            </a: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 Uluslararası Strateji ve Kültür Yüksek Lisans</a:t>
            </a:r>
          </a:p>
          <a:p>
            <a:pPr marL="342900" indent="-342900" algn="ctr">
              <a:buClr>
                <a:srgbClr val="78D64B"/>
              </a:buClr>
              <a:buFont typeface="Arial" panose="020B0604020202020204" pitchFamily="34" charset="0"/>
              <a:buChar char="•"/>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2">
            <a:extLst>
              <a:ext uri="{FF2B5EF4-FFF2-40B4-BE49-F238E27FC236}">
                <a16:creationId xmlns:a16="http://schemas.microsoft.com/office/drawing/2014/main" id="{0A21748E-4F9E-1BA2-75D3-ECB990CE1CB5}"/>
              </a:ext>
            </a:extLst>
          </p:cNvPr>
          <p:cNvSpPr txBox="1"/>
          <p:nvPr/>
        </p:nvSpPr>
        <p:spPr>
          <a:xfrm>
            <a:off x="1873723" y="10275740"/>
            <a:ext cx="4323700" cy="2862322"/>
          </a:xfrm>
          <a:prstGeom prst="rect">
            <a:avLst/>
          </a:prstGeom>
          <a:noFill/>
          <a:ln>
            <a:noFill/>
          </a:ln>
        </p:spPr>
        <p:txBody>
          <a:bodyPr wrap="square">
            <a:spAutoFit/>
          </a:bodyPr>
          <a:lstStyle/>
          <a:p>
            <a:pPr marL="342900" indent="-342900">
              <a:buClr>
                <a:srgbClr val="78D64B"/>
              </a:buClr>
              <a:buFont typeface="Arial" panose="020B0604020202020204" pitchFamily="34" charset="0"/>
              <a:buChar char="•"/>
            </a:pPr>
            <a:r>
              <a:rPr lang="tr-TR" sz="2000" dirty="0" err="1">
                <a:solidFill>
                  <a:srgbClr val="051C2C"/>
                </a:solidFill>
                <a:latin typeface="Tahoma" panose="020B0604030504040204" pitchFamily="34" charset="0"/>
                <a:ea typeface="Tahoma" panose="020B0604030504040204" pitchFamily="34" charset="0"/>
                <a:cs typeface="Tahoma" panose="020B0604030504040204" pitchFamily="34" charset="0"/>
              </a:rPr>
              <a:t>Pakyağ</a:t>
            </a: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 A.Ş. (Ülker) – Ortak</a:t>
            </a:r>
          </a:p>
          <a:p>
            <a:pPr marL="342900" marR="0" lvl="0" indent="-342900" algn="l" defTabSz="1219261" rtl="0" eaLnBrk="1" fontAlgn="auto" latinLnBrk="0" hangingPunct="1">
              <a:lnSpc>
                <a:spcPct val="100000"/>
              </a:lnSpc>
              <a:spcBef>
                <a:spcPts val="0"/>
              </a:spcBef>
              <a:spcAft>
                <a:spcPts val="0"/>
              </a:spcAft>
              <a:buClr>
                <a:srgbClr val="78D64B"/>
              </a:buClr>
              <a:buSzTx/>
              <a:buFont typeface="Arial" panose="020B0604020202020204" pitchFamily="34" charset="0"/>
              <a:buChar char="•"/>
              <a:tabLst/>
              <a:defRPr/>
            </a:pPr>
            <a:r>
              <a:rPr kumimoji="0" lang="tr-TR" sz="2000" b="0" i="0" u="none" strike="noStrike" kern="1200" cap="none" spc="0" normalizeH="0" baseline="0" noProof="0" dirty="0">
                <a:ln>
                  <a:noFill/>
                </a:ln>
                <a:solidFill>
                  <a:srgbClr val="051C2C"/>
                </a:solidFill>
                <a:effectLst/>
                <a:uLnTx/>
                <a:uFillTx/>
                <a:latin typeface="Tahoma" panose="020B0604030504040204" pitchFamily="34" charset="0"/>
                <a:ea typeface="Tahoma" panose="020B0604030504040204" pitchFamily="34" charset="0"/>
                <a:cs typeface="Tahoma" panose="020B0604030504040204" pitchFamily="34" charset="0"/>
              </a:rPr>
              <a:t>Sabancı Holding – Gıda Grup Başkanlığı </a:t>
            </a: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marL="342900" indent="-342900">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Marsa A.Ş.- GM</a:t>
            </a:r>
          </a:p>
          <a:p>
            <a:pPr marL="342900" indent="-342900">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ADM Doysan A.Ş. - GM</a:t>
            </a:r>
          </a:p>
          <a:p>
            <a:pPr marL="342900" indent="-342900">
              <a:buClr>
                <a:srgbClr val="78D64B"/>
              </a:buClr>
              <a:buFont typeface="Arial" panose="020B0604020202020204" pitchFamily="34" charset="0"/>
              <a:buChar char="•"/>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buClr>
                <a:srgbClr val="78D64B"/>
              </a:buClr>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California Üniversitesi</a:t>
            </a: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buClr>
                <a:srgbClr val="78D64B"/>
              </a:buCl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Makine Mühendisliği</a:t>
            </a:r>
          </a:p>
          <a:p>
            <a:pPr marL="342900" indent="-342900">
              <a:buClr>
                <a:srgbClr val="78D64B"/>
              </a:buClr>
              <a:buFont typeface="Arial" panose="020B0604020202020204" pitchFamily="34" charset="0"/>
              <a:buChar char="•"/>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2">
            <a:extLst>
              <a:ext uri="{FF2B5EF4-FFF2-40B4-BE49-F238E27FC236}">
                <a16:creationId xmlns:a16="http://schemas.microsoft.com/office/drawing/2014/main" id="{1B03281B-BB10-3D89-CB82-EA3F6DDD4CB0}"/>
              </a:ext>
            </a:extLst>
          </p:cNvPr>
          <p:cNvSpPr txBox="1"/>
          <p:nvPr/>
        </p:nvSpPr>
        <p:spPr>
          <a:xfrm>
            <a:off x="6704467" y="11497586"/>
            <a:ext cx="3356866" cy="707886"/>
          </a:xfrm>
          <a:prstGeom prst="rect">
            <a:avLst/>
          </a:prstGeom>
          <a:noFill/>
          <a:ln>
            <a:noFill/>
          </a:ln>
        </p:spPr>
        <p:txBody>
          <a:bodyPr wrap="square">
            <a:spAutoFit/>
          </a:bodyPr>
          <a:lstStyle/>
          <a:p>
            <a:pPr>
              <a:buClr>
                <a:srgbClr val="78D64B"/>
              </a:buClr>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Koç Üniversitesi</a:t>
            </a:r>
          </a:p>
          <a:p>
            <a:pPr>
              <a:buClr>
                <a:srgbClr val="78D64B"/>
              </a:buCl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İşletme</a:t>
            </a:r>
          </a:p>
        </p:txBody>
      </p:sp>
      <p:sp>
        <p:nvSpPr>
          <p:cNvPr id="20" name="TextBox 12">
            <a:extLst>
              <a:ext uri="{FF2B5EF4-FFF2-40B4-BE49-F238E27FC236}">
                <a16:creationId xmlns:a16="http://schemas.microsoft.com/office/drawing/2014/main" id="{116D91C1-9469-22FB-0B6A-96EA542770A1}"/>
              </a:ext>
            </a:extLst>
          </p:cNvPr>
          <p:cNvSpPr txBox="1"/>
          <p:nvPr/>
        </p:nvSpPr>
        <p:spPr>
          <a:xfrm>
            <a:off x="10890899" y="11769319"/>
            <a:ext cx="3847288" cy="707886"/>
          </a:xfrm>
          <a:prstGeom prst="rect">
            <a:avLst/>
          </a:prstGeom>
          <a:noFill/>
          <a:ln>
            <a:noFill/>
          </a:ln>
        </p:spPr>
        <p:txBody>
          <a:bodyPr wrap="square">
            <a:spAutoFit/>
          </a:bodyPr>
          <a:lstStyle/>
          <a:p>
            <a:pPr>
              <a:buClr>
                <a:srgbClr val="78D64B"/>
              </a:buClr>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Boğaziçi Üniversitesi </a:t>
            </a:r>
          </a:p>
          <a:p>
            <a:pPr>
              <a:buClr>
                <a:srgbClr val="78D64B"/>
              </a:buCl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Makine Mühendisliği</a:t>
            </a:r>
          </a:p>
        </p:txBody>
      </p:sp>
      <p:sp>
        <p:nvSpPr>
          <p:cNvPr id="21" name="TextBox 12">
            <a:extLst>
              <a:ext uri="{FF2B5EF4-FFF2-40B4-BE49-F238E27FC236}">
                <a16:creationId xmlns:a16="http://schemas.microsoft.com/office/drawing/2014/main" id="{9C4DFD41-93C2-27F5-D890-02D54064C5FF}"/>
              </a:ext>
            </a:extLst>
          </p:cNvPr>
          <p:cNvSpPr txBox="1"/>
          <p:nvPr/>
        </p:nvSpPr>
        <p:spPr>
          <a:xfrm>
            <a:off x="15338272" y="11472412"/>
            <a:ext cx="4217282" cy="1631216"/>
          </a:xfrm>
          <a:prstGeom prst="rect">
            <a:avLst/>
          </a:prstGeom>
          <a:noFill/>
          <a:ln>
            <a:noFill/>
          </a:ln>
        </p:spPr>
        <p:txBody>
          <a:bodyPr wrap="square">
            <a:spAutoFit/>
          </a:bodyPr>
          <a:lstStyle/>
          <a:p>
            <a:pPr algn="just">
              <a:buClr>
                <a:srgbClr val="78D64B"/>
              </a:buClr>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İstanbul Üniversitesi</a:t>
            </a:r>
          </a:p>
          <a:p>
            <a:pPr algn="just">
              <a:buClr>
                <a:srgbClr val="78D64B"/>
              </a:buCl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İşletme</a:t>
            </a:r>
          </a:p>
          <a:p>
            <a:pPr algn="just">
              <a:buClr>
                <a:srgbClr val="78D64B"/>
              </a:buClr>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buClr>
                <a:srgbClr val="78D64B"/>
              </a:buClr>
            </a:pPr>
            <a:r>
              <a:rPr lang="nn-NO" sz="2000" b="1" dirty="0">
                <a:solidFill>
                  <a:srgbClr val="051C2C"/>
                </a:solidFill>
                <a:latin typeface="Tahoma" panose="020B0604030504040204" pitchFamily="34" charset="0"/>
                <a:ea typeface="Tahoma" panose="020B0604030504040204" pitchFamily="34" charset="0"/>
                <a:cs typeface="Tahoma" panose="020B0604030504040204" pitchFamily="34" charset="0"/>
              </a:rPr>
              <a:t>Türk Hava Kurumu Üniversitesi </a:t>
            </a:r>
            <a:endPar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lgn="just">
              <a:buClr>
                <a:srgbClr val="78D64B"/>
              </a:buClr>
            </a:pPr>
            <a:r>
              <a:rPr lang="nn-NO" sz="2000" dirty="0">
                <a:solidFill>
                  <a:srgbClr val="051C2C"/>
                </a:solidFill>
                <a:latin typeface="Tahoma" panose="020B0604030504040204" pitchFamily="34" charset="0"/>
                <a:ea typeface="Tahoma" panose="020B0604030504040204" pitchFamily="34" charset="0"/>
                <a:cs typeface="Tahoma" panose="020B0604030504040204" pitchFamily="34" charset="0"/>
              </a:rPr>
              <a:t>Sosyal Bilimler Enstitüsü</a:t>
            </a: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12">
            <a:extLst>
              <a:ext uri="{FF2B5EF4-FFF2-40B4-BE49-F238E27FC236}">
                <a16:creationId xmlns:a16="http://schemas.microsoft.com/office/drawing/2014/main" id="{F45E6B42-D22C-92B5-562E-C400FC32F93F}"/>
              </a:ext>
            </a:extLst>
          </p:cNvPr>
          <p:cNvSpPr txBox="1"/>
          <p:nvPr/>
        </p:nvSpPr>
        <p:spPr>
          <a:xfrm>
            <a:off x="20010006" y="11266943"/>
            <a:ext cx="3680745" cy="707886"/>
          </a:xfrm>
          <a:prstGeom prst="rect">
            <a:avLst/>
          </a:prstGeom>
          <a:noFill/>
          <a:ln>
            <a:noFill/>
          </a:ln>
        </p:spPr>
        <p:txBody>
          <a:bodyPr wrap="square">
            <a:spAutoFit/>
          </a:bodyPr>
          <a:lstStyle/>
          <a:p>
            <a:pPr>
              <a:buClr>
                <a:srgbClr val="78D64B"/>
              </a:buClr>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Richmond </a:t>
            </a:r>
            <a:r>
              <a:rPr lang="tr-TR" sz="2000" b="1" dirty="0" err="1">
                <a:solidFill>
                  <a:srgbClr val="051C2C"/>
                </a:solidFill>
                <a:latin typeface="Tahoma" panose="020B0604030504040204" pitchFamily="34" charset="0"/>
                <a:ea typeface="Tahoma" panose="020B0604030504040204" pitchFamily="34" charset="0"/>
                <a:cs typeface="Tahoma" panose="020B0604030504040204" pitchFamily="34" charset="0"/>
              </a:rPr>
              <a:t>College</a:t>
            </a: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 </a:t>
            </a:r>
          </a:p>
          <a:p>
            <a:pPr>
              <a:buClr>
                <a:srgbClr val="78D64B"/>
              </a:buCl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İşletme</a:t>
            </a:r>
          </a:p>
        </p:txBody>
      </p:sp>
      <p:cxnSp>
        <p:nvCxnSpPr>
          <p:cNvPr id="5" name="Straight Connector 4">
            <a:extLst>
              <a:ext uri="{FF2B5EF4-FFF2-40B4-BE49-F238E27FC236}">
                <a16:creationId xmlns:a16="http://schemas.microsoft.com/office/drawing/2014/main" id="{AD6FC87D-55F0-AE4E-7DD6-E91EF70D72E6}"/>
              </a:ext>
            </a:extLst>
          </p:cNvPr>
          <p:cNvCxnSpPr>
            <a:cxnSpLocks/>
          </p:cNvCxnSpPr>
          <p:nvPr/>
        </p:nvCxnSpPr>
        <p:spPr>
          <a:xfrm>
            <a:off x="1873723" y="11974829"/>
            <a:ext cx="3701263"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05627F0-1690-BDE3-48C7-1564B464024D}"/>
              </a:ext>
            </a:extLst>
          </p:cNvPr>
          <p:cNvCxnSpPr>
            <a:cxnSpLocks/>
          </p:cNvCxnSpPr>
          <p:nvPr/>
        </p:nvCxnSpPr>
        <p:spPr>
          <a:xfrm>
            <a:off x="6418576" y="11421218"/>
            <a:ext cx="3701263"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
        <p:nvSpPr>
          <p:cNvPr id="16" name="TextBox 12">
            <a:extLst>
              <a:ext uri="{FF2B5EF4-FFF2-40B4-BE49-F238E27FC236}">
                <a16:creationId xmlns:a16="http://schemas.microsoft.com/office/drawing/2014/main" id="{5D3A5472-7FEE-CEA8-5632-94645500B1D2}"/>
              </a:ext>
            </a:extLst>
          </p:cNvPr>
          <p:cNvSpPr txBox="1"/>
          <p:nvPr/>
        </p:nvSpPr>
        <p:spPr>
          <a:xfrm>
            <a:off x="10890899" y="10494306"/>
            <a:ext cx="3847288" cy="707886"/>
          </a:xfrm>
          <a:prstGeom prst="rect">
            <a:avLst/>
          </a:prstGeom>
          <a:noFill/>
          <a:ln>
            <a:noFill/>
          </a:ln>
        </p:spPr>
        <p:txBody>
          <a:bodyPr wrap="square">
            <a:spAutoFit/>
          </a:bodyPr>
          <a:lstStyle/>
          <a:p>
            <a:pPr marL="342900" indent="-342900">
              <a:buClr>
                <a:srgbClr val="78D64B"/>
              </a:buClr>
              <a:buFont typeface="Arial" panose="020B0604020202020204" pitchFamily="34" charset="0"/>
              <a:buChar char="•"/>
            </a:pPr>
            <a:r>
              <a:rPr lang="tr-TR" sz="2000" dirty="0" err="1">
                <a:solidFill>
                  <a:srgbClr val="051C2C"/>
                </a:solidFill>
                <a:latin typeface="Tahoma" panose="020B0604030504040204" pitchFamily="34" charset="0"/>
                <a:ea typeface="Tahoma" panose="020B0604030504040204" pitchFamily="34" charset="0"/>
                <a:cs typeface="Tahoma" panose="020B0604030504040204" pitchFamily="34" charset="0"/>
              </a:rPr>
              <a:t>Promeks</a:t>
            </a: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 Dış Ticaret - YK</a:t>
            </a:r>
          </a:p>
          <a:p>
            <a:pPr marL="342900" indent="-342900">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ZY Elektrikli Traktör - YKB</a:t>
            </a:r>
          </a:p>
        </p:txBody>
      </p:sp>
      <p:sp>
        <p:nvSpPr>
          <p:cNvPr id="23" name="TextBox 12">
            <a:extLst>
              <a:ext uri="{FF2B5EF4-FFF2-40B4-BE49-F238E27FC236}">
                <a16:creationId xmlns:a16="http://schemas.microsoft.com/office/drawing/2014/main" id="{10C220B2-FA7D-05AC-B3E4-5FE50F183A7C}"/>
              </a:ext>
            </a:extLst>
          </p:cNvPr>
          <p:cNvSpPr txBox="1"/>
          <p:nvPr/>
        </p:nvSpPr>
        <p:spPr>
          <a:xfrm>
            <a:off x="15410560" y="10970345"/>
            <a:ext cx="3930348" cy="400110"/>
          </a:xfrm>
          <a:prstGeom prst="rect">
            <a:avLst/>
          </a:prstGeom>
          <a:noFill/>
          <a:ln>
            <a:noFill/>
          </a:ln>
        </p:spPr>
        <p:txBody>
          <a:bodyPr wrap="square">
            <a:spAutoFit/>
          </a:bodyPr>
          <a:lstStyle/>
          <a:p>
            <a:pPr>
              <a:buClr>
                <a:srgbClr val="78D64B"/>
              </a:buCl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Samsun Elektrik Dağıtım - YKB</a:t>
            </a:r>
          </a:p>
        </p:txBody>
      </p:sp>
      <p:sp>
        <p:nvSpPr>
          <p:cNvPr id="24" name="TextBox 12">
            <a:extLst>
              <a:ext uri="{FF2B5EF4-FFF2-40B4-BE49-F238E27FC236}">
                <a16:creationId xmlns:a16="http://schemas.microsoft.com/office/drawing/2014/main" id="{9B42F070-2867-B1BC-335A-BE5EAA3A562C}"/>
              </a:ext>
            </a:extLst>
          </p:cNvPr>
          <p:cNvSpPr txBox="1"/>
          <p:nvPr/>
        </p:nvSpPr>
        <p:spPr>
          <a:xfrm>
            <a:off x="19933257" y="10255819"/>
            <a:ext cx="4242196" cy="707886"/>
          </a:xfrm>
          <a:prstGeom prst="rect">
            <a:avLst/>
          </a:prstGeom>
          <a:noFill/>
          <a:ln>
            <a:noFill/>
          </a:ln>
        </p:spPr>
        <p:txBody>
          <a:bodyPr wrap="square">
            <a:spAutoFit/>
          </a:bodyPr>
          <a:lstStyle/>
          <a:p>
            <a:pPr marL="342900" indent="-342900">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Sabancı Holding – Grup Başkanı</a:t>
            </a:r>
          </a:p>
          <a:p>
            <a:pPr marL="342900" indent="-342900">
              <a:buClr>
                <a:srgbClr val="78D64B"/>
              </a:buClr>
              <a:buFont typeface="Arial" panose="020B0604020202020204" pitchFamily="34" charset="0"/>
              <a:buChar char="•"/>
            </a:pPr>
            <a:r>
              <a:rPr lang="tr-TR" sz="2000" dirty="0" err="1">
                <a:solidFill>
                  <a:srgbClr val="051C2C"/>
                </a:solidFill>
                <a:latin typeface="Tahoma" panose="020B0604030504040204" pitchFamily="34" charset="0"/>
                <a:ea typeface="Tahoma" panose="020B0604030504040204" pitchFamily="34" charset="0"/>
                <a:cs typeface="Tahoma" panose="020B0604030504040204" pitchFamily="34" charset="0"/>
              </a:rPr>
              <a:t>Olmuksa</a:t>
            </a: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 - GM</a:t>
            </a:r>
          </a:p>
        </p:txBody>
      </p:sp>
      <p:cxnSp>
        <p:nvCxnSpPr>
          <p:cNvPr id="25" name="Straight Connector 24">
            <a:extLst>
              <a:ext uri="{FF2B5EF4-FFF2-40B4-BE49-F238E27FC236}">
                <a16:creationId xmlns:a16="http://schemas.microsoft.com/office/drawing/2014/main" id="{BEADA54E-2931-273B-5AF7-EED89EE59E72}"/>
              </a:ext>
            </a:extLst>
          </p:cNvPr>
          <p:cNvCxnSpPr>
            <a:cxnSpLocks/>
          </p:cNvCxnSpPr>
          <p:nvPr/>
        </p:nvCxnSpPr>
        <p:spPr>
          <a:xfrm>
            <a:off x="10955787" y="11497586"/>
            <a:ext cx="3701263"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FAF005D-CB6F-67AE-BAB1-24F9326365E7}"/>
              </a:ext>
            </a:extLst>
          </p:cNvPr>
          <p:cNvCxnSpPr>
            <a:cxnSpLocks/>
          </p:cNvCxnSpPr>
          <p:nvPr/>
        </p:nvCxnSpPr>
        <p:spPr>
          <a:xfrm>
            <a:off x="15525102" y="11450227"/>
            <a:ext cx="3701263"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809BB17-70F1-3738-234B-DBAF15DB6A23}"/>
              </a:ext>
            </a:extLst>
          </p:cNvPr>
          <p:cNvCxnSpPr>
            <a:cxnSpLocks/>
          </p:cNvCxnSpPr>
          <p:nvPr/>
        </p:nvCxnSpPr>
        <p:spPr>
          <a:xfrm>
            <a:off x="19989488" y="11089898"/>
            <a:ext cx="3701263"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pic>
        <p:nvPicPr>
          <p:cNvPr id="30" name="Google Shape;685;p37">
            <a:extLst>
              <a:ext uri="{FF2B5EF4-FFF2-40B4-BE49-F238E27FC236}">
                <a16:creationId xmlns:a16="http://schemas.microsoft.com/office/drawing/2014/main" id="{C1EEE960-F49D-AFBC-0A4A-EF3833517C59}"/>
              </a:ext>
            </a:extLst>
          </p:cNvPr>
          <p:cNvPicPr preferRelativeResize="0"/>
          <p:nvPr/>
        </p:nvPicPr>
        <p:blipFill rotWithShape="1">
          <a:blip r:embed="rId9">
            <a:extLst>
              <a:ext uri="{BEBA8EAE-BF5A-486C-A8C5-ECC9F3942E4B}">
                <a14:imgProps xmlns:a14="http://schemas.microsoft.com/office/drawing/2010/main">
                  <a14:imgLayer r:embed="rId10">
                    <a14:imgEffect>
                      <a14:saturation sat="0"/>
                    </a14:imgEffect>
                  </a14:imgLayer>
                </a14:imgProps>
              </a:ext>
            </a:extLst>
          </a:blip>
          <a:srcRect l="15364" t="4906" r="15364" b="23659"/>
          <a:stretch/>
        </p:blipFill>
        <p:spPr>
          <a:xfrm>
            <a:off x="7501914" y="6757173"/>
            <a:ext cx="1714500" cy="1768023"/>
          </a:xfrm>
          <a:prstGeom prst="rect">
            <a:avLst/>
          </a:prstGeom>
          <a:solidFill>
            <a:schemeClr val="bg1">
              <a:lumMod val="85000"/>
            </a:schemeClr>
          </a:solidFill>
          <a:ln w="57150">
            <a:solidFill>
              <a:srgbClr val="78D64B"/>
            </a:solidFill>
          </a:ln>
        </p:spPr>
      </p:pic>
      <p:pic>
        <p:nvPicPr>
          <p:cNvPr id="32" name="Picture 31">
            <a:extLst>
              <a:ext uri="{FF2B5EF4-FFF2-40B4-BE49-F238E27FC236}">
                <a16:creationId xmlns:a16="http://schemas.microsoft.com/office/drawing/2014/main" id="{8C060F66-3FAD-3476-8332-EAF03EE32B40}"/>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Lst>
          </a:blip>
          <a:srcRect l="13564" r="13564" b="3959"/>
          <a:stretch/>
        </p:blipFill>
        <p:spPr>
          <a:xfrm>
            <a:off x="2981647" y="6193552"/>
            <a:ext cx="1714500" cy="1770364"/>
          </a:xfrm>
          <a:prstGeom prst="rect">
            <a:avLst/>
          </a:prstGeom>
          <a:ln w="57150">
            <a:solidFill>
              <a:srgbClr val="78D64B"/>
            </a:solidFill>
          </a:ln>
        </p:spPr>
      </p:pic>
      <p:pic>
        <p:nvPicPr>
          <p:cNvPr id="33" name="Picture 32">
            <a:extLst>
              <a:ext uri="{FF2B5EF4-FFF2-40B4-BE49-F238E27FC236}">
                <a16:creationId xmlns:a16="http://schemas.microsoft.com/office/drawing/2014/main" id="{39A3ADE9-03BB-CC56-465D-1D1D0E4F4CE6}"/>
              </a:ext>
            </a:extLst>
          </p:cNvPr>
          <p:cNvPicPr>
            <a:picLocks noChangeAspect="1"/>
          </p:cNvPicPr>
          <p:nvPr/>
        </p:nvPicPr>
        <p:blipFill rotWithShape="1">
          <a:blip r:embed="rId13">
            <a:extLst>
              <a:ext uri="{BEBA8EAE-BF5A-486C-A8C5-ECC9F3942E4B}">
                <a14:imgProps xmlns:a14="http://schemas.microsoft.com/office/drawing/2010/main">
                  <a14:imgLayer r:embed="rId14">
                    <a14:imgEffect>
                      <a14:saturation sat="0"/>
                    </a14:imgEffect>
                  </a14:imgLayer>
                </a14:imgProps>
              </a:ext>
            </a:extLst>
          </a:blip>
          <a:srcRect l="14854" t="4315" r="9819" b="21244"/>
          <a:stretch/>
        </p:blipFill>
        <p:spPr>
          <a:xfrm>
            <a:off x="21062718" y="6194364"/>
            <a:ext cx="1714497" cy="1773938"/>
          </a:xfrm>
          <a:prstGeom prst="rect">
            <a:avLst/>
          </a:prstGeom>
          <a:solidFill>
            <a:schemeClr val="tx1">
              <a:lumMod val="75000"/>
              <a:lumOff val="25000"/>
            </a:schemeClr>
          </a:solidFill>
          <a:ln w="57150">
            <a:solidFill>
              <a:srgbClr val="78D64B"/>
            </a:solidFill>
          </a:ln>
        </p:spPr>
      </p:pic>
      <p:pic>
        <p:nvPicPr>
          <p:cNvPr id="34" name="Picture 33">
            <a:extLst>
              <a:ext uri="{FF2B5EF4-FFF2-40B4-BE49-F238E27FC236}">
                <a16:creationId xmlns:a16="http://schemas.microsoft.com/office/drawing/2014/main" id="{0B0F1FB2-E218-DBC3-22A7-59E32D2955B4}"/>
              </a:ext>
            </a:extLst>
          </p:cNvPr>
          <p:cNvPicPr>
            <a:picLocks noChangeAspect="1"/>
          </p:cNvPicPr>
          <p:nvPr/>
        </p:nvPicPr>
        <p:blipFill rotWithShape="1">
          <a:blip r:embed="rId15">
            <a:extLst>
              <a:ext uri="{BEBA8EAE-BF5A-486C-A8C5-ECC9F3942E4B}">
                <a14:imgProps xmlns:a14="http://schemas.microsoft.com/office/drawing/2010/main">
                  <a14:imgLayer r:embed="rId16">
                    <a14:imgEffect>
                      <a14:saturation sat="0"/>
                    </a14:imgEffect>
                  </a14:imgLayer>
                </a14:imgProps>
              </a:ext>
            </a:extLst>
          </a:blip>
          <a:srcRect l="16070" r="16220"/>
          <a:stretch/>
        </p:blipFill>
        <p:spPr>
          <a:xfrm>
            <a:off x="12022185" y="6194722"/>
            <a:ext cx="1714493" cy="1768023"/>
          </a:xfrm>
          <a:prstGeom prst="rect">
            <a:avLst/>
          </a:prstGeom>
          <a:ln w="57150">
            <a:solidFill>
              <a:srgbClr val="78D64B"/>
            </a:solidFill>
          </a:ln>
        </p:spPr>
      </p:pic>
      <p:pic>
        <p:nvPicPr>
          <p:cNvPr id="35" name="Picture 34">
            <a:extLst>
              <a:ext uri="{FF2B5EF4-FFF2-40B4-BE49-F238E27FC236}">
                <a16:creationId xmlns:a16="http://schemas.microsoft.com/office/drawing/2014/main" id="{46171B36-CF06-FB2D-4AF6-E3E2D522ED72}"/>
              </a:ext>
            </a:extLst>
          </p:cNvPr>
          <p:cNvPicPr>
            <a:picLocks noChangeAspect="1"/>
          </p:cNvPicPr>
          <p:nvPr/>
        </p:nvPicPr>
        <p:blipFill rotWithShape="1">
          <a:blip r:embed="rId17">
            <a:extLst>
              <a:ext uri="{BEBA8EAE-BF5A-486C-A8C5-ECC9F3942E4B}">
                <a14:imgProps xmlns:a14="http://schemas.microsoft.com/office/drawing/2010/main">
                  <a14:imgLayer r:embed="rId18">
                    <a14:imgEffect>
                      <a14:saturation sat="0"/>
                    </a14:imgEffect>
                  </a14:imgLayer>
                </a14:imgProps>
              </a:ext>
            </a:extLst>
          </a:blip>
          <a:srcRect l="42620" t="24275" r="35668" b="60749"/>
          <a:stretch/>
        </p:blipFill>
        <p:spPr>
          <a:xfrm>
            <a:off x="16542456" y="6732097"/>
            <a:ext cx="1714485" cy="1773938"/>
          </a:xfrm>
          <a:prstGeom prst="rect">
            <a:avLst/>
          </a:prstGeom>
          <a:ln w="57150">
            <a:solidFill>
              <a:srgbClr val="78D64B"/>
            </a:solidFill>
          </a:ln>
        </p:spPr>
      </p:pic>
    </p:spTree>
    <p:extLst>
      <p:ext uri="{BB962C8B-B14F-4D97-AF65-F5344CB8AC3E}">
        <p14:creationId xmlns:p14="http://schemas.microsoft.com/office/powerpoint/2010/main" val="40897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 name="Straight Connector 91">
            <a:extLst>
              <a:ext uri="{FF2B5EF4-FFF2-40B4-BE49-F238E27FC236}">
                <a16:creationId xmlns:a16="http://schemas.microsoft.com/office/drawing/2014/main" id="{4BE68503-1813-7418-C2B0-348233D349C4}"/>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3" name="TextBox 92">
            <a:extLst>
              <a:ext uri="{FF2B5EF4-FFF2-40B4-BE49-F238E27FC236}">
                <a16:creationId xmlns:a16="http://schemas.microsoft.com/office/drawing/2014/main" id="{4F31F84D-9757-0340-B966-C455E415E7D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4</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4" name="Graphic 93">
            <a:extLst>
              <a:ext uri="{FF2B5EF4-FFF2-40B4-BE49-F238E27FC236}">
                <a16:creationId xmlns:a16="http://schemas.microsoft.com/office/drawing/2014/main" id="{DDBC9C30-AE78-2303-9397-BE70BFD802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5" name="Graphic 94">
            <a:extLst>
              <a:ext uri="{FF2B5EF4-FFF2-40B4-BE49-F238E27FC236}">
                <a16:creationId xmlns:a16="http://schemas.microsoft.com/office/drawing/2014/main" id="{3CDD28B8-7343-2D53-53F7-1398C75C64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13" name="Rounded Rectangle 12">
            <a:extLst>
              <a:ext uri="{FF2B5EF4-FFF2-40B4-BE49-F238E27FC236}">
                <a16:creationId xmlns:a16="http://schemas.microsoft.com/office/drawing/2014/main" id="{28D02499-AA78-CA3A-8E80-34CD8BE3B4EA}"/>
              </a:ext>
            </a:extLst>
          </p:cNvPr>
          <p:cNvSpPr/>
          <p:nvPr/>
        </p:nvSpPr>
        <p:spPr>
          <a:xfrm>
            <a:off x="7277909" y="1808505"/>
            <a:ext cx="13610118" cy="1935682"/>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dirty="0"/>
          </a:p>
        </p:txBody>
      </p:sp>
      <p:sp>
        <p:nvSpPr>
          <p:cNvPr id="5" name="Metin kutusu 2">
            <a:extLst>
              <a:ext uri="{FF2B5EF4-FFF2-40B4-BE49-F238E27FC236}">
                <a16:creationId xmlns:a16="http://schemas.microsoft.com/office/drawing/2014/main" id="{89AE86A5-E46F-E687-B10D-D86AB07F13B8}"/>
              </a:ext>
            </a:extLst>
          </p:cNvPr>
          <p:cNvSpPr txBox="1"/>
          <p:nvPr/>
        </p:nvSpPr>
        <p:spPr>
          <a:xfrm>
            <a:off x="8117179" y="2426601"/>
            <a:ext cx="5726113" cy="769441"/>
          </a:xfrm>
          <a:prstGeom prst="rect">
            <a:avLst/>
          </a:prstGeom>
          <a:noFill/>
        </p:spPr>
        <p:txBody>
          <a:bodyPr wrap="square" rtlCol="0">
            <a:spAutoFit/>
          </a:bodyPr>
          <a:lstStyle/>
          <a:p>
            <a:r>
              <a:rPr lang="tr-TR" sz="4400" b="1" dirty="0">
                <a:latin typeface="Tahoma" panose="020B0604030504040204" pitchFamily="34" charset="0"/>
                <a:ea typeface="Tahoma" panose="020B0604030504040204" pitchFamily="34" charset="0"/>
                <a:cs typeface="Tahoma" panose="020B0604030504040204" pitchFamily="34" charset="0"/>
              </a:rPr>
              <a:t>Halka Arz Yapısı</a:t>
            </a:r>
          </a:p>
        </p:txBody>
      </p:sp>
      <p:sp>
        <p:nvSpPr>
          <p:cNvPr id="20" name="Rounded Rectangle 19">
            <a:extLst>
              <a:ext uri="{FF2B5EF4-FFF2-40B4-BE49-F238E27FC236}">
                <a16:creationId xmlns:a16="http://schemas.microsoft.com/office/drawing/2014/main" id="{8ABB0265-0D4B-DC8C-C533-3E88FD0F3AC4}"/>
              </a:ext>
            </a:extLst>
          </p:cNvPr>
          <p:cNvSpPr/>
          <p:nvPr/>
        </p:nvSpPr>
        <p:spPr>
          <a:xfrm>
            <a:off x="4965714" y="1808505"/>
            <a:ext cx="1887614" cy="1935682"/>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0" name="Graphic 49">
            <a:extLst>
              <a:ext uri="{FF2B5EF4-FFF2-40B4-BE49-F238E27FC236}">
                <a16:creationId xmlns:a16="http://schemas.microsoft.com/office/drawing/2014/main" id="{0448E1DC-7764-9993-5A9E-6B6F363AD5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3262" y="2330088"/>
            <a:ext cx="892517" cy="892516"/>
          </a:xfrm>
          <a:prstGeom prst="rect">
            <a:avLst/>
          </a:prstGeom>
        </p:spPr>
      </p:pic>
      <p:cxnSp>
        <p:nvCxnSpPr>
          <p:cNvPr id="9" name="Straight Arrow Connector 8">
            <a:extLst>
              <a:ext uri="{FF2B5EF4-FFF2-40B4-BE49-F238E27FC236}">
                <a16:creationId xmlns:a16="http://schemas.microsoft.com/office/drawing/2014/main" id="{CDB48BB4-E9A6-A92E-B66C-B0ED8202AC1B}"/>
              </a:ext>
            </a:extLst>
          </p:cNvPr>
          <p:cNvCxnSpPr>
            <a:cxnSpLocks/>
          </p:cNvCxnSpPr>
          <p:nvPr/>
        </p:nvCxnSpPr>
        <p:spPr>
          <a:xfrm rot="16200000" flipH="1" flipV="1">
            <a:off x="19515841" y="2492854"/>
            <a:ext cx="0" cy="566985"/>
          </a:xfrm>
          <a:prstGeom prst="straightConnector1">
            <a:avLst/>
          </a:prstGeom>
          <a:ln w="762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sp>
        <p:nvSpPr>
          <p:cNvPr id="21" name="Rounded Rectangle 20">
            <a:extLst>
              <a:ext uri="{FF2B5EF4-FFF2-40B4-BE49-F238E27FC236}">
                <a16:creationId xmlns:a16="http://schemas.microsoft.com/office/drawing/2014/main" id="{D058BBA0-CCF6-2FCF-FACD-4190EDBA1408}"/>
              </a:ext>
            </a:extLst>
          </p:cNvPr>
          <p:cNvSpPr/>
          <p:nvPr/>
        </p:nvSpPr>
        <p:spPr>
          <a:xfrm>
            <a:off x="7277909" y="3926821"/>
            <a:ext cx="13610118" cy="1935682"/>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dirty="0"/>
          </a:p>
        </p:txBody>
      </p:sp>
      <p:sp>
        <p:nvSpPr>
          <p:cNvPr id="7" name="Metin kutusu 3">
            <a:extLst>
              <a:ext uri="{FF2B5EF4-FFF2-40B4-BE49-F238E27FC236}">
                <a16:creationId xmlns:a16="http://schemas.microsoft.com/office/drawing/2014/main" id="{9D703255-F4CF-3A02-AA6E-06B34A994487}"/>
              </a:ext>
            </a:extLst>
          </p:cNvPr>
          <p:cNvSpPr txBox="1"/>
          <p:nvPr/>
        </p:nvSpPr>
        <p:spPr>
          <a:xfrm>
            <a:off x="8117179" y="4544917"/>
            <a:ext cx="6867927" cy="769441"/>
          </a:xfrm>
          <a:prstGeom prst="rect">
            <a:avLst/>
          </a:prstGeom>
          <a:noFill/>
        </p:spPr>
        <p:txBody>
          <a:bodyPr wrap="square" rtlCol="0">
            <a:spAutoFit/>
          </a:bodyPr>
          <a:lstStyle/>
          <a:p>
            <a:r>
              <a:rPr lang="tr-TR" sz="4400" b="1" dirty="0">
                <a:latin typeface="Tahoma" panose="020B0604030504040204" pitchFamily="34" charset="0"/>
                <a:ea typeface="Tahoma" panose="020B0604030504040204" pitchFamily="34" charset="0"/>
                <a:cs typeface="Tahoma" panose="020B0604030504040204" pitchFamily="34" charset="0"/>
              </a:rPr>
              <a:t>Reeder’a Genel Bakış</a:t>
            </a:r>
          </a:p>
        </p:txBody>
      </p:sp>
      <p:sp>
        <p:nvSpPr>
          <p:cNvPr id="22" name="Rounded Rectangle 21">
            <a:extLst>
              <a:ext uri="{FF2B5EF4-FFF2-40B4-BE49-F238E27FC236}">
                <a16:creationId xmlns:a16="http://schemas.microsoft.com/office/drawing/2014/main" id="{0F33701A-15E6-8132-5B12-93A6FFA95D56}"/>
              </a:ext>
            </a:extLst>
          </p:cNvPr>
          <p:cNvSpPr/>
          <p:nvPr/>
        </p:nvSpPr>
        <p:spPr>
          <a:xfrm>
            <a:off x="4965714" y="3926821"/>
            <a:ext cx="1887614" cy="1935682"/>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6" name="Graphic 55">
            <a:extLst>
              <a:ext uri="{FF2B5EF4-FFF2-40B4-BE49-F238E27FC236}">
                <a16:creationId xmlns:a16="http://schemas.microsoft.com/office/drawing/2014/main" id="{6FA71EF3-891B-523F-1D7C-16942FD1A7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18637" y="4403778"/>
            <a:ext cx="981768" cy="981768"/>
          </a:xfrm>
          <a:prstGeom prst="rect">
            <a:avLst/>
          </a:prstGeom>
        </p:spPr>
      </p:pic>
      <p:cxnSp>
        <p:nvCxnSpPr>
          <p:cNvPr id="10" name="Straight Arrow Connector 9">
            <a:extLst>
              <a:ext uri="{FF2B5EF4-FFF2-40B4-BE49-F238E27FC236}">
                <a16:creationId xmlns:a16="http://schemas.microsoft.com/office/drawing/2014/main" id="{D47AB4D6-253D-4A9D-F0FA-7166F02CEEC9}"/>
              </a:ext>
            </a:extLst>
          </p:cNvPr>
          <p:cNvCxnSpPr>
            <a:cxnSpLocks/>
          </p:cNvCxnSpPr>
          <p:nvPr/>
        </p:nvCxnSpPr>
        <p:spPr>
          <a:xfrm rot="16200000" flipH="1" flipV="1">
            <a:off x="19515841" y="4611170"/>
            <a:ext cx="0" cy="566985"/>
          </a:xfrm>
          <a:prstGeom prst="straightConnector1">
            <a:avLst/>
          </a:prstGeom>
          <a:ln w="762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sp>
        <p:nvSpPr>
          <p:cNvPr id="23" name="Rounded Rectangle 22">
            <a:extLst>
              <a:ext uri="{FF2B5EF4-FFF2-40B4-BE49-F238E27FC236}">
                <a16:creationId xmlns:a16="http://schemas.microsoft.com/office/drawing/2014/main" id="{023C0E07-3E14-8CBF-077E-8D99B9F01793}"/>
              </a:ext>
            </a:extLst>
          </p:cNvPr>
          <p:cNvSpPr/>
          <p:nvPr/>
        </p:nvSpPr>
        <p:spPr>
          <a:xfrm>
            <a:off x="7277909" y="6045137"/>
            <a:ext cx="13610118" cy="1935682"/>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dirty="0"/>
          </a:p>
        </p:txBody>
      </p:sp>
      <p:sp>
        <p:nvSpPr>
          <p:cNvPr id="8" name="Metin kutusu 4">
            <a:extLst>
              <a:ext uri="{FF2B5EF4-FFF2-40B4-BE49-F238E27FC236}">
                <a16:creationId xmlns:a16="http://schemas.microsoft.com/office/drawing/2014/main" id="{93F73A23-AF4F-3790-3185-4D3B76A914B2}"/>
              </a:ext>
            </a:extLst>
          </p:cNvPr>
          <p:cNvSpPr txBox="1"/>
          <p:nvPr/>
        </p:nvSpPr>
        <p:spPr>
          <a:xfrm>
            <a:off x="8117179" y="6663233"/>
            <a:ext cx="5623861" cy="769441"/>
          </a:xfrm>
          <a:prstGeom prst="rect">
            <a:avLst/>
          </a:prstGeom>
          <a:noFill/>
        </p:spPr>
        <p:txBody>
          <a:bodyPr wrap="square" rtlCol="0">
            <a:spAutoFit/>
          </a:bodyPr>
          <a:lstStyle/>
          <a:p>
            <a:r>
              <a:rPr lang="tr-TR" sz="4400" b="1" dirty="0">
                <a:latin typeface="Tahoma" panose="020B0604030504040204" pitchFamily="34" charset="0"/>
                <a:ea typeface="Tahoma" panose="020B0604030504040204" pitchFamily="34" charset="0"/>
                <a:cs typeface="Tahoma" panose="020B0604030504040204" pitchFamily="34" charset="0"/>
              </a:rPr>
              <a:t>Sektörel Bilgiler</a:t>
            </a:r>
          </a:p>
        </p:txBody>
      </p:sp>
      <p:sp>
        <p:nvSpPr>
          <p:cNvPr id="27" name="Rounded Rectangle 26">
            <a:extLst>
              <a:ext uri="{FF2B5EF4-FFF2-40B4-BE49-F238E27FC236}">
                <a16:creationId xmlns:a16="http://schemas.microsoft.com/office/drawing/2014/main" id="{3553AC7F-9B3C-557F-EFFF-4F19915BAC3D}"/>
              </a:ext>
            </a:extLst>
          </p:cNvPr>
          <p:cNvSpPr/>
          <p:nvPr/>
        </p:nvSpPr>
        <p:spPr>
          <a:xfrm>
            <a:off x="4965714" y="6045137"/>
            <a:ext cx="1887614" cy="1935682"/>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2" name="Graphic 51">
            <a:extLst>
              <a:ext uri="{FF2B5EF4-FFF2-40B4-BE49-F238E27FC236}">
                <a16:creationId xmlns:a16="http://schemas.microsoft.com/office/drawing/2014/main" id="{6D4AE243-FBF9-E83C-4722-4849AE8B60A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418637" y="6522094"/>
            <a:ext cx="981768" cy="981768"/>
          </a:xfrm>
          <a:prstGeom prst="rect">
            <a:avLst/>
          </a:prstGeom>
        </p:spPr>
      </p:pic>
      <p:cxnSp>
        <p:nvCxnSpPr>
          <p:cNvPr id="11" name="Straight Arrow Connector 10">
            <a:extLst>
              <a:ext uri="{FF2B5EF4-FFF2-40B4-BE49-F238E27FC236}">
                <a16:creationId xmlns:a16="http://schemas.microsoft.com/office/drawing/2014/main" id="{0E9716C5-1E87-7968-54F5-05CCA943CAFE}"/>
              </a:ext>
            </a:extLst>
          </p:cNvPr>
          <p:cNvCxnSpPr>
            <a:cxnSpLocks/>
          </p:cNvCxnSpPr>
          <p:nvPr/>
        </p:nvCxnSpPr>
        <p:spPr>
          <a:xfrm rot="16200000" flipH="1" flipV="1">
            <a:off x="19515841" y="6729486"/>
            <a:ext cx="0" cy="566985"/>
          </a:xfrm>
          <a:prstGeom prst="straightConnector1">
            <a:avLst/>
          </a:prstGeom>
          <a:ln w="762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sp>
        <p:nvSpPr>
          <p:cNvPr id="31" name="Rounded Rectangle 30">
            <a:extLst>
              <a:ext uri="{FF2B5EF4-FFF2-40B4-BE49-F238E27FC236}">
                <a16:creationId xmlns:a16="http://schemas.microsoft.com/office/drawing/2014/main" id="{149852E5-CC66-F279-4D92-F16D9F849A69}"/>
              </a:ext>
            </a:extLst>
          </p:cNvPr>
          <p:cNvSpPr/>
          <p:nvPr/>
        </p:nvSpPr>
        <p:spPr>
          <a:xfrm>
            <a:off x="7277909" y="8163453"/>
            <a:ext cx="13610118" cy="1935682"/>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dirty="0"/>
          </a:p>
        </p:txBody>
      </p:sp>
      <p:sp>
        <p:nvSpPr>
          <p:cNvPr id="12" name="Metin kutusu 19">
            <a:extLst>
              <a:ext uri="{FF2B5EF4-FFF2-40B4-BE49-F238E27FC236}">
                <a16:creationId xmlns:a16="http://schemas.microsoft.com/office/drawing/2014/main" id="{ED16D97D-EC78-02AD-E2CD-4527E0AAE046}"/>
              </a:ext>
            </a:extLst>
          </p:cNvPr>
          <p:cNvSpPr txBox="1"/>
          <p:nvPr/>
        </p:nvSpPr>
        <p:spPr>
          <a:xfrm>
            <a:off x="8117179" y="8781549"/>
            <a:ext cx="5623861" cy="769441"/>
          </a:xfrm>
          <a:prstGeom prst="rect">
            <a:avLst/>
          </a:prstGeom>
          <a:noFill/>
        </p:spPr>
        <p:txBody>
          <a:bodyPr wrap="square" rtlCol="0">
            <a:spAutoFit/>
          </a:bodyPr>
          <a:lstStyle/>
          <a:p>
            <a:r>
              <a:rPr lang="tr-TR" sz="4400" b="1" dirty="0">
                <a:latin typeface="Tahoma" panose="020B0604030504040204" pitchFamily="34" charset="0"/>
                <a:ea typeface="Tahoma" panose="020B0604030504040204" pitchFamily="34" charset="0"/>
                <a:cs typeface="Tahoma" panose="020B0604030504040204" pitchFamily="34" charset="0"/>
              </a:rPr>
              <a:t>Yatırım Unsurları</a:t>
            </a:r>
          </a:p>
        </p:txBody>
      </p:sp>
      <p:sp>
        <p:nvSpPr>
          <p:cNvPr id="32" name="Rounded Rectangle 31">
            <a:extLst>
              <a:ext uri="{FF2B5EF4-FFF2-40B4-BE49-F238E27FC236}">
                <a16:creationId xmlns:a16="http://schemas.microsoft.com/office/drawing/2014/main" id="{57858069-7EA3-7E28-0346-4C3DB363B7B5}"/>
              </a:ext>
            </a:extLst>
          </p:cNvPr>
          <p:cNvSpPr/>
          <p:nvPr/>
        </p:nvSpPr>
        <p:spPr>
          <a:xfrm>
            <a:off x="4965714" y="8163453"/>
            <a:ext cx="1887614" cy="1935682"/>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CA7641CD-21A1-4250-197F-B5BBF9130D73}"/>
              </a:ext>
            </a:extLst>
          </p:cNvPr>
          <p:cNvCxnSpPr>
            <a:cxnSpLocks/>
          </p:cNvCxnSpPr>
          <p:nvPr/>
        </p:nvCxnSpPr>
        <p:spPr>
          <a:xfrm rot="16200000" flipH="1" flipV="1">
            <a:off x="19515841" y="8847802"/>
            <a:ext cx="0" cy="566985"/>
          </a:xfrm>
          <a:prstGeom prst="straightConnector1">
            <a:avLst/>
          </a:prstGeom>
          <a:ln w="762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255060D-8369-49E6-6C8A-3BFF3E89DE98}"/>
              </a:ext>
            </a:extLst>
          </p:cNvPr>
          <p:cNvSpPr txBox="1"/>
          <p:nvPr/>
        </p:nvSpPr>
        <p:spPr>
          <a:xfrm>
            <a:off x="1819185" y="562375"/>
            <a:ext cx="3130985" cy="707886"/>
          </a:xfrm>
          <a:prstGeom prst="rect">
            <a:avLst/>
          </a:prstGeom>
          <a:noFill/>
        </p:spPr>
        <p:txBody>
          <a:bodyPr wrap="none" rtlCol="0">
            <a:spAutoFit/>
          </a:bodyPr>
          <a:lstStyle/>
          <a:p>
            <a:r>
              <a:rPr lang="tr-TR" sz="4000" b="1" dirty="0">
                <a:latin typeface="Century Gothic" panose="020B0502020202020204" pitchFamily="34" charset="0"/>
              </a:rPr>
              <a:t>İÇİNDEKİLER</a:t>
            </a:r>
          </a:p>
        </p:txBody>
      </p:sp>
      <p:sp>
        <p:nvSpPr>
          <p:cNvPr id="35" name="Rounded Rectangle 34">
            <a:extLst>
              <a:ext uri="{FF2B5EF4-FFF2-40B4-BE49-F238E27FC236}">
                <a16:creationId xmlns:a16="http://schemas.microsoft.com/office/drawing/2014/main" id="{71E58886-9685-2ED5-E20E-C8B3381F565C}"/>
              </a:ext>
            </a:extLst>
          </p:cNvPr>
          <p:cNvSpPr/>
          <p:nvPr/>
        </p:nvSpPr>
        <p:spPr>
          <a:xfrm>
            <a:off x="7277909" y="10281768"/>
            <a:ext cx="13610118" cy="1935682"/>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dirty="0"/>
          </a:p>
        </p:txBody>
      </p:sp>
      <p:sp>
        <p:nvSpPr>
          <p:cNvPr id="36" name="Metin kutusu 19">
            <a:extLst>
              <a:ext uri="{FF2B5EF4-FFF2-40B4-BE49-F238E27FC236}">
                <a16:creationId xmlns:a16="http://schemas.microsoft.com/office/drawing/2014/main" id="{AE2AC394-AB06-28EE-35BA-3EC47962303B}"/>
              </a:ext>
            </a:extLst>
          </p:cNvPr>
          <p:cNvSpPr txBox="1"/>
          <p:nvPr/>
        </p:nvSpPr>
        <p:spPr>
          <a:xfrm>
            <a:off x="8117179" y="10899864"/>
            <a:ext cx="5623861" cy="769441"/>
          </a:xfrm>
          <a:prstGeom prst="rect">
            <a:avLst/>
          </a:prstGeom>
          <a:noFill/>
        </p:spPr>
        <p:txBody>
          <a:bodyPr wrap="square" rtlCol="0">
            <a:spAutoFit/>
          </a:bodyPr>
          <a:lstStyle/>
          <a:p>
            <a:r>
              <a:rPr lang="tr-TR" sz="4400" b="1" dirty="0">
                <a:latin typeface="Tahoma" panose="020B0604030504040204" pitchFamily="34" charset="0"/>
                <a:ea typeface="Tahoma" panose="020B0604030504040204" pitchFamily="34" charset="0"/>
                <a:cs typeface="Tahoma" panose="020B0604030504040204" pitchFamily="34" charset="0"/>
              </a:rPr>
              <a:t>Ekler</a:t>
            </a:r>
          </a:p>
        </p:txBody>
      </p:sp>
      <p:sp>
        <p:nvSpPr>
          <p:cNvPr id="33" name="Rounded Rectangle 32">
            <a:extLst>
              <a:ext uri="{FF2B5EF4-FFF2-40B4-BE49-F238E27FC236}">
                <a16:creationId xmlns:a16="http://schemas.microsoft.com/office/drawing/2014/main" id="{3EB7BA2F-EADB-76B4-B020-A967FB1D96EA}"/>
              </a:ext>
            </a:extLst>
          </p:cNvPr>
          <p:cNvSpPr/>
          <p:nvPr/>
        </p:nvSpPr>
        <p:spPr>
          <a:xfrm>
            <a:off x="4965714" y="10281768"/>
            <a:ext cx="1887614" cy="1935682"/>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Graphic 33">
            <a:extLst>
              <a:ext uri="{FF2B5EF4-FFF2-40B4-BE49-F238E27FC236}">
                <a16:creationId xmlns:a16="http://schemas.microsoft.com/office/drawing/2014/main" id="{CC21A6DD-A98B-C39F-12BB-A4E4EFF1E8F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75466" y="10815554"/>
            <a:ext cx="868110" cy="868110"/>
          </a:xfrm>
          <a:prstGeom prst="rect">
            <a:avLst/>
          </a:prstGeom>
        </p:spPr>
      </p:pic>
      <p:cxnSp>
        <p:nvCxnSpPr>
          <p:cNvPr id="30" name="Straight Arrow Connector 29">
            <a:extLst>
              <a:ext uri="{FF2B5EF4-FFF2-40B4-BE49-F238E27FC236}">
                <a16:creationId xmlns:a16="http://schemas.microsoft.com/office/drawing/2014/main" id="{72380AA3-5CEF-E203-AFD3-6470D7CB84A1}"/>
              </a:ext>
            </a:extLst>
          </p:cNvPr>
          <p:cNvCxnSpPr>
            <a:cxnSpLocks/>
          </p:cNvCxnSpPr>
          <p:nvPr/>
        </p:nvCxnSpPr>
        <p:spPr>
          <a:xfrm rot="16200000" flipH="1" flipV="1">
            <a:off x="19515841" y="10966117"/>
            <a:ext cx="0" cy="566985"/>
          </a:xfrm>
          <a:prstGeom prst="straightConnector1">
            <a:avLst/>
          </a:prstGeom>
          <a:ln w="762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pic>
        <p:nvPicPr>
          <p:cNvPr id="37" name="Graphic 36">
            <a:extLst>
              <a:ext uri="{FF2B5EF4-FFF2-40B4-BE49-F238E27FC236}">
                <a16:creationId xmlns:a16="http://schemas.microsoft.com/office/drawing/2014/main" id="{ADC4AF85-AFC1-2383-0423-560ECDDBBFBB}"/>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18637" y="8640410"/>
            <a:ext cx="981768" cy="981768"/>
          </a:xfrm>
          <a:prstGeom prst="rect">
            <a:avLst/>
          </a:prstGeom>
        </p:spPr>
      </p:pic>
    </p:spTree>
    <p:extLst>
      <p:ext uri="{BB962C8B-B14F-4D97-AF65-F5344CB8AC3E}">
        <p14:creationId xmlns:p14="http://schemas.microsoft.com/office/powerpoint/2010/main" val="368803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FF077-57FB-B43A-3E0C-0CBCC5ECCE40}"/>
              </a:ext>
            </a:extLst>
          </p:cNvPr>
          <p:cNvSpPr txBox="1"/>
          <p:nvPr/>
        </p:nvSpPr>
        <p:spPr>
          <a:xfrm>
            <a:off x="1820536" y="563194"/>
            <a:ext cx="4939173"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YATIRIM UNSURLARI</a:t>
            </a:r>
          </a:p>
        </p:txBody>
      </p:sp>
      <p:sp>
        <p:nvSpPr>
          <p:cNvPr id="78" name="TextBox 77">
            <a:extLst>
              <a:ext uri="{FF2B5EF4-FFF2-40B4-BE49-F238E27FC236}">
                <a16:creationId xmlns:a16="http://schemas.microsoft.com/office/drawing/2014/main" id="{92477BD4-61B1-E8AD-C752-E273FD9CF021}"/>
              </a:ext>
            </a:extLst>
          </p:cNvPr>
          <p:cNvSpPr txBox="1"/>
          <p:nvPr/>
        </p:nvSpPr>
        <p:spPr>
          <a:xfrm>
            <a:off x="15254472" y="-825082"/>
            <a:ext cx="184731" cy="369332"/>
          </a:xfrm>
          <a:prstGeom prst="rect">
            <a:avLst/>
          </a:prstGeom>
          <a:noFill/>
        </p:spPr>
        <p:txBody>
          <a:bodyPr wrap="none" rtlCol="0">
            <a:spAutoFit/>
          </a:bodyPr>
          <a:lstStyle/>
          <a:p>
            <a:endParaRPr lang="tr-TR" sz="1800"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8087" y="895"/>
            <a:ext cx="0" cy="13714214"/>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493118" y="12708768"/>
            <a:ext cx="383438" cy="523220"/>
          </a:xfrm>
          <a:prstGeom prst="rect">
            <a:avLst/>
          </a:prstGeom>
          <a:noFill/>
        </p:spPr>
        <p:txBody>
          <a:bodyPr wrap="none" rtlCol="0">
            <a:spAutoFit/>
          </a:bodyPr>
          <a:lstStyle/>
          <a:p>
            <a:pPr algn="ctr"/>
            <a:fld id="{C9251519-943C-E141-B323-AC9EC13AF8FC}" type="slidenum">
              <a:rPr lang="en-US" sz="2800">
                <a:solidFill>
                  <a:srgbClr val="051C2C"/>
                </a:solidFill>
                <a:latin typeface="Century Gothic" panose="020B0502020202020204" pitchFamily="34" charset="0"/>
                <a:cs typeface="Arial" panose="020B0604020202020204" pitchFamily="34" charset="0"/>
              </a:rPr>
              <a:t>40</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368" y="507999"/>
            <a:ext cx="822942" cy="977242"/>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4273" y="6669031"/>
            <a:ext cx="1858220" cy="377942"/>
          </a:xfrm>
          <a:prstGeom prst="rect">
            <a:avLst/>
          </a:prstGeom>
          <a:effectLst/>
        </p:spPr>
      </p:pic>
      <p:sp>
        <p:nvSpPr>
          <p:cNvPr id="9" name="TextBox 8">
            <a:extLst>
              <a:ext uri="{FF2B5EF4-FFF2-40B4-BE49-F238E27FC236}">
                <a16:creationId xmlns:a16="http://schemas.microsoft.com/office/drawing/2014/main" id="{D3D4F2A8-3E4E-9538-9C28-A2CCAEDFE913}"/>
              </a:ext>
            </a:extLst>
          </p:cNvPr>
          <p:cNvSpPr txBox="1"/>
          <p:nvPr/>
        </p:nvSpPr>
        <p:spPr>
          <a:xfrm>
            <a:off x="1820535" y="1274303"/>
            <a:ext cx="8287846"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3. Tecrübeli Yönetim Kadrosu: İcra Kurulu</a:t>
            </a:r>
          </a:p>
        </p:txBody>
      </p:sp>
      <p:sp>
        <p:nvSpPr>
          <p:cNvPr id="107" name="Parallelogram 106">
            <a:extLst>
              <a:ext uri="{FF2B5EF4-FFF2-40B4-BE49-F238E27FC236}">
                <a16:creationId xmlns:a16="http://schemas.microsoft.com/office/drawing/2014/main" id="{944E5662-11BA-D1E2-FC5A-C00964572D84}"/>
              </a:ext>
            </a:extLst>
          </p:cNvPr>
          <p:cNvSpPr/>
          <p:nvPr/>
        </p:nvSpPr>
        <p:spPr>
          <a:xfrm>
            <a:off x="1812888" y="5366227"/>
            <a:ext cx="4126378" cy="6450866"/>
          </a:xfrm>
          <a:prstGeom prst="parallelogram">
            <a:avLst>
              <a:gd name="adj" fmla="val 0"/>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8" name="Parallelogram 107">
            <a:extLst>
              <a:ext uri="{FF2B5EF4-FFF2-40B4-BE49-F238E27FC236}">
                <a16:creationId xmlns:a16="http://schemas.microsoft.com/office/drawing/2014/main" id="{FAE29CC0-E262-BCBF-3AC9-F8473E1FDAA9}"/>
              </a:ext>
            </a:extLst>
          </p:cNvPr>
          <p:cNvSpPr/>
          <p:nvPr/>
        </p:nvSpPr>
        <p:spPr>
          <a:xfrm>
            <a:off x="2365971" y="4989486"/>
            <a:ext cx="3020208" cy="776612"/>
          </a:xfrm>
          <a:prstGeom prst="parallelogram">
            <a:avLst>
              <a:gd name="adj" fmla="val 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9" name="TextBox 12">
            <a:extLst>
              <a:ext uri="{FF2B5EF4-FFF2-40B4-BE49-F238E27FC236}">
                <a16:creationId xmlns:a16="http://schemas.microsoft.com/office/drawing/2014/main" id="{EC3168B2-1172-AAEE-1E10-68D94E7A3F80}"/>
              </a:ext>
            </a:extLst>
          </p:cNvPr>
          <p:cNvSpPr txBox="1"/>
          <p:nvPr/>
        </p:nvSpPr>
        <p:spPr>
          <a:xfrm>
            <a:off x="1820218" y="6096226"/>
            <a:ext cx="3831778" cy="1414554"/>
          </a:xfrm>
          <a:prstGeom prst="rect">
            <a:avLst/>
          </a:prstGeom>
          <a:noFill/>
          <a:ln>
            <a:noFill/>
          </a:ln>
        </p:spPr>
        <p:txBody>
          <a:bodyPr wrap="square">
            <a:spAutoFit/>
          </a:bodyPr>
          <a:lstStyle/>
          <a:p>
            <a:pPr algn="ct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Finanstan Sorumlu İcra Kurulu Başkan Yardımcısı</a:t>
            </a:r>
          </a:p>
          <a:p>
            <a:pPr algn="ct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tr-TR" sz="2000" dirty="0">
                <a:solidFill>
                  <a:srgbClr val="78D64B"/>
                </a:solidFill>
                <a:latin typeface="Tahoma" panose="020B0604030504040204" pitchFamily="34" charset="0"/>
                <a:ea typeface="Tahoma" panose="020B0604030504040204" pitchFamily="34" charset="0"/>
                <a:cs typeface="Tahoma" panose="020B0604030504040204" pitchFamily="34" charset="0"/>
              </a:rPr>
              <a:t>18+ Yıl İş Tecrübesi</a:t>
            </a:r>
          </a:p>
        </p:txBody>
      </p:sp>
      <p:sp>
        <p:nvSpPr>
          <p:cNvPr id="111" name="TextBox 12">
            <a:extLst>
              <a:ext uri="{FF2B5EF4-FFF2-40B4-BE49-F238E27FC236}">
                <a16:creationId xmlns:a16="http://schemas.microsoft.com/office/drawing/2014/main" id="{F7518892-154F-186F-54D0-EDDE495844EB}"/>
              </a:ext>
            </a:extLst>
          </p:cNvPr>
          <p:cNvSpPr txBox="1"/>
          <p:nvPr/>
        </p:nvSpPr>
        <p:spPr>
          <a:xfrm>
            <a:off x="2703688" y="5177764"/>
            <a:ext cx="2344778" cy="400110"/>
          </a:xfrm>
          <a:prstGeom prst="rect">
            <a:avLst/>
          </a:prstGeom>
          <a:noFill/>
          <a:ln>
            <a:noFill/>
          </a:ln>
        </p:spPr>
        <p:txBody>
          <a:bodyPr wrap="square">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Önder Polat</a:t>
            </a:r>
          </a:p>
        </p:txBody>
      </p:sp>
      <p:sp>
        <p:nvSpPr>
          <p:cNvPr id="141" name="Parallelogram 140">
            <a:extLst>
              <a:ext uri="{FF2B5EF4-FFF2-40B4-BE49-F238E27FC236}">
                <a16:creationId xmlns:a16="http://schemas.microsoft.com/office/drawing/2014/main" id="{5E8D7CA9-E9BB-92D9-7A34-5036B65BA5C2}"/>
              </a:ext>
            </a:extLst>
          </p:cNvPr>
          <p:cNvSpPr/>
          <p:nvPr/>
        </p:nvSpPr>
        <p:spPr>
          <a:xfrm>
            <a:off x="6154736" y="5812051"/>
            <a:ext cx="4126378" cy="6450866"/>
          </a:xfrm>
          <a:prstGeom prst="parallelogram">
            <a:avLst>
              <a:gd name="adj" fmla="val 0"/>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2" name="Parallelogram 141">
            <a:extLst>
              <a:ext uri="{FF2B5EF4-FFF2-40B4-BE49-F238E27FC236}">
                <a16:creationId xmlns:a16="http://schemas.microsoft.com/office/drawing/2014/main" id="{D0484BBE-92BD-96A2-6381-07986E268ADF}"/>
              </a:ext>
            </a:extLst>
          </p:cNvPr>
          <p:cNvSpPr/>
          <p:nvPr/>
        </p:nvSpPr>
        <p:spPr>
          <a:xfrm>
            <a:off x="6872794" y="5552148"/>
            <a:ext cx="3027874" cy="776612"/>
          </a:xfrm>
          <a:prstGeom prst="parallelogram">
            <a:avLst>
              <a:gd name="adj" fmla="val 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5" name="TextBox 12">
            <a:extLst>
              <a:ext uri="{FF2B5EF4-FFF2-40B4-BE49-F238E27FC236}">
                <a16:creationId xmlns:a16="http://schemas.microsoft.com/office/drawing/2014/main" id="{E1D1A5C0-D6C7-3025-F1EF-1FD78F539EF6}"/>
              </a:ext>
            </a:extLst>
          </p:cNvPr>
          <p:cNvSpPr txBox="1"/>
          <p:nvPr/>
        </p:nvSpPr>
        <p:spPr>
          <a:xfrm>
            <a:off x="6783432" y="5740427"/>
            <a:ext cx="3206598" cy="400110"/>
          </a:xfrm>
          <a:prstGeom prst="rect">
            <a:avLst/>
          </a:prstGeom>
          <a:noFill/>
          <a:ln>
            <a:noFill/>
          </a:ln>
        </p:spPr>
        <p:txBody>
          <a:bodyPr wrap="square">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Yunus Hakan Binöz</a:t>
            </a:r>
          </a:p>
        </p:txBody>
      </p:sp>
      <p:sp>
        <p:nvSpPr>
          <p:cNvPr id="143" name="TextBox 12">
            <a:extLst>
              <a:ext uri="{FF2B5EF4-FFF2-40B4-BE49-F238E27FC236}">
                <a16:creationId xmlns:a16="http://schemas.microsoft.com/office/drawing/2014/main" id="{2A2E1AE7-C9A9-27CE-8348-7D3F119A122F}"/>
              </a:ext>
            </a:extLst>
          </p:cNvPr>
          <p:cNvSpPr txBox="1"/>
          <p:nvPr/>
        </p:nvSpPr>
        <p:spPr>
          <a:xfrm>
            <a:off x="6365340" y="6604947"/>
            <a:ext cx="3929838" cy="1388393"/>
          </a:xfrm>
          <a:prstGeom prst="rect">
            <a:avLst/>
          </a:prstGeom>
          <a:noFill/>
          <a:ln>
            <a:noFill/>
          </a:ln>
        </p:spPr>
        <p:txBody>
          <a:bodyPr wrap="square">
            <a:spAutoFit/>
          </a:bodyPr>
          <a:lstStyle/>
          <a:p>
            <a:pPr algn="ctr" defTabSz="1219018" fontAlgn="b">
              <a:defRP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Üretimden Sorumlu İcra Kurulu Başkan Yardımcısı</a:t>
            </a:r>
          </a:p>
          <a:p>
            <a:pPr algn="ctr" defTabSz="1219018" fontAlgn="b">
              <a:defRPr/>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fontAlgn="b">
              <a:lnSpc>
                <a:spcPct val="150000"/>
              </a:lnSpc>
              <a:defRPr/>
            </a:pPr>
            <a:r>
              <a:rPr lang="tr-TR" sz="2000" dirty="0">
                <a:solidFill>
                  <a:srgbClr val="78D64B"/>
                </a:solidFill>
                <a:latin typeface="Tahoma" panose="020B0604030504040204" pitchFamily="34" charset="0"/>
                <a:ea typeface="Tahoma" panose="020B0604030504040204" pitchFamily="34" charset="0"/>
                <a:cs typeface="Tahoma" panose="020B0604030504040204" pitchFamily="34" charset="0"/>
              </a:rPr>
              <a:t>35+ Yıl İş Tecrübesi</a:t>
            </a:r>
          </a:p>
        </p:txBody>
      </p:sp>
      <p:sp>
        <p:nvSpPr>
          <p:cNvPr id="149" name="Parallelogram 148">
            <a:extLst>
              <a:ext uri="{FF2B5EF4-FFF2-40B4-BE49-F238E27FC236}">
                <a16:creationId xmlns:a16="http://schemas.microsoft.com/office/drawing/2014/main" id="{CF43AF14-A84F-5300-83C6-3382F3FD5B65}"/>
              </a:ext>
            </a:extLst>
          </p:cNvPr>
          <p:cNvSpPr/>
          <p:nvPr/>
        </p:nvSpPr>
        <p:spPr>
          <a:xfrm>
            <a:off x="10834200" y="5383577"/>
            <a:ext cx="4126378" cy="6450866"/>
          </a:xfrm>
          <a:prstGeom prst="parallelogram">
            <a:avLst>
              <a:gd name="adj" fmla="val 0"/>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0" name="Parallelogram 149">
            <a:extLst>
              <a:ext uri="{FF2B5EF4-FFF2-40B4-BE49-F238E27FC236}">
                <a16:creationId xmlns:a16="http://schemas.microsoft.com/office/drawing/2014/main" id="{084366D8-29FC-937E-ED5D-9B8E23176E07}"/>
              </a:ext>
            </a:extLst>
          </p:cNvPr>
          <p:cNvSpPr/>
          <p:nvPr/>
        </p:nvSpPr>
        <p:spPr>
          <a:xfrm>
            <a:off x="11387285" y="5006836"/>
            <a:ext cx="3020208" cy="776612"/>
          </a:xfrm>
          <a:prstGeom prst="parallelogram">
            <a:avLst>
              <a:gd name="adj" fmla="val 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1" name="TextBox 12">
            <a:extLst>
              <a:ext uri="{FF2B5EF4-FFF2-40B4-BE49-F238E27FC236}">
                <a16:creationId xmlns:a16="http://schemas.microsoft.com/office/drawing/2014/main" id="{6B3D3B5E-0C27-354F-4BBA-B16FDD1D5B68}"/>
              </a:ext>
            </a:extLst>
          </p:cNvPr>
          <p:cNvSpPr txBox="1"/>
          <p:nvPr/>
        </p:nvSpPr>
        <p:spPr>
          <a:xfrm>
            <a:off x="10882338" y="6060228"/>
            <a:ext cx="4030102" cy="1542282"/>
          </a:xfrm>
          <a:prstGeom prst="rect">
            <a:avLst/>
          </a:prstGeom>
          <a:noFill/>
          <a:ln>
            <a:noFill/>
          </a:ln>
        </p:spPr>
        <p:txBody>
          <a:bodyPr wrap="square">
            <a:spAutoFit/>
          </a:bodyPr>
          <a:lstStyle/>
          <a:p>
            <a:pPr algn="ctr" defTabSz="1219018" fontAlgn="b">
              <a:defRP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Satıştan Sorumlu İcra Kurulu Başkan Yardımcısı</a:t>
            </a:r>
          </a:p>
          <a:p>
            <a:pPr fontAlgn="b">
              <a:lnSpc>
                <a:spcPct val="150000"/>
              </a:lnSpc>
              <a:defRPr/>
            </a:pPr>
            <a:endParaRPr lang="tr-TR" sz="2000" dirty="0">
              <a:solidFill>
                <a:srgbClr val="78D64B"/>
              </a:solidFill>
              <a:latin typeface="Tahoma" panose="020B0604030504040204" pitchFamily="34" charset="0"/>
              <a:ea typeface="Tahoma" panose="020B0604030504040204" pitchFamily="34" charset="0"/>
              <a:cs typeface="Tahoma" panose="020B0604030504040204" pitchFamily="34" charset="0"/>
            </a:endParaRPr>
          </a:p>
          <a:p>
            <a:pPr fontAlgn="b">
              <a:lnSpc>
                <a:spcPct val="150000"/>
              </a:lnSpc>
              <a:defRPr/>
            </a:pPr>
            <a:r>
              <a:rPr lang="tr-TR" sz="2000" dirty="0">
                <a:solidFill>
                  <a:srgbClr val="78D64B"/>
                </a:solidFill>
                <a:latin typeface="Tahoma" panose="020B0604030504040204" pitchFamily="34" charset="0"/>
                <a:ea typeface="Tahoma" panose="020B0604030504040204" pitchFamily="34" charset="0"/>
                <a:cs typeface="Tahoma" panose="020B0604030504040204" pitchFamily="34" charset="0"/>
              </a:rPr>
              <a:t>21+ Yıl İş Tecrübesi</a:t>
            </a:r>
          </a:p>
        </p:txBody>
      </p:sp>
      <p:sp>
        <p:nvSpPr>
          <p:cNvPr id="153" name="TextBox 12">
            <a:extLst>
              <a:ext uri="{FF2B5EF4-FFF2-40B4-BE49-F238E27FC236}">
                <a16:creationId xmlns:a16="http://schemas.microsoft.com/office/drawing/2014/main" id="{289A78F1-F4B5-3DEF-6C4D-696D8640F641}"/>
              </a:ext>
            </a:extLst>
          </p:cNvPr>
          <p:cNvSpPr txBox="1"/>
          <p:nvPr/>
        </p:nvSpPr>
        <p:spPr>
          <a:xfrm>
            <a:off x="11478797" y="5177764"/>
            <a:ext cx="2837180" cy="400110"/>
          </a:xfrm>
          <a:prstGeom prst="rect">
            <a:avLst/>
          </a:prstGeom>
          <a:noFill/>
          <a:ln>
            <a:noFill/>
          </a:ln>
        </p:spPr>
        <p:txBody>
          <a:bodyPr wrap="square">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M. Akın Abay</a:t>
            </a:r>
          </a:p>
        </p:txBody>
      </p:sp>
      <p:sp>
        <p:nvSpPr>
          <p:cNvPr id="157" name="Parallelogram 156">
            <a:extLst>
              <a:ext uri="{FF2B5EF4-FFF2-40B4-BE49-F238E27FC236}">
                <a16:creationId xmlns:a16="http://schemas.microsoft.com/office/drawing/2014/main" id="{A39C1101-6AD5-B8B8-C5D7-FD5DDD3E960D}"/>
              </a:ext>
            </a:extLst>
          </p:cNvPr>
          <p:cNvSpPr/>
          <p:nvPr/>
        </p:nvSpPr>
        <p:spPr>
          <a:xfrm>
            <a:off x="15344858" y="5946239"/>
            <a:ext cx="4126378" cy="6450866"/>
          </a:xfrm>
          <a:prstGeom prst="parallelogram">
            <a:avLst>
              <a:gd name="adj" fmla="val 0"/>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8" name="Parallelogram 157">
            <a:extLst>
              <a:ext uri="{FF2B5EF4-FFF2-40B4-BE49-F238E27FC236}">
                <a16:creationId xmlns:a16="http://schemas.microsoft.com/office/drawing/2014/main" id="{3DC81246-C782-61FD-9CAD-9F96F8557792}"/>
              </a:ext>
            </a:extLst>
          </p:cNvPr>
          <p:cNvSpPr/>
          <p:nvPr/>
        </p:nvSpPr>
        <p:spPr>
          <a:xfrm>
            <a:off x="15897941" y="5569498"/>
            <a:ext cx="3020208" cy="776612"/>
          </a:xfrm>
          <a:prstGeom prst="parallelogram">
            <a:avLst>
              <a:gd name="adj" fmla="val 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9" name="TextBox 12">
            <a:extLst>
              <a:ext uri="{FF2B5EF4-FFF2-40B4-BE49-F238E27FC236}">
                <a16:creationId xmlns:a16="http://schemas.microsoft.com/office/drawing/2014/main" id="{0735DE09-B733-8CAE-679B-27808283AC7C}"/>
              </a:ext>
            </a:extLst>
          </p:cNvPr>
          <p:cNvSpPr txBox="1"/>
          <p:nvPr/>
        </p:nvSpPr>
        <p:spPr>
          <a:xfrm>
            <a:off x="15513662" y="6604947"/>
            <a:ext cx="3654450" cy="1568443"/>
          </a:xfrm>
          <a:prstGeom prst="rect">
            <a:avLst/>
          </a:prstGeom>
          <a:noFill/>
          <a:ln>
            <a:noFill/>
          </a:ln>
        </p:spPr>
        <p:txBody>
          <a:bodyPr wrap="square">
            <a:spAutoFit/>
          </a:bodyPr>
          <a:lstStyle/>
          <a:p>
            <a:pPr algn="ct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Pazarlamadan Sorumlu İcra Kurulu Başkan Yardımcısı</a:t>
            </a:r>
          </a:p>
          <a:p>
            <a:pPr>
              <a:lnSpc>
                <a:spcPct val="150000"/>
              </a:lnSpc>
            </a:pPr>
            <a:endParaRPr lang="tr-TR" sz="2000" dirty="0">
              <a:solidFill>
                <a:srgbClr val="78D64B"/>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tr-TR" sz="2000" dirty="0">
                <a:solidFill>
                  <a:srgbClr val="78D64B"/>
                </a:solidFill>
                <a:latin typeface="Tahoma" panose="020B0604030504040204" pitchFamily="34" charset="0"/>
                <a:ea typeface="Tahoma" panose="020B0604030504040204" pitchFamily="34" charset="0"/>
                <a:cs typeface="Tahoma" panose="020B0604030504040204" pitchFamily="34" charset="0"/>
              </a:rPr>
              <a:t>19+ Yıl İş Tecrübesi</a:t>
            </a:r>
          </a:p>
        </p:txBody>
      </p:sp>
      <p:sp>
        <p:nvSpPr>
          <p:cNvPr id="161" name="TextBox 12">
            <a:extLst>
              <a:ext uri="{FF2B5EF4-FFF2-40B4-BE49-F238E27FC236}">
                <a16:creationId xmlns:a16="http://schemas.microsoft.com/office/drawing/2014/main" id="{C7914715-389B-41B0-2C30-036219FABC87}"/>
              </a:ext>
            </a:extLst>
          </p:cNvPr>
          <p:cNvSpPr txBox="1"/>
          <p:nvPr/>
        </p:nvSpPr>
        <p:spPr>
          <a:xfrm>
            <a:off x="15847598" y="5740426"/>
            <a:ext cx="3120898" cy="400110"/>
          </a:xfrm>
          <a:prstGeom prst="rect">
            <a:avLst/>
          </a:prstGeom>
          <a:noFill/>
          <a:ln>
            <a:noFill/>
          </a:ln>
        </p:spPr>
        <p:txBody>
          <a:bodyPr wrap="square">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Ayşegül Kocaoğlu</a:t>
            </a:r>
          </a:p>
        </p:txBody>
      </p:sp>
      <p:sp>
        <p:nvSpPr>
          <p:cNvPr id="165" name="Parallelogram 164">
            <a:extLst>
              <a:ext uri="{FF2B5EF4-FFF2-40B4-BE49-F238E27FC236}">
                <a16:creationId xmlns:a16="http://schemas.microsoft.com/office/drawing/2014/main" id="{13F6F53B-EE2A-02E0-1740-8361348D7C23}"/>
              </a:ext>
            </a:extLst>
          </p:cNvPr>
          <p:cNvSpPr/>
          <p:nvPr/>
        </p:nvSpPr>
        <p:spPr>
          <a:xfrm>
            <a:off x="19855512" y="5368849"/>
            <a:ext cx="4126378" cy="6450866"/>
          </a:xfrm>
          <a:prstGeom prst="parallelogram">
            <a:avLst>
              <a:gd name="adj" fmla="val 0"/>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6" name="Parallelogram 165">
            <a:extLst>
              <a:ext uri="{FF2B5EF4-FFF2-40B4-BE49-F238E27FC236}">
                <a16:creationId xmlns:a16="http://schemas.microsoft.com/office/drawing/2014/main" id="{4B579294-5EAE-2C3B-A7DB-81DFF076D7A1}"/>
              </a:ext>
            </a:extLst>
          </p:cNvPr>
          <p:cNvSpPr/>
          <p:nvPr/>
        </p:nvSpPr>
        <p:spPr>
          <a:xfrm>
            <a:off x="20408597" y="4992108"/>
            <a:ext cx="3020208" cy="776612"/>
          </a:xfrm>
          <a:prstGeom prst="parallelogram">
            <a:avLst>
              <a:gd name="adj" fmla="val 0"/>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7" name="TextBox 12">
            <a:extLst>
              <a:ext uri="{FF2B5EF4-FFF2-40B4-BE49-F238E27FC236}">
                <a16:creationId xmlns:a16="http://schemas.microsoft.com/office/drawing/2014/main" id="{B5811F6F-6174-1F85-F3A3-FF2E24AAB005}"/>
              </a:ext>
            </a:extLst>
          </p:cNvPr>
          <p:cNvSpPr txBox="1"/>
          <p:nvPr/>
        </p:nvSpPr>
        <p:spPr>
          <a:xfrm>
            <a:off x="19903650" y="6045500"/>
            <a:ext cx="4030102" cy="1542282"/>
          </a:xfrm>
          <a:prstGeom prst="rect">
            <a:avLst/>
          </a:prstGeom>
          <a:noFill/>
          <a:ln>
            <a:noFill/>
          </a:ln>
        </p:spPr>
        <p:txBody>
          <a:bodyPr wrap="square">
            <a:spAutoFit/>
          </a:bodyPr>
          <a:lstStyle/>
          <a:p>
            <a:pPr algn="ctr" defTabSz="1219018" fontAlgn="b">
              <a:defRP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Ar-Ge ve Teknolojiden Sorumlu İcra Kurulu Başkan Yardımcısı</a:t>
            </a:r>
          </a:p>
          <a:p>
            <a:pPr fontAlgn="b">
              <a:lnSpc>
                <a:spcPct val="150000"/>
              </a:lnSpc>
              <a:defRPr/>
            </a:pPr>
            <a:endParaRPr lang="tr-TR" sz="2000" dirty="0">
              <a:solidFill>
                <a:srgbClr val="78D64B"/>
              </a:solidFill>
              <a:latin typeface="Tahoma" panose="020B0604030504040204" pitchFamily="34" charset="0"/>
              <a:ea typeface="Tahoma" panose="020B0604030504040204" pitchFamily="34" charset="0"/>
              <a:cs typeface="Tahoma" panose="020B0604030504040204" pitchFamily="34" charset="0"/>
            </a:endParaRPr>
          </a:p>
          <a:p>
            <a:pPr fontAlgn="b">
              <a:lnSpc>
                <a:spcPct val="150000"/>
              </a:lnSpc>
              <a:defRPr/>
            </a:pPr>
            <a:r>
              <a:rPr lang="tr-TR" sz="2000" dirty="0">
                <a:solidFill>
                  <a:srgbClr val="78D64B"/>
                </a:solidFill>
                <a:latin typeface="Tahoma" panose="020B0604030504040204" pitchFamily="34" charset="0"/>
                <a:ea typeface="Tahoma" panose="020B0604030504040204" pitchFamily="34" charset="0"/>
                <a:cs typeface="Tahoma" panose="020B0604030504040204" pitchFamily="34" charset="0"/>
              </a:rPr>
              <a:t>40+ Yıl İş Tecrübesi</a:t>
            </a:r>
          </a:p>
        </p:txBody>
      </p:sp>
      <p:sp>
        <p:nvSpPr>
          <p:cNvPr id="169" name="TextBox 12">
            <a:extLst>
              <a:ext uri="{FF2B5EF4-FFF2-40B4-BE49-F238E27FC236}">
                <a16:creationId xmlns:a16="http://schemas.microsoft.com/office/drawing/2014/main" id="{D7AA6342-7E18-C201-7578-25B31A193317}"/>
              </a:ext>
            </a:extLst>
          </p:cNvPr>
          <p:cNvSpPr txBox="1"/>
          <p:nvPr/>
        </p:nvSpPr>
        <p:spPr>
          <a:xfrm>
            <a:off x="20500109" y="5177764"/>
            <a:ext cx="2837180" cy="400110"/>
          </a:xfrm>
          <a:prstGeom prst="rect">
            <a:avLst/>
          </a:prstGeom>
          <a:noFill/>
          <a:ln>
            <a:noFill/>
          </a:ln>
        </p:spPr>
        <p:txBody>
          <a:bodyPr wrap="square">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Malcolm Clark</a:t>
            </a:r>
          </a:p>
        </p:txBody>
      </p:sp>
      <p:sp>
        <p:nvSpPr>
          <p:cNvPr id="8" name="TextBox 12">
            <a:extLst>
              <a:ext uri="{FF2B5EF4-FFF2-40B4-BE49-F238E27FC236}">
                <a16:creationId xmlns:a16="http://schemas.microsoft.com/office/drawing/2014/main" id="{3B0B7EF5-A317-4C54-E9AC-072A2B9D532F}"/>
              </a:ext>
            </a:extLst>
          </p:cNvPr>
          <p:cNvSpPr txBox="1"/>
          <p:nvPr/>
        </p:nvSpPr>
        <p:spPr>
          <a:xfrm>
            <a:off x="1910508" y="9635965"/>
            <a:ext cx="4669446" cy="1631216"/>
          </a:xfrm>
          <a:prstGeom prst="rect">
            <a:avLst/>
          </a:prstGeom>
          <a:noFill/>
          <a:ln>
            <a:noFill/>
          </a:ln>
        </p:spPr>
        <p:txBody>
          <a:bodyPr wrap="square">
            <a:spAutoFit/>
          </a:bodyPr>
          <a:lstStyle/>
          <a:p>
            <a:pPr>
              <a:buClr>
                <a:srgbClr val="78D64B"/>
              </a:buClr>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İstanbul Ticaret Üniversitesi </a:t>
            </a: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 İşletme</a:t>
            </a:r>
          </a:p>
          <a:p>
            <a:pPr>
              <a:buClr>
                <a:srgbClr val="78D64B"/>
              </a:buClr>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buClr>
                <a:srgbClr val="78D64B"/>
              </a:buClr>
            </a:pPr>
            <a:r>
              <a:rPr lang="tr-TR" sz="2000" b="1" dirty="0" err="1">
                <a:solidFill>
                  <a:srgbClr val="051C2C"/>
                </a:solidFill>
                <a:latin typeface="Tahoma" panose="020B0604030504040204" pitchFamily="34" charset="0"/>
                <a:ea typeface="Tahoma" panose="020B0604030504040204" pitchFamily="34" charset="0"/>
                <a:cs typeface="Tahoma" panose="020B0604030504040204" pitchFamily="34" charset="0"/>
              </a:rPr>
              <a:t>Linköping</a:t>
            </a: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 Üniversitesi </a:t>
            </a:r>
          </a:p>
          <a:p>
            <a:pPr>
              <a:buClr>
                <a:srgbClr val="78D64B"/>
              </a:buCl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Ekonomi</a:t>
            </a:r>
          </a:p>
        </p:txBody>
      </p:sp>
      <p:sp>
        <p:nvSpPr>
          <p:cNvPr id="11" name="TextBox 12">
            <a:extLst>
              <a:ext uri="{FF2B5EF4-FFF2-40B4-BE49-F238E27FC236}">
                <a16:creationId xmlns:a16="http://schemas.microsoft.com/office/drawing/2014/main" id="{97527E8E-2053-E5AD-DC4B-1D8699A9CCC9}"/>
              </a:ext>
            </a:extLst>
          </p:cNvPr>
          <p:cNvSpPr txBox="1"/>
          <p:nvPr/>
        </p:nvSpPr>
        <p:spPr>
          <a:xfrm>
            <a:off x="6365340" y="8091778"/>
            <a:ext cx="3929838" cy="1631216"/>
          </a:xfrm>
          <a:prstGeom prst="rect">
            <a:avLst/>
          </a:prstGeom>
          <a:noFill/>
          <a:ln>
            <a:noFill/>
          </a:ln>
        </p:spPr>
        <p:txBody>
          <a:bodyPr wrap="square">
            <a:spAutoFit/>
          </a:bodyPr>
          <a:lstStyle/>
          <a:p>
            <a:pPr marL="342832" indent="-342832">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Reeder</a:t>
            </a:r>
          </a:p>
          <a:p>
            <a:pPr marL="342832" indent="-342832">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Vural Plastik</a:t>
            </a:r>
          </a:p>
          <a:p>
            <a:pPr marL="342832" indent="-342832">
              <a:buClr>
                <a:srgbClr val="78D64B"/>
              </a:buClr>
              <a:buFont typeface="Arial" panose="020B0604020202020204" pitchFamily="34" charset="0"/>
              <a:buChar char="•"/>
            </a:pPr>
            <a:r>
              <a:rPr lang="tr-TR" sz="2000" dirty="0" err="1">
                <a:solidFill>
                  <a:srgbClr val="051C2C"/>
                </a:solidFill>
                <a:latin typeface="Tahoma" panose="020B0604030504040204" pitchFamily="34" charset="0"/>
                <a:ea typeface="Tahoma" panose="020B0604030504040204" pitchFamily="34" charset="0"/>
                <a:cs typeface="Tahoma" panose="020B0604030504040204" pitchFamily="34" charset="0"/>
              </a:rPr>
              <a:t>TemSA</a:t>
            </a: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marL="342832" indent="-342832">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Tiryaki </a:t>
            </a:r>
            <a:r>
              <a:rPr lang="tr-TR" sz="2000" dirty="0" err="1">
                <a:solidFill>
                  <a:srgbClr val="051C2C"/>
                </a:solidFill>
                <a:latin typeface="Tahoma" panose="020B0604030504040204" pitchFamily="34" charset="0"/>
                <a:ea typeface="Tahoma" panose="020B0604030504040204" pitchFamily="34" charset="0"/>
                <a:cs typeface="Tahoma" panose="020B0604030504040204" pitchFamily="34" charset="0"/>
              </a:rPr>
              <a:t>Agro</a:t>
            </a: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marL="342832" indent="-342832" algn="ctr">
              <a:buClr>
                <a:srgbClr val="78D64B"/>
              </a:buClr>
              <a:buFont typeface="Arial" panose="020B0604020202020204" pitchFamily="34" charset="0"/>
              <a:buChar char="•"/>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2">
            <a:extLst>
              <a:ext uri="{FF2B5EF4-FFF2-40B4-BE49-F238E27FC236}">
                <a16:creationId xmlns:a16="http://schemas.microsoft.com/office/drawing/2014/main" id="{C5CE25A6-E277-807E-1733-BFCCE90576E5}"/>
              </a:ext>
            </a:extLst>
          </p:cNvPr>
          <p:cNvSpPr txBox="1"/>
          <p:nvPr/>
        </p:nvSpPr>
        <p:spPr>
          <a:xfrm>
            <a:off x="10940806" y="7634787"/>
            <a:ext cx="4030102" cy="1631216"/>
          </a:xfrm>
          <a:prstGeom prst="rect">
            <a:avLst/>
          </a:prstGeom>
          <a:noFill/>
          <a:ln>
            <a:noFill/>
          </a:ln>
        </p:spPr>
        <p:txBody>
          <a:bodyPr wrap="square">
            <a:spAutoFit/>
          </a:bodyPr>
          <a:lstStyle/>
          <a:p>
            <a:pPr marL="342832" indent="-342832">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Reeder</a:t>
            </a:r>
          </a:p>
          <a:p>
            <a:pPr marL="342832" indent="-342832">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Arabam.com</a:t>
            </a:r>
          </a:p>
          <a:p>
            <a:pPr marL="342832" indent="-342832">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Turkcell</a:t>
            </a:r>
          </a:p>
          <a:p>
            <a:pPr marL="342832" indent="-342832">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Polisan Boya</a:t>
            </a:r>
          </a:p>
          <a:p>
            <a:pPr marL="342832" indent="-342832" algn="ctr">
              <a:buClr>
                <a:srgbClr val="78D64B"/>
              </a:buClr>
              <a:buFont typeface="Arial" panose="020B0604020202020204" pitchFamily="34" charset="0"/>
              <a:buChar char="•"/>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CB4CA1F8-8B8A-5D59-AA3A-F72DF91D5F54}"/>
              </a:ext>
            </a:extLst>
          </p:cNvPr>
          <p:cNvSpPr txBox="1"/>
          <p:nvPr/>
        </p:nvSpPr>
        <p:spPr>
          <a:xfrm>
            <a:off x="15513664" y="8147564"/>
            <a:ext cx="3654450" cy="1631216"/>
          </a:xfrm>
          <a:prstGeom prst="rect">
            <a:avLst/>
          </a:prstGeom>
          <a:noFill/>
          <a:ln>
            <a:noFill/>
          </a:ln>
        </p:spPr>
        <p:txBody>
          <a:bodyPr wrap="square">
            <a:spAutoFit/>
          </a:bodyPr>
          <a:lstStyle/>
          <a:p>
            <a:pPr marL="342832" indent="-342832">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Reeder</a:t>
            </a:r>
          </a:p>
          <a:p>
            <a:pPr marL="342832" indent="-342832">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Nestle</a:t>
            </a:r>
          </a:p>
          <a:p>
            <a:pPr marL="342832" indent="-342832">
              <a:buClr>
                <a:srgbClr val="78D64B"/>
              </a:buClr>
              <a:buFont typeface="Arial" panose="020B0604020202020204" pitchFamily="34" charset="0"/>
              <a:buChar char="•"/>
            </a:pPr>
            <a:r>
              <a:rPr lang="tr-TR" sz="2000" dirty="0" err="1">
                <a:solidFill>
                  <a:srgbClr val="051C2C"/>
                </a:solidFill>
                <a:latin typeface="Tahoma" panose="020B0604030504040204" pitchFamily="34" charset="0"/>
                <a:ea typeface="Tahoma" panose="020B0604030504040204" pitchFamily="34" charset="0"/>
                <a:cs typeface="Tahoma" panose="020B0604030504040204" pitchFamily="34" charset="0"/>
              </a:rPr>
              <a:t>Danone</a:t>
            </a: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marL="342832" indent="-342832">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Coca-Cola </a:t>
            </a:r>
            <a:r>
              <a:rPr lang="tr-TR" sz="2000" dirty="0" err="1">
                <a:solidFill>
                  <a:srgbClr val="051C2C"/>
                </a:solidFill>
                <a:latin typeface="Tahoma" panose="020B0604030504040204" pitchFamily="34" charset="0"/>
                <a:ea typeface="Tahoma" panose="020B0604030504040204" pitchFamily="34" charset="0"/>
                <a:cs typeface="Tahoma" panose="020B0604030504040204" pitchFamily="34" charset="0"/>
              </a:rPr>
              <a:t>Company</a:t>
            </a: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marL="342832" indent="-342832" algn="ctr">
              <a:buClr>
                <a:srgbClr val="78D64B"/>
              </a:buClr>
              <a:buFont typeface="Arial" panose="020B0604020202020204" pitchFamily="34" charset="0"/>
              <a:buChar char="•"/>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2">
            <a:extLst>
              <a:ext uri="{FF2B5EF4-FFF2-40B4-BE49-F238E27FC236}">
                <a16:creationId xmlns:a16="http://schemas.microsoft.com/office/drawing/2014/main" id="{71CE1A77-031B-933D-12AE-F8A0AF7D3326}"/>
              </a:ext>
            </a:extLst>
          </p:cNvPr>
          <p:cNvSpPr txBox="1"/>
          <p:nvPr/>
        </p:nvSpPr>
        <p:spPr>
          <a:xfrm>
            <a:off x="19835204" y="7658776"/>
            <a:ext cx="4030102" cy="1631216"/>
          </a:xfrm>
          <a:prstGeom prst="rect">
            <a:avLst/>
          </a:prstGeom>
          <a:noFill/>
          <a:ln>
            <a:noFill/>
          </a:ln>
        </p:spPr>
        <p:txBody>
          <a:bodyPr wrap="square">
            <a:spAutoFit/>
          </a:bodyPr>
          <a:lstStyle/>
          <a:p>
            <a:pPr marL="342832" indent="-342832">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Reeder</a:t>
            </a:r>
          </a:p>
          <a:p>
            <a:pPr marL="342832" indent="-342832">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Samsun 19 Mayıs Üniversitesi</a:t>
            </a:r>
          </a:p>
          <a:p>
            <a:pPr marL="342832" indent="-342832">
              <a:buClr>
                <a:srgbClr val="78D64B"/>
              </a:buClr>
              <a:buFont typeface="Arial" panose="020B0604020202020204" pitchFamily="34" charset="0"/>
              <a:buChar char="•"/>
            </a:pPr>
            <a:r>
              <a:rPr lang="tr-TR" sz="2000" dirty="0" err="1">
                <a:solidFill>
                  <a:srgbClr val="051C2C"/>
                </a:solidFill>
                <a:latin typeface="Tahoma" panose="020B0604030504040204" pitchFamily="34" charset="0"/>
                <a:ea typeface="Tahoma" panose="020B0604030504040204" pitchFamily="34" charset="0"/>
                <a:cs typeface="Tahoma" panose="020B0604030504040204" pitchFamily="34" charset="0"/>
              </a:rPr>
              <a:t>Brunel</a:t>
            </a: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 Üniversitesi</a:t>
            </a:r>
          </a:p>
          <a:p>
            <a:pPr marL="342832" indent="-342832">
              <a:buClr>
                <a:srgbClr val="78D64B"/>
              </a:buClr>
              <a:buFont typeface="Arial" panose="020B0604020202020204" pitchFamily="34" charset="0"/>
              <a:buChar char="•"/>
            </a:pPr>
            <a:r>
              <a:rPr lang="tr-TR" sz="2000" dirty="0" err="1">
                <a:solidFill>
                  <a:srgbClr val="051C2C"/>
                </a:solidFill>
                <a:latin typeface="Tahoma" panose="020B0604030504040204" pitchFamily="34" charset="0"/>
                <a:ea typeface="Tahoma" panose="020B0604030504040204" pitchFamily="34" charset="0"/>
                <a:cs typeface="Tahoma" panose="020B0604030504040204" pitchFamily="34" charset="0"/>
              </a:rPr>
              <a:t>Imperial</a:t>
            </a: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 Üniversitesi</a:t>
            </a:r>
          </a:p>
          <a:p>
            <a:pPr marL="342832" indent="-342832" algn="ctr">
              <a:buClr>
                <a:srgbClr val="78D64B"/>
              </a:buClr>
              <a:buFont typeface="Arial" panose="020B0604020202020204" pitchFamily="34" charset="0"/>
              <a:buChar char="•"/>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2">
            <a:extLst>
              <a:ext uri="{FF2B5EF4-FFF2-40B4-BE49-F238E27FC236}">
                <a16:creationId xmlns:a16="http://schemas.microsoft.com/office/drawing/2014/main" id="{E155F58C-A4E3-34AE-1C17-DD42E27D0A75}"/>
              </a:ext>
            </a:extLst>
          </p:cNvPr>
          <p:cNvSpPr txBox="1"/>
          <p:nvPr/>
        </p:nvSpPr>
        <p:spPr>
          <a:xfrm>
            <a:off x="1892626" y="7544102"/>
            <a:ext cx="3966894" cy="1631216"/>
          </a:xfrm>
          <a:prstGeom prst="rect">
            <a:avLst/>
          </a:prstGeom>
          <a:noFill/>
          <a:ln>
            <a:noFill/>
          </a:ln>
        </p:spPr>
        <p:txBody>
          <a:bodyPr wrap="square">
            <a:spAutoFit/>
          </a:bodyPr>
          <a:lstStyle/>
          <a:p>
            <a:pPr marL="342900" indent="-342900">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Reeder</a:t>
            </a:r>
          </a:p>
          <a:p>
            <a:pPr marL="342900" indent="-342900">
              <a:buClr>
                <a:srgbClr val="78D64B"/>
              </a:buClr>
              <a:buFont typeface="Arial" panose="020B0604020202020204" pitchFamily="34" charset="0"/>
              <a:buChar char="•"/>
            </a:pPr>
            <a:r>
              <a:rPr lang="tr-TR" sz="2000" dirty="0" err="1">
                <a:solidFill>
                  <a:srgbClr val="051C2C"/>
                </a:solidFill>
                <a:latin typeface="Tahoma" panose="020B0604030504040204" pitchFamily="34" charset="0"/>
                <a:ea typeface="Tahoma" panose="020B0604030504040204" pitchFamily="34" charset="0"/>
                <a:cs typeface="Tahoma" panose="020B0604030504040204" pitchFamily="34" charset="0"/>
              </a:rPr>
              <a:t>Demta</a:t>
            </a: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marL="342900" indent="-342900">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Turkcell</a:t>
            </a:r>
          </a:p>
          <a:p>
            <a:pPr marL="342900" indent="-342900">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Ernst &amp; Young</a:t>
            </a:r>
          </a:p>
          <a:p>
            <a:pPr marL="342900" indent="-342900">
              <a:buClr>
                <a:srgbClr val="78D64B"/>
              </a:buClr>
              <a:buFont typeface="Arial" panose="020B0604020202020204" pitchFamily="34" charset="0"/>
              <a:buChar cha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BDO</a:t>
            </a:r>
          </a:p>
        </p:txBody>
      </p:sp>
      <p:cxnSp>
        <p:nvCxnSpPr>
          <p:cNvPr id="4" name="Straight Connector 3">
            <a:extLst>
              <a:ext uri="{FF2B5EF4-FFF2-40B4-BE49-F238E27FC236}">
                <a16:creationId xmlns:a16="http://schemas.microsoft.com/office/drawing/2014/main" id="{89EF822B-D761-7593-0112-3474DF0D1F67}"/>
              </a:ext>
            </a:extLst>
          </p:cNvPr>
          <p:cNvCxnSpPr>
            <a:cxnSpLocks/>
          </p:cNvCxnSpPr>
          <p:nvPr/>
        </p:nvCxnSpPr>
        <p:spPr>
          <a:xfrm>
            <a:off x="2025684" y="9327834"/>
            <a:ext cx="3700782"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662C6FE-7FFC-4B0F-6292-9DF8294CE091}"/>
              </a:ext>
            </a:extLst>
          </p:cNvPr>
          <p:cNvCxnSpPr>
            <a:cxnSpLocks/>
          </p:cNvCxnSpPr>
          <p:nvPr/>
        </p:nvCxnSpPr>
        <p:spPr>
          <a:xfrm>
            <a:off x="6367532" y="9635964"/>
            <a:ext cx="3700782"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9D24771-F281-E632-AA34-AFE54DD66FED}"/>
              </a:ext>
            </a:extLst>
          </p:cNvPr>
          <p:cNvCxnSpPr>
            <a:cxnSpLocks/>
          </p:cNvCxnSpPr>
          <p:nvPr/>
        </p:nvCxnSpPr>
        <p:spPr>
          <a:xfrm>
            <a:off x="11259796" y="9715372"/>
            <a:ext cx="3700782"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487E52B-8E72-EA09-C628-CFA7B3F0CF90}"/>
              </a:ext>
            </a:extLst>
          </p:cNvPr>
          <p:cNvCxnSpPr>
            <a:cxnSpLocks/>
          </p:cNvCxnSpPr>
          <p:nvPr/>
        </p:nvCxnSpPr>
        <p:spPr>
          <a:xfrm>
            <a:off x="15439202" y="9757040"/>
            <a:ext cx="3700782"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04248D2-AA28-E830-785B-4D0651DD9C0F}"/>
              </a:ext>
            </a:extLst>
          </p:cNvPr>
          <p:cNvCxnSpPr>
            <a:cxnSpLocks/>
          </p:cNvCxnSpPr>
          <p:nvPr/>
        </p:nvCxnSpPr>
        <p:spPr>
          <a:xfrm>
            <a:off x="19855512" y="9125650"/>
            <a:ext cx="3700782" cy="0"/>
          </a:xfrm>
          <a:prstGeom prst="line">
            <a:avLst/>
          </a:prstGeom>
          <a:ln w="6350">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
        <p:nvSpPr>
          <p:cNvPr id="19" name="TextBox 12">
            <a:extLst>
              <a:ext uri="{FF2B5EF4-FFF2-40B4-BE49-F238E27FC236}">
                <a16:creationId xmlns:a16="http://schemas.microsoft.com/office/drawing/2014/main" id="{460911A9-C81E-B312-BAA7-D185C517DF4D}"/>
              </a:ext>
            </a:extLst>
          </p:cNvPr>
          <p:cNvSpPr txBox="1"/>
          <p:nvPr/>
        </p:nvSpPr>
        <p:spPr>
          <a:xfrm>
            <a:off x="6365340" y="9870543"/>
            <a:ext cx="4669446" cy="707886"/>
          </a:xfrm>
          <a:prstGeom prst="rect">
            <a:avLst/>
          </a:prstGeom>
          <a:noFill/>
          <a:ln>
            <a:noFill/>
          </a:ln>
        </p:spPr>
        <p:txBody>
          <a:bodyPr wrap="square">
            <a:spAutoFit/>
          </a:bodyPr>
          <a:lstStyle/>
          <a:p>
            <a:pPr>
              <a:buClr>
                <a:srgbClr val="78D64B"/>
              </a:buClr>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Çukurova Üniversitesi </a:t>
            </a:r>
          </a:p>
          <a:p>
            <a:pPr>
              <a:buClr>
                <a:srgbClr val="78D64B"/>
              </a:buCl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Endüstri Mühendisliği</a:t>
            </a:r>
          </a:p>
        </p:txBody>
      </p:sp>
      <p:sp>
        <p:nvSpPr>
          <p:cNvPr id="20" name="TextBox 12">
            <a:extLst>
              <a:ext uri="{FF2B5EF4-FFF2-40B4-BE49-F238E27FC236}">
                <a16:creationId xmlns:a16="http://schemas.microsoft.com/office/drawing/2014/main" id="{1AA38397-1ED9-AF2A-B6F4-BA90526F0D64}"/>
              </a:ext>
            </a:extLst>
          </p:cNvPr>
          <p:cNvSpPr txBox="1"/>
          <p:nvPr/>
        </p:nvSpPr>
        <p:spPr>
          <a:xfrm>
            <a:off x="19835204" y="9507995"/>
            <a:ext cx="4669446" cy="1631216"/>
          </a:xfrm>
          <a:prstGeom prst="rect">
            <a:avLst/>
          </a:prstGeom>
          <a:noFill/>
          <a:ln>
            <a:noFill/>
          </a:ln>
        </p:spPr>
        <p:txBody>
          <a:bodyPr wrap="square">
            <a:spAutoFit/>
          </a:bodyPr>
          <a:lstStyle/>
          <a:p>
            <a:pPr>
              <a:buClr>
                <a:srgbClr val="78D64B"/>
              </a:buClr>
            </a:pPr>
            <a:r>
              <a:rPr lang="tr-TR" sz="2000" b="1" dirty="0" err="1">
                <a:solidFill>
                  <a:srgbClr val="051C2C"/>
                </a:solidFill>
                <a:latin typeface="Tahoma" panose="020B0604030504040204" pitchFamily="34" charset="0"/>
                <a:ea typeface="Tahoma" panose="020B0604030504040204" pitchFamily="34" charset="0"/>
                <a:cs typeface="Tahoma" panose="020B0604030504040204" pitchFamily="34" charset="0"/>
              </a:rPr>
              <a:t>Imperial</a:t>
            </a: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 </a:t>
            </a:r>
            <a:r>
              <a:rPr lang="tr-TR" sz="2000" b="1" dirty="0" err="1">
                <a:solidFill>
                  <a:srgbClr val="051C2C"/>
                </a:solidFill>
                <a:latin typeface="Tahoma" panose="020B0604030504040204" pitchFamily="34" charset="0"/>
                <a:ea typeface="Tahoma" panose="020B0604030504040204" pitchFamily="34" charset="0"/>
                <a:cs typeface="Tahoma" panose="020B0604030504040204" pitchFamily="34" charset="0"/>
              </a:rPr>
              <a:t>College</a:t>
            </a: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 </a:t>
            </a:r>
          </a:p>
          <a:p>
            <a:pPr>
              <a:buClr>
                <a:srgbClr val="78D64B"/>
              </a:buCl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Elektrik Mühendisliği</a:t>
            </a:r>
          </a:p>
          <a:p>
            <a:pPr>
              <a:buClr>
                <a:srgbClr val="78D64B"/>
              </a:buClr>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buClr>
                <a:srgbClr val="78D64B"/>
              </a:buClr>
            </a:pPr>
            <a:r>
              <a:rPr lang="tr-TR" sz="2000" b="1" dirty="0" err="1">
                <a:solidFill>
                  <a:srgbClr val="051C2C"/>
                </a:solidFill>
                <a:latin typeface="Tahoma" panose="020B0604030504040204" pitchFamily="34" charset="0"/>
                <a:ea typeface="Tahoma" panose="020B0604030504040204" pitchFamily="34" charset="0"/>
                <a:cs typeface="Tahoma" panose="020B0604030504040204" pitchFamily="34" charset="0"/>
              </a:rPr>
              <a:t>Imperial</a:t>
            </a: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 </a:t>
            </a:r>
            <a:r>
              <a:rPr lang="tr-TR" sz="2000" b="1" dirty="0" err="1">
                <a:solidFill>
                  <a:srgbClr val="051C2C"/>
                </a:solidFill>
                <a:latin typeface="Tahoma" panose="020B0604030504040204" pitchFamily="34" charset="0"/>
                <a:ea typeface="Tahoma" panose="020B0604030504040204" pitchFamily="34" charset="0"/>
                <a:cs typeface="Tahoma" panose="020B0604030504040204" pitchFamily="34" charset="0"/>
              </a:rPr>
              <a:t>College</a:t>
            </a:r>
            <a:endPar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buClr>
                <a:srgbClr val="78D64B"/>
              </a:buCl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Biyomedikal mühendisliği Doktora</a:t>
            </a:r>
          </a:p>
        </p:txBody>
      </p:sp>
      <p:sp>
        <p:nvSpPr>
          <p:cNvPr id="21" name="TextBox 12">
            <a:extLst>
              <a:ext uri="{FF2B5EF4-FFF2-40B4-BE49-F238E27FC236}">
                <a16:creationId xmlns:a16="http://schemas.microsoft.com/office/drawing/2014/main" id="{FBF740C8-59E1-878E-6331-AB3A64B22445}"/>
              </a:ext>
            </a:extLst>
          </p:cNvPr>
          <p:cNvSpPr txBox="1"/>
          <p:nvPr/>
        </p:nvSpPr>
        <p:spPr>
          <a:xfrm>
            <a:off x="15344854" y="10096169"/>
            <a:ext cx="4669446" cy="1938992"/>
          </a:xfrm>
          <a:prstGeom prst="rect">
            <a:avLst/>
          </a:prstGeom>
          <a:noFill/>
          <a:ln>
            <a:noFill/>
          </a:ln>
        </p:spPr>
        <p:txBody>
          <a:bodyPr wrap="square">
            <a:spAutoFit/>
          </a:bodyPr>
          <a:lstStyle/>
          <a:p>
            <a:pPr>
              <a:buClr>
                <a:srgbClr val="78D64B"/>
              </a:buClr>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Koç Üniversitesi </a:t>
            </a:r>
          </a:p>
          <a:p>
            <a:pPr>
              <a:buClr>
                <a:srgbClr val="78D64B"/>
              </a:buCl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Matematik</a:t>
            </a:r>
          </a:p>
          <a:p>
            <a:pPr>
              <a:buClr>
                <a:srgbClr val="78D64B"/>
              </a:buClr>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buClr>
                <a:srgbClr val="78D64B"/>
              </a:buClr>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Bilgi Üniversitesi</a:t>
            </a:r>
          </a:p>
          <a:p>
            <a:pPr>
              <a:buClr>
                <a:srgbClr val="78D64B"/>
              </a:buCl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Ekonomi Yüksek Lisans</a:t>
            </a:r>
          </a:p>
          <a:p>
            <a:pPr>
              <a:buClr>
                <a:srgbClr val="78D64B"/>
              </a:buClr>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12">
            <a:extLst>
              <a:ext uri="{FF2B5EF4-FFF2-40B4-BE49-F238E27FC236}">
                <a16:creationId xmlns:a16="http://schemas.microsoft.com/office/drawing/2014/main" id="{6EA693E2-2AF0-4CB2-7997-57AA14CBC774}"/>
              </a:ext>
            </a:extLst>
          </p:cNvPr>
          <p:cNvSpPr txBox="1"/>
          <p:nvPr/>
        </p:nvSpPr>
        <p:spPr>
          <a:xfrm>
            <a:off x="10823870" y="9870545"/>
            <a:ext cx="4669446" cy="1631216"/>
          </a:xfrm>
          <a:prstGeom prst="rect">
            <a:avLst/>
          </a:prstGeom>
          <a:noFill/>
          <a:ln>
            <a:noFill/>
          </a:ln>
        </p:spPr>
        <p:txBody>
          <a:bodyPr wrap="square">
            <a:spAutoFit/>
          </a:bodyPr>
          <a:lstStyle/>
          <a:p>
            <a:pPr>
              <a:buClr>
                <a:srgbClr val="78D64B"/>
              </a:buClr>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Celal Bayar Üniversitesi </a:t>
            </a:r>
          </a:p>
          <a:p>
            <a:pPr>
              <a:buClr>
                <a:srgbClr val="78D64B"/>
              </a:buCl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İşletme</a:t>
            </a:r>
          </a:p>
          <a:p>
            <a:pPr>
              <a:buClr>
                <a:srgbClr val="78D64B"/>
              </a:buClr>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buClr>
                <a:srgbClr val="78D64B"/>
              </a:buClr>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Koç Üniversitesi </a:t>
            </a:r>
          </a:p>
          <a:p>
            <a:pPr>
              <a:buClr>
                <a:srgbClr val="78D64B"/>
              </a:buClr>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İşletme Yüksek Lisans</a:t>
            </a:r>
          </a:p>
        </p:txBody>
      </p:sp>
      <p:pic>
        <p:nvPicPr>
          <p:cNvPr id="18" name="Resim 11" descr="gülümsemek, gülüş, insan yüzü, kişi, şahıs, deri, cilt içeren bir resim&#10;&#10;Açıklama otomatik olarak oluşturuldu">
            <a:extLst>
              <a:ext uri="{FF2B5EF4-FFF2-40B4-BE49-F238E27FC236}">
                <a16:creationId xmlns:a16="http://schemas.microsoft.com/office/drawing/2014/main" id="{B20554C7-0C35-FC50-7F79-627B8A060F3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6547224" y="3827073"/>
            <a:ext cx="1715335" cy="1774800"/>
          </a:xfrm>
          <a:prstGeom prst="rect">
            <a:avLst/>
          </a:prstGeom>
          <a:ln w="57150">
            <a:solidFill>
              <a:srgbClr val="78D64B"/>
            </a:solidFill>
          </a:ln>
        </p:spPr>
      </p:pic>
      <p:pic>
        <p:nvPicPr>
          <p:cNvPr id="23" name="Resim 13" descr="insan yüzü, adam, insan, alın, kaş içeren bir resim&#10;&#10;Açıklama otomatik olarak oluşturuldu">
            <a:extLst>
              <a:ext uri="{FF2B5EF4-FFF2-40B4-BE49-F238E27FC236}">
                <a16:creationId xmlns:a16="http://schemas.microsoft.com/office/drawing/2014/main" id="{B25CD675-042B-72DD-5954-D3AA6522D0F4}"/>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3017324" y="3252866"/>
            <a:ext cx="1715335" cy="1774800"/>
          </a:xfrm>
          <a:prstGeom prst="rect">
            <a:avLst/>
          </a:prstGeom>
          <a:ln w="57150">
            <a:solidFill>
              <a:srgbClr val="78D64B"/>
            </a:solidFill>
          </a:ln>
        </p:spPr>
      </p:pic>
      <p:pic>
        <p:nvPicPr>
          <p:cNvPr id="24" name="Picture 23">
            <a:extLst>
              <a:ext uri="{FF2B5EF4-FFF2-40B4-BE49-F238E27FC236}">
                <a16:creationId xmlns:a16="http://schemas.microsoft.com/office/drawing/2014/main" id="{BAAFE621-6263-EAAF-15DE-CE288B95EDC0}"/>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Lst>
          </a:blip>
          <a:srcRect l="6992" t="7588" r="13201" b="24104"/>
          <a:stretch/>
        </p:blipFill>
        <p:spPr>
          <a:xfrm>
            <a:off x="12038879" y="3252866"/>
            <a:ext cx="1717200" cy="1774800"/>
          </a:xfrm>
          <a:prstGeom prst="rect">
            <a:avLst/>
          </a:prstGeom>
          <a:ln w="57150">
            <a:solidFill>
              <a:srgbClr val="78D64B"/>
            </a:solidFill>
          </a:ln>
        </p:spPr>
      </p:pic>
      <p:pic>
        <p:nvPicPr>
          <p:cNvPr id="25" name="Picture 24">
            <a:extLst>
              <a:ext uri="{FF2B5EF4-FFF2-40B4-BE49-F238E27FC236}">
                <a16:creationId xmlns:a16="http://schemas.microsoft.com/office/drawing/2014/main" id="{07D339C8-0ABD-DC81-8D71-6D2543A540D7}"/>
              </a:ext>
            </a:extLst>
          </p:cNvPr>
          <p:cNvPicPr>
            <a:picLocks noChangeAspect="1"/>
          </p:cNvPicPr>
          <p:nvPr/>
        </p:nvPicPr>
        <p:blipFill rotWithShape="1">
          <a:blip r:embed="rId13">
            <a:extLst>
              <a:ext uri="{BEBA8EAE-BF5A-486C-A8C5-ECC9F3942E4B}">
                <a14:imgProps xmlns:a14="http://schemas.microsoft.com/office/drawing/2010/main">
                  <a14:imgLayer r:embed="rId14">
                    <a14:imgEffect>
                      <a14:saturation sat="0"/>
                    </a14:imgEffect>
                  </a14:imgLayer>
                </a14:imgProps>
              </a:ext>
            </a:extLst>
          </a:blip>
          <a:srcRect l="15872" t="5971" r="14721" b="27318"/>
          <a:stretch/>
        </p:blipFill>
        <p:spPr>
          <a:xfrm>
            <a:off x="21061367" y="3252866"/>
            <a:ext cx="1717200" cy="1774800"/>
          </a:xfrm>
          <a:prstGeom prst="rect">
            <a:avLst/>
          </a:prstGeom>
          <a:ln w="57150">
            <a:solidFill>
              <a:srgbClr val="78D64B"/>
            </a:solidFill>
          </a:ln>
        </p:spPr>
      </p:pic>
      <p:pic>
        <p:nvPicPr>
          <p:cNvPr id="26" name="Resim 11">
            <a:extLst>
              <a:ext uri="{FF2B5EF4-FFF2-40B4-BE49-F238E27FC236}">
                <a16:creationId xmlns:a16="http://schemas.microsoft.com/office/drawing/2014/main" id="{C8D90FC4-7DB9-D039-F33E-9AEA46177C4B}"/>
              </a:ext>
            </a:extLst>
          </p:cNvPr>
          <p:cNvPicPr>
            <a:picLocks noChangeAspect="1"/>
          </p:cNvPicPr>
          <p:nvPr/>
        </p:nvPicPr>
        <p:blipFill rotWithShape="1">
          <a:blip r:embed="rId15">
            <a:extLst>
              <a:ext uri="{BEBA8EAE-BF5A-486C-A8C5-ECC9F3942E4B}">
                <a14:imgProps xmlns:a14="http://schemas.microsoft.com/office/drawing/2010/main">
                  <a14:imgLayer r:embed="rId16">
                    <a14:imgEffect>
                      <a14:saturation sat="0"/>
                    </a14:imgEffect>
                  </a14:imgLayer>
                </a14:imgProps>
              </a:ext>
            </a:extLst>
          </a:blip>
          <a:srcRect b="17085"/>
          <a:stretch/>
        </p:blipFill>
        <p:spPr>
          <a:xfrm>
            <a:off x="7527635" y="3827073"/>
            <a:ext cx="1717200" cy="1774800"/>
          </a:xfrm>
          <a:prstGeom prst="rect">
            <a:avLst/>
          </a:prstGeom>
          <a:ln w="57150">
            <a:solidFill>
              <a:srgbClr val="78D64B"/>
            </a:solidFill>
          </a:ln>
        </p:spPr>
      </p:pic>
    </p:spTree>
    <p:extLst>
      <p:ext uri="{BB962C8B-B14F-4D97-AF65-F5344CB8AC3E}">
        <p14:creationId xmlns:p14="http://schemas.microsoft.com/office/powerpoint/2010/main" val="336551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FF077-57FB-B43A-3E0C-0CBCC5ECCE40}"/>
              </a:ext>
            </a:extLst>
          </p:cNvPr>
          <p:cNvSpPr txBox="1"/>
          <p:nvPr/>
        </p:nvSpPr>
        <p:spPr>
          <a:xfrm>
            <a:off x="1819185" y="562375"/>
            <a:ext cx="4939173"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YATIRIM UNSURLARI</a:t>
            </a:r>
          </a:p>
        </p:txBody>
      </p:sp>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41</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245892" y="6669004"/>
            <a:ext cx="1858462" cy="377992"/>
          </a:xfrm>
          <a:prstGeom prst="rect">
            <a:avLst/>
          </a:prstGeom>
          <a:effectLst/>
        </p:spPr>
      </p:pic>
      <p:cxnSp>
        <p:nvCxnSpPr>
          <p:cNvPr id="35" name="Straight Connector 34">
            <a:extLst>
              <a:ext uri="{FF2B5EF4-FFF2-40B4-BE49-F238E27FC236}">
                <a16:creationId xmlns:a16="http://schemas.microsoft.com/office/drawing/2014/main" id="{10AC5CB0-8C11-29D2-5703-CD05A24CBB43}"/>
              </a:ext>
            </a:extLst>
          </p:cNvPr>
          <p:cNvCxnSpPr>
            <a:cxnSpLocks/>
          </p:cNvCxnSpPr>
          <p:nvPr/>
        </p:nvCxnSpPr>
        <p:spPr>
          <a:xfrm>
            <a:off x="1745123" y="4098616"/>
            <a:ext cx="9486866"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
        <p:nvSpPr>
          <p:cNvPr id="36" name="TextBox 12">
            <a:extLst>
              <a:ext uri="{FF2B5EF4-FFF2-40B4-BE49-F238E27FC236}">
                <a16:creationId xmlns:a16="http://schemas.microsoft.com/office/drawing/2014/main" id="{71C2B97A-F9D7-3C5D-FD60-340CE856564D}"/>
              </a:ext>
            </a:extLst>
          </p:cNvPr>
          <p:cNvSpPr txBox="1"/>
          <p:nvPr/>
        </p:nvSpPr>
        <p:spPr>
          <a:xfrm>
            <a:off x="3901784" y="6746857"/>
            <a:ext cx="8408399" cy="523220"/>
          </a:xfrm>
          <a:prstGeom prst="rect">
            <a:avLst/>
          </a:prstGeom>
          <a:noFill/>
          <a:ln>
            <a:noFill/>
          </a:ln>
        </p:spPr>
        <p:txBody>
          <a:bodyPr wrap="square">
            <a:spAutoFit/>
          </a:bodyPr>
          <a:lstStyle/>
          <a:p>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%15 </a:t>
            </a:r>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Cep Telefonu LCD Paneli Üretim Tesisi Yatırımı</a:t>
            </a:r>
          </a:p>
        </p:txBody>
      </p:sp>
      <p:sp>
        <p:nvSpPr>
          <p:cNvPr id="37" name="TextBox 12">
            <a:extLst>
              <a:ext uri="{FF2B5EF4-FFF2-40B4-BE49-F238E27FC236}">
                <a16:creationId xmlns:a16="http://schemas.microsoft.com/office/drawing/2014/main" id="{AE453AF3-BF17-CC33-C071-88499E2394F6}"/>
              </a:ext>
            </a:extLst>
          </p:cNvPr>
          <p:cNvSpPr txBox="1"/>
          <p:nvPr/>
        </p:nvSpPr>
        <p:spPr>
          <a:xfrm>
            <a:off x="3901784" y="4747185"/>
            <a:ext cx="9486866" cy="523220"/>
          </a:xfrm>
          <a:prstGeom prst="rect">
            <a:avLst/>
          </a:prstGeom>
          <a:noFill/>
          <a:ln>
            <a:noFill/>
          </a:ln>
        </p:spPr>
        <p:txBody>
          <a:bodyPr wrap="square">
            <a:spAutoFit/>
          </a:bodyPr>
          <a:lstStyle/>
          <a:p>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%20 </a:t>
            </a:r>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Tesis, Makine ve Cihaz Yatırımları ile Kapasite Artışı</a:t>
            </a:r>
          </a:p>
        </p:txBody>
      </p:sp>
      <p:sp>
        <p:nvSpPr>
          <p:cNvPr id="38" name="TextBox 12">
            <a:extLst>
              <a:ext uri="{FF2B5EF4-FFF2-40B4-BE49-F238E27FC236}">
                <a16:creationId xmlns:a16="http://schemas.microsoft.com/office/drawing/2014/main" id="{6E4FF961-118C-5FD0-EC97-5CDB797DD1A0}"/>
              </a:ext>
            </a:extLst>
          </p:cNvPr>
          <p:cNvSpPr txBox="1"/>
          <p:nvPr/>
        </p:nvSpPr>
        <p:spPr>
          <a:xfrm>
            <a:off x="3901784" y="2811060"/>
            <a:ext cx="8291803" cy="523220"/>
          </a:xfrm>
          <a:prstGeom prst="rect">
            <a:avLst/>
          </a:prstGeom>
          <a:noFill/>
          <a:ln>
            <a:noFill/>
          </a:ln>
        </p:spPr>
        <p:txBody>
          <a:bodyPr wrap="square">
            <a:spAutoFit/>
          </a:bodyPr>
          <a:lstStyle/>
          <a:p>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%50 </a:t>
            </a:r>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İşletme Sermayesinin Güçlendirmesi</a:t>
            </a:r>
          </a:p>
        </p:txBody>
      </p:sp>
      <p:sp>
        <p:nvSpPr>
          <p:cNvPr id="39" name="TextBox 12">
            <a:extLst>
              <a:ext uri="{FF2B5EF4-FFF2-40B4-BE49-F238E27FC236}">
                <a16:creationId xmlns:a16="http://schemas.microsoft.com/office/drawing/2014/main" id="{E6E14F04-DB24-0C23-1F44-5AE57B75B9D9}"/>
              </a:ext>
            </a:extLst>
          </p:cNvPr>
          <p:cNvSpPr txBox="1"/>
          <p:nvPr/>
        </p:nvSpPr>
        <p:spPr>
          <a:xfrm>
            <a:off x="3901784" y="10706142"/>
            <a:ext cx="8291803" cy="523220"/>
          </a:xfrm>
          <a:prstGeom prst="rect">
            <a:avLst/>
          </a:prstGeom>
          <a:noFill/>
          <a:ln>
            <a:noFill/>
          </a:ln>
        </p:spPr>
        <p:txBody>
          <a:bodyPr wrap="square">
            <a:spAutoFit/>
          </a:bodyPr>
          <a:lstStyle/>
          <a:p>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%5 </a:t>
            </a:r>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Ar-Ge ve Ür-Ge Çalışmaları</a:t>
            </a:r>
          </a:p>
        </p:txBody>
      </p:sp>
      <p:sp>
        <p:nvSpPr>
          <p:cNvPr id="40" name="TextBox 12">
            <a:extLst>
              <a:ext uri="{FF2B5EF4-FFF2-40B4-BE49-F238E27FC236}">
                <a16:creationId xmlns:a16="http://schemas.microsoft.com/office/drawing/2014/main" id="{D2FEF5F4-1C00-AB8C-BCC3-B68E5CCB7811}"/>
              </a:ext>
            </a:extLst>
          </p:cNvPr>
          <p:cNvSpPr txBox="1"/>
          <p:nvPr/>
        </p:nvSpPr>
        <p:spPr>
          <a:xfrm>
            <a:off x="3901784" y="12394776"/>
            <a:ext cx="8291803" cy="523220"/>
          </a:xfrm>
          <a:prstGeom prst="rect">
            <a:avLst/>
          </a:prstGeom>
          <a:noFill/>
          <a:ln>
            <a:noFill/>
          </a:ln>
        </p:spPr>
        <p:txBody>
          <a:bodyPr wrap="square">
            <a:spAutoFit/>
          </a:bodyPr>
          <a:lstStyle/>
          <a:p>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%5 </a:t>
            </a:r>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Girişim – Teknoloji Yatırımları</a:t>
            </a:r>
          </a:p>
        </p:txBody>
      </p:sp>
      <p:cxnSp>
        <p:nvCxnSpPr>
          <p:cNvPr id="41" name="Straight Connector 40">
            <a:extLst>
              <a:ext uri="{FF2B5EF4-FFF2-40B4-BE49-F238E27FC236}">
                <a16:creationId xmlns:a16="http://schemas.microsoft.com/office/drawing/2014/main" id="{506D3093-FEB5-0F00-F75F-15D0418E7A5E}"/>
              </a:ext>
            </a:extLst>
          </p:cNvPr>
          <p:cNvCxnSpPr>
            <a:cxnSpLocks/>
          </p:cNvCxnSpPr>
          <p:nvPr/>
        </p:nvCxnSpPr>
        <p:spPr>
          <a:xfrm>
            <a:off x="1745123" y="5975416"/>
            <a:ext cx="9486866"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62FA032-ACAD-48BD-5831-0452A6C6CF3A}"/>
              </a:ext>
            </a:extLst>
          </p:cNvPr>
          <p:cNvCxnSpPr>
            <a:cxnSpLocks/>
          </p:cNvCxnSpPr>
          <p:nvPr/>
        </p:nvCxnSpPr>
        <p:spPr>
          <a:xfrm>
            <a:off x="1745123" y="10122300"/>
            <a:ext cx="9486866"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AA1CF8B6-947A-C776-1D15-F8339B8682FD}"/>
              </a:ext>
            </a:extLst>
          </p:cNvPr>
          <p:cNvCxnSpPr>
            <a:cxnSpLocks/>
          </p:cNvCxnSpPr>
          <p:nvPr/>
        </p:nvCxnSpPr>
        <p:spPr>
          <a:xfrm>
            <a:off x="1745123" y="11824100"/>
            <a:ext cx="9486866"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pic>
        <p:nvPicPr>
          <p:cNvPr id="44" name="Graphic 13">
            <a:extLst>
              <a:ext uri="{FF2B5EF4-FFF2-40B4-BE49-F238E27FC236}">
                <a16:creationId xmlns:a16="http://schemas.microsoft.com/office/drawing/2014/main" id="{C38195DA-D3AB-CC86-2BA1-D9CF7CDFC28B}"/>
              </a:ext>
            </a:extLst>
          </p:cNvPr>
          <p:cNvPicPr>
            <a:picLocks noChangeAspect="1"/>
          </p:cNvPicPr>
          <p:nvPr/>
        </p:nvPicPr>
        <p:blipFill>
          <a:blip r:embed="rId8"/>
          <a:srcRect/>
          <a:stretch/>
        </p:blipFill>
        <p:spPr>
          <a:xfrm>
            <a:off x="2251734" y="4517911"/>
            <a:ext cx="981768" cy="981768"/>
          </a:xfrm>
          <a:prstGeom prst="rect">
            <a:avLst/>
          </a:prstGeom>
        </p:spPr>
      </p:pic>
      <p:pic>
        <p:nvPicPr>
          <p:cNvPr id="45" name="Graphic 14">
            <a:extLst>
              <a:ext uri="{FF2B5EF4-FFF2-40B4-BE49-F238E27FC236}">
                <a16:creationId xmlns:a16="http://schemas.microsoft.com/office/drawing/2014/main" id="{E8C7281E-2D17-9141-CE07-4D2A0FAA29DE}"/>
              </a:ext>
            </a:extLst>
          </p:cNvPr>
          <p:cNvPicPr>
            <a:picLocks noChangeAspect="1"/>
          </p:cNvPicPr>
          <p:nvPr/>
        </p:nvPicPr>
        <p:blipFill>
          <a:blip r:embed="rId9"/>
          <a:srcRect/>
          <a:stretch/>
        </p:blipFill>
        <p:spPr>
          <a:xfrm>
            <a:off x="2251734" y="2797229"/>
            <a:ext cx="981768" cy="981768"/>
          </a:xfrm>
          <a:prstGeom prst="rect">
            <a:avLst/>
          </a:prstGeom>
        </p:spPr>
      </p:pic>
      <p:pic>
        <p:nvPicPr>
          <p:cNvPr id="46" name="Graphic 15">
            <a:extLst>
              <a:ext uri="{FF2B5EF4-FFF2-40B4-BE49-F238E27FC236}">
                <a16:creationId xmlns:a16="http://schemas.microsoft.com/office/drawing/2014/main" id="{DEA96C0B-9105-9803-38FE-AC7CF289C4A7}"/>
              </a:ext>
            </a:extLst>
          </p:cNvPr>
          <p:cNvPicPr>
            <a:picLocks noChangeAspect="1"/>
          </p:cNvPicPr>
          <p:nvPr/>
        </p:nvPicPr>
        <p:blipFill>
          <a:blip r:embed="rId10"/>
          <a:srcRect/>
          <a:stretch/>
        </p:blipFill>
        <p:spPr>
          <a:xfrm>
            <a:off x="2251734" y="10476868"/>
            <a:ext cx="981768" cy="981768"/>
          </a:xfrm>
          <a:prstGeom prst="rect">
            <a:avLst/>
          </a:prstGeom>
        </p:spPr>
      </p:pic>
      <p:pic>
        <p:nvPicPr>
          <p:cNvPr id="47" name="Graphic 16">
            <a:extLst>
              <a:ext uri="{FF2B5EF4-FFF2-40B4-BE49-F238E27FC236}">
                <a16:creationId xmlns:a16="http://schemas.microsoft.com/office/drawing/2014/main" id="{811D28F0-5F57-9093-BD8B-D90867FA84D4}"/>
              </a:ext>
            </a:extLst>
          </p:cNvPr>
          <p:cNvPicPr>
            <a:picLocks noChangeAspect="1"/>
          </p:cNvPicPr>
          <p:nvPr/>
        </p:nvPicPr>
        <p:blipFill>
          <a:blip r:embed="rId11"/>
          <a:srcRect/>
          <a:stretch/>
        </p:blipFill>
        <p:spPr>
          <a:xfrm>
            <a:off x="2251734" y="12165502"/>
            <a:ext cx="981768" cy="981768"/>
          </a:xfrm>
          <a:prstGeom prst="rect">
            <a:avLst/>
          </a:prstGeom>
        </p:spPr>
      </p:pic>
      <p:pic>
        <p:nvPicPr>
          <p:cNvPr id="48" name="Graphic 47">
            <a:extLst>
              <a:ext uri="{FF2B5EF4-FFF2-40B4-BE49-F238E27FC236}">
                <a16:creationId xmlns:a16="http://schemas.microsoft.com/office/drawing/2014/main" id="{5D9EC30C-08AF-D88C-7EA0-480DE58BF29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86433" y="6469238"/>
            <a:ext cx="512371" cy="1078458"/>
          </a:xfrm>
          <a:prstGeom prst="rect">
            <a:avLst/>
          </a:prstGeom>
          <a:effectLst/>
        </p:spPr>
      </p:pic>
      <p:sp>
        <p:nvSpPr>
          <p:cNvPr id="49" name="TextBox 12">
            <a:extLst>
              <a:ext uri="{FF2B5EF4-FFF2-40B4-BE49-F238E27FC236}">
                <a16:creationId xmlns:a16="http://schemas.microsoft.com/office/drawing/2014/main" id="{E4F05AB7-2EA5-8C2B-1FC4-DFA63196F909}"/>
              </a:ext>
            </a:extLst>
          </p:cNvPr>
          <p:cNvSpPr txBox="1"/>
          <p:nvPr/>
        </p:nvSpPr>
        <p:spPr>
          <a:xfrm>
            <a:off x="3901784" y="8773073"/>
            <a:ext cx="8408399" cy="523220"/>
          </a:xfrm>
          <a:prstGeom prst="rect">
            <a:avLst/>
          </a:prstGeom>
          <a:noFill/>
          <a:ln>
            <a:noFill/>
          </a:ln>
        </p:spPr>
        <p:txBody>
          <a:bodyPr wrap="square">
            <a:spAutoFit/>
          </a:bodyPr>
          <a:lstStyle/>
          <a:p>
            <a:r>
              <a:rPr lang="tr-TR" sz="2800" b="1" dirty="0">
                <a:solidFill>
                  <a:srgbClr val="051C2C"/>
                </a:solidFill>
                <a:latin typeface="Tahoma" panose="020B0604030504040204" pitchFamily="34" charset="0"/>
                <a:ea typeface="Tahoma" panose="020B0604030504040204" pitchFamily="34" charset="0"/>
                <a:cs typeface="Tahoma" panose="020B0604030504040204" pitchFamily="34" charset="0"/>
              </a:rPr>
              <a:t>%5 </a:t>
            </a:r>
            <a:r>
              <a:rPr lang="tr-TR" sz="2800" dirty="0">
                <a:solidFill>
                  <a:srgbClr val="051C2C"/>
                </a:solidFill>
                <a:latin typeface="Tahoma" panose="020B0604030504040204" pitchFamily="34" charset="0"/>
                <a:ea typeface="Tahoma" panose="020B0604030504040204" pitchFamily="34" charset="0"/>
                <a:cs typeface="Tahoma" panose="020B0604030504040204" pitchFamily="34" charset="0"/>
              </a:rPr>
              <a:t>Cep Telefonu Batarya Üretim Tesisi Yatırımı</a:t>
            </a:r>
          </a:p>
        </p:txBody>
      </p:sp>
      <p:pic>
        <p:nvPicPr>
          <p:cNvPr id="51" name="Resim 8">
            <a:extLst>
              <a:ext uri="{FF2B5EF4-FFF2-40B4-BE49-F238E27FC236}">
                <a16:creationId xmlns:a16="http://schemas.microsoft.com/office/drawing/2014/main" id="{2992E0FC-1C90-54C2-C888-456F7898650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32448" y="8324513"/>
            <a:ext cx="1420340" cy="1420340"/>
          </a:xfrm>
          <a:prstGeom prst="rect">
            <a:avLst/>
          </a:prstGeom>
        </p:spPr>
      </p:pic>
      <p:cxnSp>
        <p:nvCxnSpPr>
          <p:cNvPr id="52" name="Straight Connector 51">
            <a:extLst>
              <a:ext uri="{FF2B5EF4-FFF2-40B4-BE49-F238E27FC236}">
                <a16:creationId xmlns:a16="http://schemas.microsoft.com/office/drawing/2014/main" id="{BD0A455A-DE18-6546-D5A1-2FFCC48371FE}"/>
              </a:ext>
            </a:extLst>
          </p:cNvPr>
          <p:cNvCxnSpPr>
            <a:cxnSpLocks/>
          </p:cNvCxnSpPr>
          <p:nvPr/>
        </p:nvCxnSpPr>
        <p:spPr>
          <a:xfrm>
            <a:off x="1745123" y="7916510"/>
            <a:ext cx="9486866"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F0EAA3D3-3BFB-CF2A-FE40-9758E89D6CA9}"/>
              </a:ext>
            </a:extLst>
          </p:cNvPr>
          <p:cNvSpPr txBox="1"/>
          <p:nvPr/>
        </p:nvSpPr>
        <p:spPr>
          <a:xfrm>
            <a:off x="1819185" y="1273575"/>
            <a:ext cx="10868115" cy="584775"/>
          </a:xfrm>
          <a:prstGeom prst="rect">
            <a:avLst/>
          </a:prstGeom>
          <a:noFill/>
        </p:spPr>
        <p:txBody>
          <a:bodyPr wrap="square" rtlCol="0">
            <a:spAutoFit/>
          </a:bodyPr>
          <a:lstStyle/>
          <a:p>
            <a:r>
              <a:rPr lang="tr-TR" sz="3200" b="1" i="1" dirty="0">
                <a:solidFill>
                  <a:schemeClr val="bg1">
                    <a:lumMod val="50000"/>
                  </a:schemeClr>
                </a:solidFill>
                <a:latin typeface="Century Gothic" panose="020B0502020202020204" pitchFamily="34" charset="0"/>
              </a:rPr>
              <a:t>4. Büyüme Odaklı Fon Kullanımı</a:t>
            </a:r>
          </a:p>
        </p:txBody>
      </p:sp>
    </p:spTree>
    <p:extLst>
      <p:ext uri="{BB962C8B-B14F-4D97-AF65-F5344CB8AC3E}">
        <p14:creationId xmlns:p14="http://schemas.microsoft.com/office/powerpoint/2010/main" val="2916450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81549B-9A77-7C1F-437C-08E6D6F1717A}"/>
              </a:ext>
            </a:extLst>
          </p:cNvPr>
          <p:cNvPicPr>
            <a:picLocks noChangeAspect="1"/>
          </p:cNvPicPr>
          <p:nvPr/>
        </p:nvPicPr>
        <p:blipFill>
          <a:blip r:embed="rId3"/>
          <a:stretch>
            <a:fillRect/>
          </a:stretch>
        </p:blipFill>
        <p:spPr>
          <a:xfrm>
            <a:off x="2699504" y="3222828"/>
            <a:ext cx="9404604" cy="3776009"/>
          </a:xfrm>
          <a:prstGeom prst="rect">
            <a:avLst/>
          </a:prstGeom>
        </p:spPr>
      </p:pic>
      <p:pic>
        <p:nvPicPr>
          <p:cNvPr id="4" name="Picture 3">
            <a:extLst>
              <a:ext uri="{FF2B5EF4-FFF2-40B4-BE49-F238E27FC236}">
                <a16:creationId xmlns:a16="http://schemas.microsoft.com/office/drawing/2014/main" id="{985D5944-4F76-0002-F1AA-55D4600CB8F8}"/>
              </a:ext>
            </a:extLst>
          </p:cNvPr>
          <p:cNvPicPr>
            <a:picLocks noChangeAspect="1"/>
          </p:cNvPicPr>
          <p:nvPr/>
        </p:nvPicPr>
        <p:blipFill rotWithShape="1">
          <a:blip r:embed="rId4"/>
          <a:srcRect t="32047"/>
          <a:stretch/>
        </p:blipFill>
        <p:spPr>
          <a:xfrm>
            <a:off x="3532331" y="8764721"/>
            <a:ext cx="7772400" cy="1552686"/>
          </a:xfrm>
          <a:prstGeom prst="rect">
            <a:avLst/>
          </a:prstGeom>
        </p:spPr>
      </p:pic>
      <p:pic>
        <p:nvPicPr>
          <p:cNvPr id="44" name="Picture 43">
            <a:extLst>
              <a:ext uri="{FF2B5EF4-FFF2-40B4-BE49-F238E27FC236}">
                <a16:creationId xmlns:a16="http://schemas.microsoft.com/office/drawing/2014/main" id="{C32E1D73-02E0-61FD-078F-1519D54AA33E}"/>
              </a:ext>
            </a:extLst>
          </p:cNvPr>
          <p:cNvPicPr>
            <a:picLocks noChangeAspect="1"/>
          </p:cNvPicPr>
          <p:nvPr/>
        </p:nvPicPr>
        <p:blipFill>
          <a:blip r:embed="rId5"/>
          <a:stretch>
            <a:fillRect/>
          </a:stretch>
        </p:blipFill>
        <p:spPr>
          <a:xfrm>
            <a:off x="13828083" y="9412994"/>
            <a:ext cx="9404604" cy="3487986"/>
          </a:xfrm>
          <a:prstGeom prst="rect">
            <a:avLst/>
          </a:prstGeom>
        </p:spPr>
      </p:pic>
      <p:pic>
        <p:nvPicPr>
          <p:cNvPr id="41" name="Picture 40">
            <a:extLst>
              <a:ext uri="{FF2B5EF4-FFF2-40B4-BE49-F238E27FC236}">
                <a16:creationId xmlns:a16="http://schemas.microsoft.com/office/drawing/2014/main" id="{93173649-10C3-1EB0-65DD-29D42430FE55}"/>
              </a:ext>
            </a:extLst>
          </p:cNvPr>
          <p:cNvPicPr>
            <a:picLocks noChangeAspect="1"/>
          </p:cNvPicPr>
          <p:nvPr/>
        </p:nvPicPr>
        <p:blipFill>
          <a:blip r:embed="rId6"/>
          <a:stretch>
            <a:fillRect/>
          </a:stretch>
        </p:blipFill>
        <p:spPr>
          <a:xfrm>
            <a:off x="2705844" y="9482714"/>
            <a:ext cx="9404604" cy="3504890"/>
          </a:xfrm>
          <a:prstGeom prst="rect">
            <a:avLst/>
          </a:prstGeom>
        </p:spPr>
      </p:pic>
      <p:pic>
        <p:nvPicPr>
          <p:cNvPr id="40" name="Picture 39">
            <a:extLst>
              <a:ext uri="{FF2B5EF4-FFF2-40B4-BE49-F238E27FC236}">
                <a16:creationId xmlns:a16="http://schemas.microsoft.com/office/drawing/2014/main" id="{544FF23D-EBD4-D7B2-9EDF-55B4BB2F6CFE}"/>
              </a:ext>
            </a:extLst>
          </p:cNvPr>
          <p:cNvPicPr>
            <a:picLocks noChangeAspect="1"/>
          </p:cNvPicPr>
          <p:nvPr/>
        </p:nvPicPr>
        <p:blipFill>
          <a:blip r:embed="rId7"/>
          <a:stretch>
            <a:fillRect/>
          </a:stretch>
        </p:blipFill>
        <p:spPr>
          <a:xfrm>
            <a:off x="13189632" y="3410158"/>
            <a:ext cx="10345064" cy="3657031"/>
          </a:xfrm>
          <a:prstGeom prst="rect">
            <a:avLst/>
          </a:prstGeom>
        </p:spPr>
      </p:pic>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42</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200000">
            <a:off x="-245892" y="6669004"/>
            <a:ext cx="1858462" cy="377992"/>
          </a:xfrm>
          <a:prstGeom prst="rect">
            <a:avLst/>
          </a:prstGeom>
          <a:effectLst/>
        </p:spPr>
      </p:pic>
      <p:cxnSp>
        <p:nvCxnSpPr>
          <p:cNvPr id="7" name="Straight Connector 6">
            <a:extLst>
              <a:ext uri="{FF2B5EF4-FFF2-40B4-BE49-F238E27FC236}">
                <a16:creationId xmlns:a16="http://schemas.microsoft.com/office/drawing/2014/main" id="{0565922A-3C7A-CFDD-54C7-84FE7E575661}"/>
              </a:ext>
            </a:extLst>
          </p:cNvPr>
          <p:cNvCxnSpPr>
            <a:cxnSpLocks/>
          </p:cNvCxnSpPr>
          <p:nvPr/>
        </p:nvCxnSpPr>
        <p:spPr>
          <a:xfrm>
            <a:off x="2517884" y="7338286"/>
            <a:ext cx="20392572"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B6664E0-6670-CCBD-DD75-6D3AE761C3B2}"/>
              </a:ext>
            </a:extLst>
          </p:cNvPr>
          <p:cNvCxnSpPr>
            <a:cxnSpLocks/>
          </p:cNvCxnSpPr>
          <p:nvPr/>
        </p:nvCxnSpPr>
        <p:spPr>
          <a:xfrm rot="5400000">
            <a:off x="7465442" y="6955973"/>
            <a:ext cx="10497457"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AE2DCB42-E905-FF32-6990-26276DB43D2D}"/>
              </a:ext>
            </a:extLst>
          </p:cNvPr>
          <p:cNvGrpSpPr/>
          <p:nvPr/>
        </p:nvGrpSpPr>
        <p:grpSpPr>
          <a:xfrm>
            <a:off x="3977979" y="1903361"/>
            <a:ext cx="6536841" cy="643533"/>
            <a:chOff x="3977979" y="2349200"/>
            <a:chExt cx="6536841" cy="643533"/>
          </a:xfrm>
        </p:grpSpPr>
        <p:sp>
          <p:nvSpPr>
            <p:cNvPr id="9" name="Rounded Rectangle 8">
              <a:extLst>
                <a:ext uri="{FF2B5EF4-FFF2-40B4-BE49-F238E27FC236}">
                  <a16:creationId xmlns:a16="http://schemas.microsoft.com/office/drawing/2014/main" id="{5365A631-ED20-0136-F80C-B60117C3FDE2}"/>
                </a:ext>
              </a:extLst>
            </p:cNvPr>
            <p:cNvSpPr/>
            <p:nvPr/>
          </p:nvSpPr>
          <p:spPr>
            <a:xfrm>
              <a:off x="3977979" y="2349200"/>
              <a:ext cx="6536841" cy="643533"/>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DEC7439-5ED1-45FB-2793-01CE1DB39E9D}"/>
                </a:ext>
              </a:extLst>
            </p:cNvPr>
            <p:cNvSpPr txBox="1"/>
            <p:nvPr/>
          </p:nvSpPr>
          <p:spPr>
            <a:xfrm>
              <a:off x="5456540" y="2470911"/>
              <a:ext cx="3579719" cy="400110"/>
            </a:xfrm>
            <a:prstGeom prst="rect">
              <a:avLst/>
            </a:prstGeom>
            <a:noFill/>
          </p:spPr>
          <p:txBody>
            <a:bodyPr wrap="square" rtlCol="0">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Net Satışlar (Milyon TL)</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1" name="Group 20">
            <a:extLst>
              <a:ext uri="{FF2B5EF4-FFF2-40B4-BE49-F238E27FC236}">
                <a16:creationId xmlns:a16="http://schemas.microsoft.com/office/drawing/2014/main" id="{EB348A7F-7DB9-C608-83F2-3E5C18667C69}"/>
              </a:ext>
            </a:extLst>
          </p:cNvPr>
          <p:cNvGrpSpPr/>
          <p:nvPr/>
        </p:nvGrpSpPr>
        <p:grpSpPr>
          <a:xfrm>
            <a:off x="3977979" y="7626713"/>
            <a:ext cx="6536841" cy="643533"/>
            <a:chOff x="3977979" y="7907395"/>
            <a:chExt cx="6536841" cy="643533"/>
          </a:xfrm>
        </p:grpSpPr>
        <p:sp>
          <p:nvSpPr>
            <p:cNvPr id="10" name="Rounded Rectangle 9">
              <a:extLst>
                <a:ext uri="{FF2B5EF4-FFF2-40B4-BE49-F238E27FC236}">
                  <a16:creationId xmlns:a16="http://schemas.microsoft.com/office/drawing/2014/main" id="{28AF98C8-FE24-7250-7982-3204EB94A175}"/>
                </a:ext>
              </a:extLst>
            </p:cNvPr>
            <p:cNvSpPr/>
            <p:nvPr/>
          </p:nvSpPr>
          <p:spPr>
            <a:xfrm>
              <a:off x="3977979" y="7907395"/>
              <a:ext cx="6536841" cy="643533"/>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82740FC-704F-29AE-F8B5-41340C3CA657}"/>
                </a:ext>
              </a:extLst>
            </p:cNvPr>
            <p:cNvSpPr txBox="1"/>
            <p:nvPr/>
          </p:nvSpPr>
          <p:spPr>
            <a:xfrm>
              <a:off x="4907702" y="8029106"/>
              <a:ext cx="4677395" cy="400110"/>
            </a:xfrm>
            <a:prstGeom prst="rect">
              <a:avLst/>
            </a:prstGeom>
            <a:noFill/>
          </p:spPr>
          <p:txBody>
            <a:bodyPr wrap="square" rtlCol="0">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FAVÖK (Milyon TL)</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75E66819-C466-5F0C-9838-0B46DBE49523}"/>
              </a:ext>
            </a:extLst>
          </p:cNvPr>
          <p:cNvGrpSpPr/>
          <p:nvPr/>
        </p:nvGrpSpPr>
        <p:grpSpPr>
          <a:xfrm>
            <a:off x="14636717" y="1903361"/>
            <a:ext cx="6536841" cy="643533"/>
            <a:chOff x="14849253" y="2349200"/>
            <a:chExt cx="6536841" cy="643533"/>
          </a:xfrm>
        </p:grpSpPr>
        <p:sp>
          <p:nvSpPr>
            <p:cNvPr id="11" name="Rounded Rectangle 10">
              <a:extLst>
                <a:ext uri="{FF2B5EF4-FFF2-40B4-BE49-F238E27FC236}">
                  <a16:creationId xmlns:a16="http://schemas.microsoft.com/office/drawing/2014/main" id="{C7F454B9-71D5-B98D-5FAB-5CA3F30C3A3C}"/>
                </a:ext>
              </a:extLst>
            </p:cNvPr>
            <p:cNvSpPr/>
            <p:nvPr/>
          </p:nvSpPr>
          <p:spPr>
            <a:xfrm>
              <a:off x="14849253" y="2349200"/>
              <a:ext cx="6536841" cy="643533"/>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9FD8421-9144-8B35-88CE-72010533B55D}"/>
                </a:ext>
              </a:extLst>
            </p:cNvPr>
            <p:cNvSpPr txBox="1"/>
            <p:nvPr/>
          </p:nvSpPr>
          <p:spPr>
            <a:xfrm>
              <a:off x="15778976" y="2470911"/>
              <a:ext cx="4677395" cy="400110"/>
            </a:xfrm>
            <a:prstGeom prst="rect">
              <a:avLst/>
            </a:prstGeom>
            <a:noFill/>
          </p:spPr>
          <p:txBody>
            <a:bodyPr wrap="square" rtlCol="0">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Brüt Kar (Milyon TL)</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0" name="Group 19">
            <a:extLst>
              <a:ext uri="{FF2B5EF4-FFF2-40B4-BE49-F238E27FC236}">
                <a16:creationId xmlns:a16="http://schemas.microsoft.com/office/drawing/2014/main" id="{ABA94DF4-59A0-E428-15E8-0D37DDC562A8}"/>
              </a:ext>
            </a:extLst>
          </p:cNvPr>
          <p:cNvGrpSpPr/>
          <p:nvPr/>
        </p:nvGrpSpPr>
        <p:grpSpPr>
          <a:xfrm>
            <a:off x="14636717" y="7626713"/>
            <a:ext cx="6536841" cy="643533"/>
            <a:chOff x="14849253" y="7907395"/>
            <a:chExt cx="6536841" cy="643533"/>
          </a:xfrm>
        </p:grpSpPr>
        <p:sp>
          <p:nvSpPr>
            <p:cNvPr id="12" name="Rounded Rectangle 11">
              <a:extLst>
                <a:ext uri="{FF2B5EF4-FFF2-40B4-BE49-F238E27FC236}">
                  <a16:creationId xmlns:a16="http://schemas.microsoft.com/office/drawing/2014/main" id="{C4178807-2C1F-9FC5-E122-5C315EEBD0A3}"/>
                </a:ext>
              </a:extLst>
            </p:cNvPr>
            <p:cNvSpPr/>
            <p:nvPr/>
          </p:nvSpPr>
          <p:spPr>
            <a:xfrm>
              <a:off x="14849253" y="7907395"/>
              <a:ext cx="6536841" cy="643533"/>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AC2CC3F-A205-231F-2BD6-6B68CE4F999A}"/>
                </a:ext>
              </a:extLst>
            </p:cNvPr>
            <p:cNvSpPr txBox="1"/>
            <p:nvPr/>
          </p:nvSpPr>
          <p:spPr>
            <a:xfrm>
              <a:off x="15778976" y="8029106"/>
              <a:ext cx="4677395" cy="400110"/>
            </a:xfrm>
            <a:prstGeom prst="rect">
              <a:avLst/>
            </a:prstGeom>
            <a:noFill/>
          </p:spPr>
          <p:txBody>
            <a:bodyPr wrap="square" rtlCol="0">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Net Kar (Milyon TL)</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cxnSp>
        <p:nvCxnSpPr>
          <p:cNvPr id="30" name="Straight Connector 29">
            <a:extLst>
              <a:ext uri="{FF2B5EF4-FFF2-40B4-BE49-F238E27FC236}">
                <a16:creationId xmlns:a16="http://schemas.microsoft.com/office/drawing/2014/main" id="{6387D384-EBF3-05E0-84C8-6EA2F8CE774B}"/>
              </a:ext>
            </a:extLst>
          </p:cNvPr>
          <p:cNvCxnSpPr>
            <a:cxnSpLocks/>
          </p:cNvCxnSpPr>
          <p:nvPr/>
        </p:nvCxnSpPr>
        <p:spPr>
          <a:xfrm rot="5400000">
            <a:off x="7078097" y="5124432"/>
            <a:ext cx="3679295" cy="0"/>
          </a:xfrm>
          <a:prstGeom prst="line">
            <a:avLst/>
          </a:prstGeom>
          <a:ln w="57150">
            <a:solidFill>
              <a:srgbClr val="78D64B"/>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530A6FCB-29B3-7B7C-D83C-90419BA6266E}"/>
              </a:ext>
            </a:extLst>
          </p:cNvPr>
          <p:cNvCxnSpPr>
            <a:cxnSpLocks/>
          </p:cNvCxnSpPr>
          <p:nvPr/>
        </p:nvCxnSpPr>
        <p:spPr>
          <a:xfrm rot="5400000">
            <a:off x="18153102" y="5105830"/>
            <a:ext cx="3679295" cy="0"/>
          </a:xfrm>
          <a:prstGeom prst="line">
            <a:avLst/>
          </a:prstGeom>
          <a:ln w="57150">
            <a:solidFill>
              <a:srgbClr val="78D64B"/>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BCD217C-D33D-4F63-EE85-D1969DD7CA7D}"/>
              </a:ext>
            </a:extLst>
          </p:cNvPr>
          <p:cNvCxnSpPr>
            <a:cxnSpLocks/>
          </p:cNvCxnSpPr>
          <p:nvPr/>
        </p:nvCxnSpPr>
        <p:spPr>
          <a:xfrm rot="5400000">
            <a:off x="6887971" y="11049860"/>
            <a:ext cx="4047225" cy="0"/>
          </a:xfrm>
          <a:prstGeom prst="line">
            <a:avLst/>
          </a:prstGeom>
          <a:ln w="57150">
            <a:solidFill>
              <a:srgbClr val="78D64B"/>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375F3E7-DBFA-CB55-B051-C6A1F182AD46}"/>
              </a:ext>
            </a:extLst>
          </p:cNvPr>
          <p:cNvCxnSpPr>
            <a:cxnSpLocks/>
          </p:cNvCxnSpPr>
          <p:nvPr/>
        </p:nvCxnSpPr>
        <p:spPr>
          <a:xfrm rot="5400000">
            <a:off x="17969136" y="11209606"/>
            <a:ext cx="4047225" cy="0"/>
          </a:xfrm>
          <a:prstGeom prst="line">
            <a:avLst/>
          </a:prstGeom>
          <a:ln w="57150">
            <a:solidFill>
              <a:srgbClr val="78D64B"/>
            </a:solidFill>
            <a:prstDash val="dashDot"/>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A0EA80F8-8E6A-FFBD-930A-2092C584C069}"/>
              </a:ext>
            </a:extLst>
          </p:cNvPr>
          <p:cNvPicPr>
            <a:picLocks noChangeAspect="1"/>
          </p:cNvPicPr>
          <p:nvPr/>
        </p:nvPicPr>
        <p:blipFill rotWithShape="1">
          <a:blip r:embed="rId12"/>
          <a:srcRect l="39765" r="39765" b="85450"/>
          <a:stretch/>
        </p:blipFill>
        <p:spPr>
          <a:xfrm>
            <a:off x="14770237" y="6728197"/>
            <a:ext cx="2818595" cy="549234"/>
          </a:xfrm>
          <a:prstGeom prst="rect">
            <a:avLst/>
          </a:prstGeom>
        </p:spPr>
      </p:pic>
      <p:pic>
        <p:nvPicPr>
          <p:cNvPr id="27" name="Picture 26">
            <a:extLst>
              <a:ext uri="{FF2B5EF4-FFF2-40B4-BE49-F238E27FC236}">
                <a16:creationId xmlns:a16="http://schemas.microsoft.com/office/drawing/2014/main" id="{CA79E721-D433-499A-206A-3E38839B05CB}"/>
              </a:ext>
            </a:extLst>
          </p:cNvPr>
          <p:cNvPicPr>
            <a:picLocks noChangeAspect="1"/>
          </p:cNvPicPr>
          <p:nvPr/>
        </p:nvPicPr>
        <p:blipFill rotWithShape="1">
          <a:blip r:embed="rId13"/>
          <a:srcRect l="39858" r="39858" b="88972"/>
          <a:stretch/>
        </p:blipFill>
        <p:spPr>
          <a:xfrm>
            <a:off x="3363917" y="12668658"/>
            <a:ext cx="2792930" cy="416302"/>
          </a:xfrm>
          <a:prstGeom prst="rect">
            <a:avLst/>
          </a:prstGeom>
        </p:spPr>
      </p:pic>
      <p:sp>
        <p:nvSpPr>
          <p:cNvPr id="42" name="TextBox 41">
            <a:extLst>
              <a:ext uri="{FF2B5EF4-FFF2-40B4-BE49-F238E27FC236}">
                <a16:creationId xmlns:a16="http://schemas.microsoft.com/office/drawing/2014/main" id="{748BFE84-364D-439D-0A45-65E5226C6DFD}"/>
              </a:ext>
            </a:extLst>
          </p:cNvPr>
          <p:cNvSpPr txBox="1"/>
          <p:nvPr/>
        </p:nvSpPr>
        <p:spPr>
          <a:xfrm>
            <a:off x="3067158" y="9287767"/>
            <a:ext cx="1254669" cy="384721"/>
          </a:xfrm>
          <a:prstGeom prst="rect">
            <a:avLst/>
          </a:prstGeom>
          <a:noFill/>
        </p:spPr>
        <p:txBody>
          <a:bodyPr wrap="square" rtlCol="0">
            <a:spAutoFit/>
          </a:bodyPr>
          <a:lstStyle/>
          <a:p>
            <a:pPr algn="ctr"/>
            <a:r>
              <a:rPr lang="tr-TR" sz="1900" b="1" dirty="0">
                <a:solidFill>
                  <a:srgbClr val="051C2C"/>
                </a:solidFill>
                <a:latin typeface="Tahoma" panose="020B0604030504040204" pitchFamily="34" charset="0"/>
                <a:ea typeface="Tahoma" panose="020B0604030504040204" pitchFamily="34" charset="0"/>
                <a:cs typeface="Tahoma" panose="020B0604030504040204" pitchFamily="34" charset="0"/>
              </a:rPr>
              <a:t>%16</a:t>
            </a:r>
            <a:endParaRPr lang="en-US" sz="1900" b="1"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43" name="TextBox 42">
            <a:extLst>
              <a:ext uri="{FF2B5EF4-FFF2-40B4-BE49-F238E27FC236}">
                <a16:creationId xmlns:a16="http://schemas.microsoft.com/office/drawing/2014/main" id="{E03A2BAD-86D3-D56B-826C-5EF7239905DF}"/>
              </a:ext>
            </a:extLst>
          </p:cNvPr>
          <p:cNvSpPr txBox="1"/>
          <p:nvPr/>
        </p:nvSpPr>
        <p:spPr>
          <a:xfrm>
            <a:off x="4438758" y="9069106"/>
            <a:ext cx="1254669" cy="384721"/>
          </a:xfrm>
          <a:prstGeom prst="rect">
            <a:avLst/>
          </a:prstGeom>
          <a:noFill/>
        </p:spPr>
        <p:txBody>
          <a:bodyPr wrap="square" rtlCol="0">
            <a:spAutoFit/>
          </a:bodyPr>
          <a:lstStyle/>
          <a:p>
            <a:pPr algn="ctr"/>
            <a:r>
              <a:rPr lang="tr-TR" sz="1900" b="1" dirty="0">
                <a:solidFill>
                  <a:srgbClr val="051C2C"/>
                </a:solidFill>
                <a:latin typeface="Tahoma" panose="020B0604030504040204" pitchFamily="34" charset="0"/>
                <a:ea typeface="Tahoma" panose="020B0604030504040204" pitchFamily="34" charset="0"/>
                <a:cs typeface="Tahoma" panose="020B0604030504040204" pitchFamily="34" charset="0"/>
              </a:rPr>
              <a:t>%22</a:t>
            </a:r>
            <a:endParaRPr lang="en-US" sz="1900" b="1"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45" name="TextBox 44">
            <a:extLst>
              <a:ext uri="{FF2B5EF4-FFF2-40B4-BE49-F238E27FC236}">
                <a16:creationId xmlns:a16="http://schemas.microsoft.com/office/drawing/2014/main" id="{08E9ECB9-078D-D2C1-F0FB-80C1D0DBAA0E}"/>
              </a:ext>
            </a:extLst>
          </p:cNvPr>
          <p:cNvSpPr txBox="1"/>
          <p:nvPr/>
        </p:nvSpPr>
        <p:spPr>
          <a:xfrm>
            <a:off x="6068776" y="8659845"/>
            <a:ext cx="1254669" cy="384721"/>
          </a:xfrm>
          <a:prstGeom prst="rect">
            <a:avLst/>
          </a:prstGeom>
          <a:noFill/>
        </p:spPr>
        <p:txBody>
          <a:bodyPr wrap="square" rtlCol="0">
            <a:spAutoFit/>
          </a:bodyPr>
          <a:lstStyle/>
          <a:p>
            <a:pPr algn="ctr"/>
            <a:r>
              <a:rPr lang="tr-TR" sz="1900" b="1" dirty="0">
                <a:solidFill>
                  <a:srgbClr val="051C2C"/>
                </a:solidFill>
                <a:latin typeface="Tahoma" panose="020B0604030504040204" pitchFamily="34" charset="0"/>
                <a:ea typeface="Tahoma" panose="020B0604030504040204" pitchFamily="34" charset="0"/>
                <a:cs typeface="Tahoma" panose="020B0604030504040204" pitchFamily="34" charset="0"/>
              </a:rPr>
              <a:t>%46</a:t>
            </a:r>
            <a:endParaRPr lang="en-US" sz="1900" b="1"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46" name="TextBox 45">
            <a:extLst>
              <a:ext uri="{FF2B5EF4-FFF2-40B4-BE49-F238E27FC236}">
                <a16:creationId xmlns:a16="http://schemas.microsoft.com/office/drawing/2014/main" id="{B9523E39-3677-EECB-FB84-70D8A7EC9FD5}"/>
              </a:ext>
            </a:extLst>
          </p:cNvPr>
          <p:cNvSpPr txBox="1"/>
          <p:nvPr/>
        </p:nvSpPr>
        <p:spPr>
          <a:xfrm>
            <a:off x="7559645" y="8741308"/>
            <a:ext cx="1254669" cy="384721"/>
          </a:xfrm>
          <a:prstGeom prst="rect">
            <a:avLst/>
          </a:prstGeom>
          <a:noFill/>
        </p:spPr>
        <p:txBody>
          <a:bodyPr wrap="square" rtlCol="0">
            <a:spAutoFit/>
          </a:bodyPr>
          <a:lstStyle/>
          <a:p>
            <a:pPr algn="ctr"/>
            <a:r>
              <a:rPr lang="tr-TR" sz="1900" b="1" dirty="0">
                <a:solidFill>
                  <a:srgbClr val="051C2C"/>
                </a:solidFill>
                <a:latin typeface="Tahoma" panose="020B0604030504040204" pitchFamily="34" charset="0"/>
                <a:ea typeface="Tahoma" panose="020B0604030504040204" pitchFamily="34" charset="0"/>
                <a:cs typeface="Tahoma" panose="020B0604030504040204" pitchFamily="34" charset="0"/>
              </a:rPr>
              <a:t>%39</a:t>
            </a:r>
            <a:endParaRPr lang="en-US" sz="1900" b="1"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47" name="TextBox 46">
            <a:extLst>
              <a:ext uri="{FF2B5EF4-FFF2-40B4-BE49-F238E27FC236}">
                <a16:creationId xmlns:a16="http://schemas.microsoft.com/office/drawing/2014/main" id="{9C3918DC-042E-732B-455B-92B208D30650}"/>
              </a:ext>
            </a:extLst>
          </p:cNvPr>
          <p:cNvSpPr txBox="1"/>
          <p:nvPr/>
        </p:nvSpPr>
        <p:spPr>
          <a:xfrm>
            <a:off x="9130028" y="8498869"/>
            <a:ext cx="1254669" cy="384721"/>
          </a:xfrm>
          <a:prstGeom prst="rect">
            <a:avLst/>
          </a:prstGeom>
          <a:noFill/>
        </p:spPr>
        <p:txBody>
          <a:bodyPr wrap="square" rtlCol="0">
            <a:spAutoFit/>
          </a:bodyPr>
          <a:lstStyle/>
          <a:p>
            <a:pPr algn="ctr"/>
            <a:r>
              <a:rPr lang="tr-TR" sz="1900" b="1" dirty="0">
                <a:solidFill>
                  <a:srgbClr val="051C2C"/>
                </a:solidFill>
                <a:latin typeface="Tahoma" panose="020B0604030504040204" pitchFamily="34" charset="0"/>
                <a:ea typeface="Tahoma" panose="020B0604030504040204" pitchFamily="34" charset="0"/>
                <a:cs typeface="Tahoma" panose="020B0604030504040204" pitchFamily="34" charset="0"/>
              </a:rPr>
              <a:t>%55</a:t>
            </a:r>
            <a:endParaRPr lang="en-US" sz="1900" b="1"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3E4BCE6C-5BA4-86A5-06F9-C50250CE70FD}"/>
              </a:ext>
            </a:extLst>
          </p:cNvPr>
          <p:cNvSpPr txBox="1"/>
          <p:nvPr/>
        </p:nvSpPr>
        <p:spPr>
          <a:xfrm>
            <a:off x="10839558" y="8916314"/>
            <a:ext cx="1254669" cy="384721"/>
          </a:xfrm>
          <a:prstGeom prst="rect">
            <a:avLst/>
          </a:prstGeom>
          <a:noFill/>
        </p:spPr>
        <p:txBody>
          <a:bodyPr wrap="square" rtlCol="0">
            <a:spAutoFit/>
          </a:bodyPr>
          <a:lstStyle/>
          <a:p>
            <a:pPr algn="ctr"/>
            <a:r>
              <a:rPr lang="tr-TR" sz="1900" b="1" dirty="0">
                <a:solidFill>
                  <a:srgbClr val="051C2C"/>
                </a:solidFill>
                <a:latin typeface="Tahoma" panose="020B0604030504040204" pitchFamily="34" charset="0"/>
                <a:ea typeface="Tahoma" panose="020B0604030504040204" pitchFamily="34" charset="0"/>
                <a:cs typeface="Tahoma" panose="020B0604030504040204" pitchFamily="34" charset="0"/>
              </a:rPr>
              <a:t>%33</a:t>
            </a:r>
            <a:endParaRPr lang="en-US" sz="1900" b="1" dirty="0">
              <a:solidFill>
                <a:srgbClr val="051C2C"/>
              </a:solidFill>
              <a:latin typeface="Tahoma" panose="020B0604030504040204" pitchFamily="34" charset="0"/>
              <a:ea typeface="Tahoma" panose="020B0604030504040204" pitchFamily="34" charset="0"/>
              <a:cs typeface="Tahoma" panose="020B0604030504040204" pitchFamily="34" charset="0"/>
            </a:endParaRPr>
          </a:p>
        </p:txBody>
      </p:sp>
      <p:grpSp>
        <p:nvGrpSpPr>
          <p:cNvPr id="51" name="Group 50">
            <a:extLst>
              <a:ext uri="{FF2B5EF4-FFF2-40B4-BE49-F238E27FC236}">
                <a16:creationId xmlns:a16="http://schemas.microsoft.com/office/drawing/2014/main" id="{9BC0D227-8E8F-15D7-7553-AC953BD9A04D}"/>
              </a:ext>
            </a:extLst>
          </p:cNvPr>
          <p:cNvGrpSpPr/>
          <p:nvPr/>
        </p:nvGrpSpPr>
        <p:grpSpPr>
          <a:xfrm>
            <a:off x="14453558" y="12585261"/>
            <a:ext cx="2621779" cy="464253"/>
            <a:chOff x="15288062" y="12710995"/>
            <a:chExt cx="2166759" cy="383680"/>
          </a:xfrm>
        </p:grpSpPr>
        <p:pic>
          <p:nvPicPr>
            <p:cNvPr id="49" name="Picture 48">
              <a:extLst>
                <a:ext uri="{FF2B5EF4-FFF2-40B4-BE49-F238E27FC236}">
                  <a16:creationId xmlns:a16="http://schemas.microsoft.com/office/drawing/2014/main" id="{5C5A80E6-291F-D24F-B648-C3DB6BEBD1C3}"/>
                </a:ext>
              </a:extLst>
            </p:cNvPr>
            <p:cNvPicPr>
              <a:picLocks noChangeAspect="1"/>
            </p:cNvPicPr>
            <p:nvPr/>
          </p:nvPicPr>
          <p:blipFill rotWithShape="1">
            <a:blip r:embed="rId14"/>
            <a:srcRect l="41165" t="605" r="47228" b="87718"/>
            <a:stretch/>
          </p:blipFill>
          <p:spPr>
            <a:xfrm>
              <a:off x="15288062" y="12724326"/>
              <a:ext cx="1320821" cy="364253"/>
            </a:xfrm>
            <a:prstGeom prst="rect">
              <a:avLst/>
            </a:prstGeom>
          </p:spPr>
        </p:pic>
        <p:pic>
          <p:nvPicPr>
            <p:cNvPr id="50" name="Picture 49">
              <a:extLst>
                <a:ext uri="{FF2B5EF4-FFF2-40B4-BE49-F238E27FC236}">
                  <a16:creationId xmlns:a16="http://schemas.microsoft.com/office/drawing/2014/main" id="{BBBF7D6D-861B-F086-C13C-361F88FE4136}"/>
                </a:ext>
              </a:extLst>
            </p:cNvPr>
            <p:cNvPicPr>
              <a:picLocks noChangeAspect="1"/>
            </p:cNvPicPr>
            <p:nvPr/>
          </p:nvPicPr>
          <p:blipFill rotWithShape="1">
            <a:blip r:embed="rId12"/>
            <a:srcRect l="53042" r="39765" b="87702"/>
            <a:stretch/>
          </p:blipFill>
          <p:spPr>
            <a:xfrm>
              <a:off x="16636264" y="12710995"/>
              <a:ext cx="818557" cy="383680"/>
            </a:xfrm>
            <a:prstGeom prst="rect">
              <a:avLst/>
            </a:prstGeom>
          </p:spPr>
        </p:pic>
      </p:grpSp>
      <p:pic>
        <p:nvPicPr>
          <p:cNvPr id="2" name="Picture 1">
            <a:extLst>
              <a:ext uri="{FF2B5EF4-FFF2-40B4-BE49-F238E27FC236}">
                <a16:creationId xmlns:a16="http://schemas.microsoft.com/office/drawing/2014/main" id="{E43443D9-590A-D124-F848-AAD30E2A44FA}"/>
              </a:ext>
            </a:extLst>
          </p:cNvPr>
          <p:cNvPicPr>
            <a:picLocks noChangeAspect="1"/>
          </p:cNvPicPr>
          <p:nvPr/>
        </p:nvPicPr>
        <p:blipFill rotWithShape="1">
          <a:blip r:embed="rId15"/>
          <a:srcRect t="26313" b="20472"/>
          <a:stretch/>
        </p:blipFill>
        <p:spPr>
          <a:xfrm>
            <a:off x="13615893" y="2668605"/>
            <a:ext cx="9404604" cy="1472109"/>
          </a:xfrm>
          <a:prstGeom prst="rect">
            <a:avLst/>
          </a:prstGeom>
        </p:spPr>
      </p:pic>
      <p:pic>
        <p:nvPicPr>
          <p:cNvPr id="5" name="Picture 4">
            <a:extLst>
              <a:ext uri="{FF2B5EF4-FFF2-40B4-BE49-F238E27FC236}">
                <a16:creationId xmlns:a16="http://schemas.microsoft.com/office/drawing/2014/main" id="{AB5F3C9B-197A-BCF1-5952-D016E7E39621}"/>
              </a:ext>
            </a:extLst>
          </p:cNvPr>
          <p:cNvPicPr>
            <a:picLocks noChangeAspect="1"/>
          </p:cNvPicPr>
          <p:nvPr/>
        </p:nvPicPr>
        <p:blipFill rotWithShape="1">
          <a:blip r:embed="rId16"/>
          <a:srcRect t="26304" b="19769"/>
          <a:stretch/>
        </p:blipFill>
        <p:spPr>
          <a:xfrm>
            <a:off x="14059467" y="8420179"/>
            <a:ext cx="8549640" cy="1351570"/>
          </a:xfrm>
          <a:prstGeom prst="rect">
            <a:avLst/>
          </a:prstGeom>
        </p:spPr>
      </p:pic>
      <p:sp>
        <p:nvSpPr>
          <p:cNvPr id="6" name="TextBox 5">
            <a:extLst>
              <a:ext uri="{FF2B5EF4-FFF2-40B4-BE49-F238E27FC236}">
                <a16:creationId xmlns:a16="http://schemas.microsoft.com/office/drawing/2014/main" id="{2D2C70C6-AEE6-040C-E24F-B33CDF105EAF}"/>
              </a:ext>
            </a:extLst>
          </p:cNvPr>
          <p:cNvSpPr txBox="1"/>
          <p:nvPr/>
        </p:nvSpPr>
        <p:spPr>
          <a:xfrm>
            <a:off x="1819185" y="562375"/>
            <a:ext cx="4939173"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YATIRIM UNSURLARI</a:t>
            </a:r>
          </a:p>
        </p:txBody>
      </p:sp>
      <p:sp>
        <p:nvSpPr>
          <p:cNvPr id="19" name="TextBox 18">
            <a:extLst>
              <a:ext uri="{FF2B5EF4-FFF2-40B4-BE49-F238E27FC236}">
                <a16:creationId xmlns:a16="http://schemas.microsoft.com/office/drawing/2014/main" id="{A6746C48-F632-2675-B361-42EDDFCFA7C7}"/>
              </a:ext>
            </a:extLst>
          </p:cNvPr>
          <p:cNvSpPr txBox="1"/>
          <p:nvPr/>
        </p:nvSpPr>
        <p:spPr>
          <a:xfrm>
            <a:off x="1819185" y="1273575"/>
            <a:ext cx="7247497"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5. Sürdürülebilir Finansal Performans</a:t>
            </a:r>
          </a:p>
        </p:txBody>
      </p:sp>
    </p:spTree>
    <p:extLst>
      <p:ext uri="{BB962C8B-B14F-4D97-AF65-F5344CB8AC3E}">
        <p14:creationId xmlns:p14="http://schemas.microsoft.com/office/powerpoint/2010/main" val="35259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9D11CE-7280-9305-AC47-9BF5ECF84E53}"/>
              </a:ext>
            </a:extLst>
          </p:cNvPr>
          <p:cNvPicPr>
            <a:picLocks noChangeAspect="1"/>
          </p:cNvPicPr>
          <p:nvPr/>
        </p:nvPicPr>
        <p:blipFill rotWithShape="1">
          <a:blip r:embed="rId3"/>
          <a:srcRect b="18681"/>
          <a:stretch/>
        </p:blipFill>
        <p:spPr>
          <a:xfrm>
            <a:off x="13946317" y="8976625"/>
            <a:ext cx="7772400" cy="3503992"/>
          </a:xfrm>
          <a:prstGeom prst="rect">
            <a:avLst/>
          </a:prstGeom>
        </p:spPr>
      </p:pic>
      <p:pic>
        <p:nvPicPr>
          <p:cNvPr id="9" name="Picture 8">
            <a:extLst>
              <a:ext uri="{FF2B5EF4-FFF2-40B4-BE49-F238E27FC236}">
                <a16:creationId xmlns:a16="http://schemas.microsoft.com/office/drawing/2014/main" id="{B4452C90-E454-F0E9-7F4B-3005E112E024}"/>
              </a:ext>
            </a:extLst>
          </p:cNvPr>
          <p:cNvPicPr>
            <a:picLocks noChangeAspect="1"/>
          </p:cNvPicPr>
          <p:nvPr/>
        </p:nvPicPr>
        <p:blipFill>
          <a:blip r:embed="rId4"/>
          <a:stretch>
            <a:fillRect/>
          </a:stretch>
        </p:blipFill>
        <p:spPr>
          <a:xfrm>
            <a:off x="14153465" y="11879695"/>
            <a:ext cx="1994170" cy="600922"/>
          </a:xfrm>
          <a:prstGeom prst="rect">
            <a:avLst/>
          </a:prstGeom>
        </p:spPr>
      </p:pic>
      <p:sp>
        <p:nvSpPr>
          <p:cNvPr id="18" name="Rounded Rectangle 17">
            <a:extLst>
              <a:ext uri="{FF2B5EF4-FFF2-40B4-BE49-F238E27FC236}">
                <a16:creationId xmlns:a16="http://schemas.microsoft.com/office/drawing/2014/main" id="{CB7B7752-7062-77B9-98E3-4EEAE43F840A}"/>
              </a:ext>
            </a:extLst>
          </p:cNvPr>
          <p:cNvSpPr/>
          <p:nvPr/>
        </p:nvSpPr>
        <p:spPr>
          <a:xfrm>
            <a:off x="14837459" y="7907395"/>
            <a:ext cx="6536841" cy="643533"/>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43</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245892" y="6669004"/>
            <a:ext cx="1858462" cy="377992"/>
          </a:xfrm>
          <a:prstGeom prst="rect">
            <a:avLst/>
          </a:prstGeom>
          <a:effectLst/>
        </p:spPr>
      </p:pic>
      <p:sp>
        <p:nvSpPr>
          <p:cNvPr id="8" name="TextBox 7">
            <a:extLst>
              <a:ext uri="{FF2B5EF4-FFF2-40B4-BE49-F238E27FC236}">
                <a16:creationId xmlns:a16="http://schemas.microsoft.com/office/drawing/2014/main" id="{0D3C7903-8359-BC1D-8863-DFFCA4CE2D38}"/>
              </a:ext>
            </a:extLst>
          </p:cNvPr>
          <p:cNvSpPr txBox="1"/>
          <p:nvPr/>
        </p:nvSpPr>
        <p:spPr>
          <a:xfrm>
            <a:off x="15767182" y="8029106"/>
            <a:ext cx="4677395" cy="400110"/>
          </a:xfrm>
          <a:prstGeom prst="rect">
            <a:avLst/>
          </a:prstGeom>
          <a:noFill/>
        </p:spPr>
        <p:txBody>
          <a:bodyPr wrap="square" rtlCol="0">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Net İşletme Sermayesi (Milyon TL)</a:t>
            </a:r>
          </a:p>
        </p:txBody>
      </p:sp>
      <p:cxnSp>
        <p:nvCxnSpPr>
          <p:cNvPr id="11" name="Straight Connector 10">
            <a:extLst>
              <a:ext uri="{FF2B5EF4-FFF2-40B4-BE49-F238E27FC236}">
                <a16:creationId xmlns:a16="http://schemas.microsoft.com/office/drawing/2014/main" id="{501ABC7A-C0FE-4EE6-2A50-B48E4D8ED67A}"/>
              </a:ext>
            </a:extLst>
          </p:cNvPr>
          <p:cNvCxnSpPr>
            <a:cxnSpLocks/>
          </p:cNvCxnSpPr>
          <p:nvPr/>
        </p:nvCxnSpPr>
        <p:spPr>
          <a:xfrm>
            <a:off x="2506090" y="7338286"/>
            <a:ext cx="20392572"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253AC02-CC74-EB0B-A312-C1A428FD50E6}"/>
              </a:ext>
            </a:extLst>
          </p:cNvPr>
          <p:cNvCxnSpPr>
            <a:cxnSpLocks/>
          </p:cNvCxnSpPr>
          <p:nvPr/>
        </p:nvCxnSpPr>
        <p:spPr>
          <a:xfrm rot="5400000">
            <a:off x="7453648" y="6955973"/>
            <a:ext cx="10497457" cy="0"/>
          </a:xfrm>
          <a:prstGeom prst="line">
            <a:avLst/>
          </a:prstGeom>
          <a:ln w="28575">
            <a:solidFill>
              <a:srgbClr val="78D64B"/>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BEBCB01C-4C52-FAD2-574C-3FA216B651F5}"/>
              </a:ext>
            </a:extLst>
          </p:cNvPr>
          <p:cNvGrpSpPr/>
          <p:nvPr/>
        </p:nvGrpSpPr>
        <p:grpSpPr>
          <a:xfrm>
            <a:off x="2865922" y="7907395"/>
            <a:ext cx="9119247" cy="5135594"/>
            <a:chOff x="2891975" y="2349200"/>
            <a:chExt cx="8549640" cy="4829870"/>
          </a:xfrm>
        </p:grpSpPr>
        <p:pic>
          <p:nvPicPr>
            <p:cNvPr id="48" name="Picture 47">
              <a:extLst>
                <a:ext uri="{FF2B5EF4-FFF2-40B4-BE49-F238E27FC236}">
                  <a16:creationId xmlns:a16="http://schemas.microsoft.com/office/drawing/2014/main" id="{D3851A46-3518-E82C-7043-ED5219EE50AF}"/>
                </a:ext>
              </a:extLst>
            </p:cNvPr>
            <p:cNvPicPr>
              <a:picLocks noChangeAspect="1"/>
            </p:cNvPicPr>
            <p:nvPr/>
          </p:nvPicPr>
          <p:blipFill>
            <a:blip r:embed="rId9"/>
            <a:stretch>
              <a:fillRect/>
            </a:stretch>
          </p:blipFill>
          <p:spPr>
            <a:xfrm>
              <a:off x="2891975" y="3582543"/>
              <a:ext cx="8549640" cy="3596527"/>
            </a:xfrm>
            <a:prstGeom prst="rect">
              <a:avLst/>
            </a:prstGeom>
          </p:spPr>
        </p:pic>
        <p:sp>
          <p:nvSpPr>
            <p:cNvPr id="15" name="Rounded Rectangle 14">
              <a:extLst>
                <a:ext uri="{FF2B5EF4-FFF2-40B4-BE49-F238E27FC236}">
                  <a16:creationId xmlns:a16="http://schemas.microsoft.com/office/drawing/2014/main" id="{183800CF-DA6D-3B84-8F1E-78202861D4B5}"/>
                </a:ext>
              </a:extLst>
            </p:cNvPr>
            <p:cNvSpPr/>
            <p:nvPr/>
          </p:nvSpPr>
          <p:spPr>
            <a:xfrm>
              <a:off x="3966185" y="2349200"/>
              <a:ext cx="6536841" cy="643533"/>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6D5CD98-371E-861F-B911-A35298D64CC5}"/>
                </a:ext>
              </a:extLst>
            </p:cNvPr>
            <p:cNvSpPr txBox="1"/>
            <p:nvPr/>
          </p:nvSpPr>
          <p:spPr>
            <a:xfrm>
              <a:off x="5444746" y="2470911"/>
              <a:ext cx="3579719" cy="400110"/>
            </a:xfrm>
            <a:prstGeom prst="rect">
              <a:avLst/>
            </a:prstGeom>
            <a:noFill/>
          </p:spPr>
          <p:txBody>
            <a:bodyPr wrap="square" rtlCol="0">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Özkaynaklar (Milyon TL)</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20" name="Straight Arrow Connector 19">
              <a:extLst>
                <a:ext uri="{FF2B5EF4-FFF2-40B4-BE49-F238E27FC236}">
                  <a16:creationId xmlns:a16="http://schemas.microsoft.com/office/drawing/2014/main" id="{78C8064C-D13E-C6C7-C068-E8D9B0B7A251}"/>
                </a:ext>
              </a:extLst>
            </p:cNvPr>
            <p:cNvCxnSpPr>
              <a:cxnSpLocks/>
            </p:cNvCxnSpPr>
            <p:nvPr/>
          </p:nvCxnSpPr>
          <p:spPr>
            <a:xfrm>
              <a:off x="4110179" y="3583590"/>
              <a:ext cx="0" cy="2500582"/>
            </a:xfrm>
            <a:prstGeom prst="straightConnector1">
              <a:avLst/>
            </a:prstGeom>
            <a:ln w="25400">
              <a:solidFill>
                <a:srgbClr val="78D64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6ECEB43-D6D4-89BF-A20D-A94C810EA6C3}"/>
                </a:ext>
              </a:extLst>
            </p:cNvPr>
            <p:cNvCxnSpPr>
              <a:cxnSpLocks/>
            </p:cNvCxnSpPr>
            <p:nvPr/>
          </p:nvCxnSpPr>
          <p:spPr>
            <a:xfrm>
              <a:off x="4110179" y="3595037"/>
              <a:ext cx="4169884" cy="0"/>
            </a:xfrm>
            <a:prstGeom prst="straightConnector1">
              <a:avLst/>
            </a:prstGeom>
            <a:ln w="25400">
              <a:solidFill>
                <a:srgbClr val="78D64B"/>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5">
              <a:extLst>
                <a:ext uri="{FF2B5EF4-FFF2-40B4-BE49-F238E27FC236}">
                  <a16:creationId xmlns:a16="http://schemas.microsoft.com/office/drawing/2014/main" id="{3541E697-19E7-8477-1655-DC9336949454}"/>
                </a:ext>
              </a:extLst>
            </p:cNvPr>
            <p:cNvSpPr txBox="1"/>
            <p:nvPr/>
          </p:nvSpPr>
          <p:spPr>
            <a:xfrm>
              <a:off x="5377858" y="3412289"/>
              <a:ext cx="1634526" cy="338562"/>
            </a:xfrm>
            <a:prstGeom prst="rect">
              <a:avLst/>
            </a:prstGeom>
            <a:solidFill>
              <a:srgbClr val="78D64B"/>
            </a:solid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tr-TR" sz="1600" b="1" dirty="0">
                  <a:latin typeface="Tahoma" panose="020B0604030504040204" pitchFamily="34" charset="0"/>
                  <a:ea typeface="Tahoma" panose="020B0604030504040204" pitchFamily="34" charset="0"/>
                  <a:cs typeface="Tahoma" panose="020B0604030504040204" pitchFamily="34" charset="0"/>
                </a:rPr>
                <a:t>YBBO:%456</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cxnSp>
          <p:nvCxnSpPr>
            <p:cNvPr id="29" name="Straight Connector 28">
              <a:extLst>
                <a:ext uri="{FF2B5EF4-FFF2-40B4-BE49-F238E27FC236}">
                  <a16:creationId xmlns:a16="http://schemas.microsoft.com/office/drawing/2014/main" id="{F9E1AA1F-FADF-9108-F30D-0F2928C34576}"/>
                </a:ext>
              </a:extLst>
            </p:cNvPr>
            <p:cNvCxnSpPr>
              <a:cxnSpLocks/>
            </p:cNvCxnSpPr>
            <p:nvPr/>
          </p:nvCxnSpPr>
          <p:spPr>
            <a:xfrm rot="5400000">
              <a:off x="7299472" y="5266004"/>
              <a:ext cx="3679295" cy="0"/>
            </a:xfrm>
            <a:prstGeom prst="line">
              <a:avLst/>
            </a:prstGeom>
            <a:ln w="57150">
              <a:solidFill>
                <a:srgbClr val="78D64B"/>
              </a:solidFill>
              <a:prstDash val="dashDot"/>
            </a:ln>
            <a:effectLst/>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F686C76E-668B-D582-7E0E-9A16A8EAF92C}"/>
              </a:ext>
            </a:extLst>
          </p:cNvPr>
          <p:cNvGrpSpPr/>
          <p:nvPr/>
        </p:nvGrpSpPr>
        <p:grpSpPr>
          <a:xfrm>
            <a:off x="3213378" y="2100185"/>
            <a:ext cx="8549640" cy="4757815"/>
            <a:chOff x="14073062" y="2349200"/>
            <a:chExt cx="8549640" cy="4757815"/>
          </a:xfrm>
        </p:grpSpPr>
        <p:pic>
          <p:nvPicPr>
            <p:cNvPr id="49" name="Picture 48">
              <a:extLst>
                <a:ext uri="{FF2B5EF4-FFF2-40B4-BE49-F238E27FC236}">
                  <a16:creationId xmlns:a16="http://schemas.microsoft.com/office/drawing/2014/main" id="{29CA4209-5C3B-B438-0CBA-9AD7C6BF975A}"/>
                </a:ext>
              </a:extLst>
            </p:cNvPr>
            <p:cNvPicPr>
              <a:picLocks noChangeAspect="1"/>
            </p:cNvPicPr>
            <p:nvPr/>
          </p:nvPicPr>
          <p:blipFill>
            <a:blip r:embed="rId10"/>
            <a:stretch>
              <a:fillRect/>
            </a:stretch>
          </p:blipFill>
          <p:spPr>
            <a:xfrm>
              <a:off x="14073062" y="3762876"/>
              <a:ext cx="8549640" cy="3344139"/>
            </a:xfrm>
            <a:prstGeom prst="rect">
              <a:avLst/>
            </a:prstGeom>
          </p:spPr>
        </p:pic>
        <p:sp>
          <p:nvSpPr>
            <p:cNvPr id="17" name="Rounded Rectangle 16">
              <a:extLst>
                <a:ext uri="{FF2B5EF4-FFF2-40B4-BE49-F238E27FC236}">
                  <a16:creationId xmlns:a16="http://schemas.microsoft.com/office/drawing/2014/main" id="{F8186C30-CCF1-25EE-A60C-CF5F3C0E7B72}"/>
                </a:ext>
              </a:extLst>
            </p:cNvPr>
            <p:cNvSpPr/>
            <p:nvPr/>
          </p:nvSpPr>
          <p:spPr>
            <a:xfrm>
              <a:off x="14837459" y="2349200"/>
              <a:ext cx="6536841" cy="643533"/>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D5532D5-0123-E00C-6054-EBF68255FD51}"/>
                </a:ext>
              </a:extLst>
            </p:cNvPr>
            <p:cNvSpPr txBox="1"/>
            <p:nvPr/>
          </p:nvSpPr>
          <p:spPr>
            <a:xfrm>
              <a:off x="15767182" y="2470911"/>
              <a:ext cx="5128545" cy="400110"/>
            </a:xfrm>
            <a:prstGeom prst="rect">
              <a:avLst/>
            </a:prstGeom>
            <a:noFill/>
          </p:spPr>
          <p:txBody>
            <a:bodyPr wrap="square" rtlCol="0">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Toplam Dönen Varlıklar (Milyon TL)</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30" name="Straight Arrow Connector 29">
              <a:extLst>
                <a:ext uri="{FF2B5EF4-FFF2-40B4-BE49-F238E27FC236}">
                  <a16:creationId xmlns:a16="http://schemas.microsoft.com/office/drawing/2014/main" id="{BE264C97-8BB4-AD6B-2159-68F4756A3ABF}"/>
                </a:ext>
              </a:extLst>
            </p:cNvPr>
            <p:cNvCxnSpPr>
              <a:cxnSpLocks/>
            </p:cNvCxnSpPr>
            <p:nvPr/>
          </p:nvCxnSpPr>
          <p:spPr>
            <a:xfrm>
              <a:off x="15280525" y="3858922"/>
              <a:ext cx="0" cy="2225250"/>
            </a:xfrm>
            <a:prstGeom prst="straightConnector1">
              <a:avLst/>
            </a:prstGeom>
            <a:ln w="25400">
              <a:solidFill>
                <a:srgbClr val="78D64B"/>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DDA51CA-EEF3-A167-4CCF-332D21F7D4C2}"/>
                </a:ext>
              </a:extLst>
            </p:cNvPr>
            <p:cNvCxnSpPr>
              <a:cxnSpLocks/>
            </p:cNvCxnSpPr>
            <p:nvPr/>
          </p:nvCxnSpPr>
          <p:spPr>
            <a:xfrm>
              <a:off x="15280525" y="3858922"/>
              <a:ext cx="4192808" cy="0"/>
            </a:xfrm>
            <a:prstGeom prst="straightConnector1">
              <a:avLst/>
            </a:prstGeom>
            <a:ln w="25400">
              <a:solidFill>
                <a:srgbClr val="78D64B"/>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15">
              <a:extLst>
                <a:ext uri="{FF2B5EF4-FFF2-40B4-BE49-F238E27FC236}">
                  <a16:creationId xmlns:a16="http://schemas.microsoft.com/office/drawing/2014/main" id="{FBC50263-9BAB-B676-F2E1-E6CA2D8FE485}"/>
                </a:ext>
              </a:extLst>
            </p:cNvPr>
            <p:cNvSpPr txBox="1"/>
            <p:nvPr/>
          </p:nvSpPr>
          <p:spPr>
            <a:xfrm>
              <a:off x="16474208" y="3683001"/>
              <a:ext cx="1805443" cy="338558"/>
            </a:xfrm>
            <a:prstGeom prst="rect">
              <a:avLst/>
            </a:prstGeom>
            <a:solidFill>
              <a:srgbClr val="78D64B"/>
            </a:solid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lgn="ctr" defTabSz="914400" rtl="0" eaLnBrk="1" latinLnBrk="0" hangingPunct="1"/>
              <a:r>
                <a:rPr lang="tr-TR" sz="1600" b="1" kern="1200" dirty="0">
                  <a:solidFill>
                    <a:schemeClr val="tx1"/>
                  </a:solidFill>
                  <a:latin typeface="Tahoma" panose="020B0604030504040204" pitchFamily="34" charset="0"/>
                  <a:ea typeface="Tahoma" panose="020B0604030504040204" pitchFamily="34" charset="0"/>
                  <a:cs typeface="Tahoma" panose="020B0604030504040204" pitchFamily="34" charset="0"/>
                </a:rPr>
                <a:t>YBBO:%293</a:t>
              </a:r>
              <a:endParaRPr lang="en-US" sz="16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cxnSp>
          <p:nvCxnSpPr>
            <p:cNvPr id="34" name="Straight Connector 33">
              <a:extLst>
                <a:ext uri="{FF2B5EF4-FFF2-40B4-BE49-F238E27FC236}">
                  <a16:creationId xmlns:a16="http://schemas.microsoft.com/office/drawing/2014/main" id="{2BDCE83C-0BAF-386B-5BE5-945DA9A56BFC}"/>
                </a:ext>
              </a:extLst>
            </p:cNvPr>
            <p:cNvCxnSpPr>
              <a:cxnSpLocks/>
            </p:cNvCxnSpPr>
            <p:nvPr/>
          </p:nvCxnSpPr>
          <p:spPr>
            <a:xfrm rot="5400000">
              <a:off x="18486587" y="5266005"/>
              <a:ext cx="3679295" cy="0"/>
            </a:xfrm>
            <a:prstGeom prst="line">
              <a:avLst/>
            </a:prstGeom>
            <a:ln w="57150">
              <a:solidFill>
                <a:srgbClr val="78D64B"/>
              </a:solidFill>
              <a:prstDash val="dashDot"/>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40429866-3496-6480-0002-860DB9DFDCA4}"/>
              </a:ext>
            </a:extLst>
          </p:cNvPr>
          <p:cNvGrpSpPr/>
          <p:nvPr/>
        </p:nvGrpSpPr>
        <p:grpSpPr>
          <a:xfrm>
            <a:off x="13125712" y="2059081"/>
            <a:ext cx="8548396" cy="5043557"/>
            <a:chOff x="2891975" y="7907395"/>
            <a:chExt cx="8549640" cy="5404504"/>
          </a:xfrm>
        </p:grpSpPr>
        <p:pic>
          <p:nvPicPr>
            <p:cNvPr id="47" name="Picture 46">
              <a:extLst>
                <a:ext uri="{FF2B5EF4-FFF2-40B4-BE49-F238E27FC236}">
                  <a16:creationId xmlns:a16="http://schemas.microsoft.com/office/drawing/2014/main" id="{B9B59E2A-6471-29B6-027F-109F9A1D992A}"/>
                </a:ext>
              </a:extLst>
            </p:cNvPr>
            <p:cNvPicPr>
              <a:picLocks noChangeAspect="1"/>
            </p:cNvPicPr>
            <p:nvPr/>
          </p:nvPicPr>
          <p:blipFill>
            <a:blip r:embed="rId11"/>
            <a:stretch>
              <a:fillRect/>
            </a:stretch>
          </p:blipFill>
          <p:spPr>
            <a:xfrm>
              <a:off x="2891975" y="9568537"/>
              <a:ext cx="8549640" cy="3596527"/>
            </a:xfrm>
            <a:prstGeom prst="rect">
              <a:avLst/>
            </a:prstGeom>
          </p:spPr>
        </p:pic>
        <p:sp>
          <p:nvSpPr>
            <p:cNvPr id="16" name="Rounded Rectangle 15">
              <a:extLst>
                <a:ext uri="{FF2B5EF4-FFF2-40B4-BE49-F238E27FC236}">
                  <a16:creationId xmlns:a16="http://schemas.microsoft.com/office/drawing/2014/main" id="{F703887E-4A4D-E151-24A0-86FD8DAC8104}"/>
                </a:ext>
              </a:extLst>
            </p:cNvPr>
            <p:cNvSpPr/>
            <p:nvPr/>
          </p:nvSpPr>
          <p:spPr>
            <a:xfrm>
              <a:off x="3966185" y="7907395"/>
              <a:ext cx="6536841" cy="643533"/>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32E6382-08A7-1841-85B1-4BCCF61F5A5B}"/>
                </a:ext>
              </a:extLst>
            </p:cNvPr>
            <p:cNvSpPr txBox="1"/>
            <p:nvPr/>
          </p:nvSpPr>
          <p:spPr>
            <a:xfrm>
              <a:off x="4895908" y="8029106"/>
              <a:ext cx="4677395" cy="400110"/>
            </a:xfrm>
            <a:prstGeom prst="rect">
              <a:avLst/>
            </a:prstGeom>
            <a:noFill/>
          </p:spPr>
          <p:txBody>
            <a:bodyPr wrap="square" rtlCol="0">
              <a:spAutoFit/>
            </a:bodyP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Toplam Duran Varlıklar (Milyon TL)</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38" name="Straight Arrow Connector 37">
              <a:extLst>
                <a:ext uri="{FF2B5EF4-FFF2-40B4-BE49-F238E27FC236}">
                  <a16:creationId xmlns:a16="http://schemas.microsoft.com/office/drawing/2014/main" id="{8E29274C-CA09-0C59-70F5-48BA2862607C}"/>
                </a:ext>
              </a:extLst>
            </p:cNvPr>
            <p:cNvCxnSpPr>
              <a:cxnSpLocks/>
            </p:cNvCxnSpPr>
            <p:nvPr/>
          </p:nvCxnSpPr>
          <p:spPr>
            <a:xfrm>
              <a:off x="4509025" y="9355359"/>
              <a:ext cx="3771038" cy="0"/>
            </a:xfrm>
            <a:prstGeom prst="straightConnector1">
              <a:avLst/>
            </a:prstGeom>
            <a:ln w="25400">
              <a:solidFill>
                <a:srgbClr val="78D64B"/>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15">
              <a:extLst>
                <a:ext uri="{FF2B5EF4-FFF2-40B4-BE49-F238E27FC236}">
                  <a16:creationId xmlns:a16="http://schemas.microsoft.com/office/drawing/2014/main" id="{FD466924-DD62-2AB9-6079-5BA389B5A2FF}"/>
                </a:ext>
              </a:extLst>
            </p:cNvPr>
            <p:cNvSpPr txBox="1"/>
            <p:nvPr/>
          </p:nvSpPr>
          <p:spPr>
            <a:xfrm>
              <a:off x="5599160" y="9185870"/>
              <a:ext cx="1663512" cy="338536"/>
            </a:xfrm>
            <a:prstGeom prst="rect">
              <a:avLst/>
            </a:prstGeom>
            <a:solidFill>
              <a:srgbClr val="78D64B"/>
            </a:solid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lgn="ctr" defTabSz="914400" rtl="0" eaLnBrk="1" latinLnBrk="0" hangingPunct="1"/>
              <a:r>
                <a:rPr lang="tr-TR" sz="1600" b="1" kern="1200" dirty="0">
                  <a:solidFill>
                    <a:schemeClr val="tx1"/>
                  </a:solidFill>
                  <a:latin typeface="Tahoma" panose="020B0604030504040204" pitchFamily="34" charset="0"/>
                  <a:ea typeface="Tahoma" panose="020B0604030504040204" pitchFamily="34" charset="0"/>
                  <a:cs typeface="Tahoma" panose="020B0604030504040204" pitchFamily="34" charset="0"/>
                </a:rPr>
                <a:t>YBBO:%337</a:t>
              </a:r>
              <a:endParaRPr lang="en-US" sz="16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cxnSp>
          <p:nvCxnSpPr>
            <p:cNvPr id="40" name="Straight Arrow Connector 39">
              <a:extLst>
                <a:ext uri="{FF2B5EF4-FFF2-40B4-BE49-F238E27FC236}">
                  <a16:creationId xmlns:a16="http://schemas.microsoft.com/office/drawing/2014/main" id="{5E4DF545-79A4-1EE4-CFEC-4F2721258644}"/>
                </a:ext>
              </a:extLst>
            </p:cNvPr>
            <p:cNvCxnSpPr>
              <a:cxnSpLocks/>
            </p:cNvCxnSpPr>
            <p:nvPr/>
          </p:nvCxnSpPr>
          <p:spPr>
            <a:xfrm>
              <a:off x="4509025" y="9355359"/>
              <a:ext cx="0" cy="2577514"/>
            </a:xfrm>
            <a:prstGeom prst="straightConnector1">
              <a:avLst/>
            </a:prstGeom>
            <a:ln w="25400">
              <a:solidFill>
                <a:srgbClr val="78D64B"/>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F9B2A33-1E29-E848-08B1-1E8B2EFD8630}"/>
                </a:ext>
              </a:extLst>
            </p:cNvPr>
            <p:cNvCxnSpPr>
              <a:cxnSpLocks/>
            </p:cNvCxnSpPr>
            <p:nvPr/>
          </p:nvCxnSpPr>
          <p:spPr>
            <a:xfrm rot="5400000">
              <a:off x="7299472" y="11472252"/>
              <a:ext cx="3679295" cy="0"/>
            </a:xfrm>
            <a:prstGeom prst="line">
              <a:avLst/>
            </a:prstGeom>
            <a:ln w="57150">
              <a:solidFill>
                <a:srgbClr val="78D64B"/>
              </a:solidFill>
              <a:prstDash val="dashDot"/>
            </a:ln>
            <a:effectLst/>
          </p:spPr>
          <p:style>
            <a:lnRef idx="2">
              <a:schemeClr val="accent1"/>
            </a:lnRef>
            <a:fillRef idx="0">
              <a:schemeClr val="accent1"/>
            </a:fillRef>
            <a:effectRef idx="1">
              <a:schemeClr val="accent1"/>
            </a:effectRef>
            <a:fontRef idx="minor">
              <a:schemeClr val="tx1"/>
            </a:fontRef>
          </p:style>
        </p:cxnSp>
      </p:grpSp>
      <p:sp>
        <p:nvSpPr>
          <p:cNvPr id="27" name="TextBox 26">
            <a:extLst>
              <a:ext uri="{FF2B5EF4-FFF2-40B4-BE49-F238E27FC236}">
                <a16:creationId xmlns:a16="http://schemas.microsoft.com/office/drawing/2014/main" id="{19BFFD81-CF4C-E1D2-A775-2B66DD00385A}"/>
              </a:ext>
            </a:extLst>
          </p:cNvPr>
          <p:cNvSpPr txBox="1"/>
          <p:nvPr/>
        </p:nvSpPr>
        <p:spPr>
          <a:xfrm>
            <a:off x="14754758" y="11479387"/>
            <a:ext cx="841271" cy="369332"/>
          </a:xfrm>
          <a:prstGeom prst="rect">
            <a:avLst/>
          </a:prstGeom>
          <a:noFill/>
        </p:spPr>
        <p:txBody>
          <a:bodyPr wrap="square" rtlCol="0">
            <a:spAutoFit/>
          </a:bodyPr>
          <a:lstStyle/>
          <a:p>
            <a:pPr algn="ctr"/>
            <a:r>
              <a:rPr lang="tr-TR" sz="1800" dirty="0">
                <a:solidFill>
                  <a:srgbClr val="051C2C"/>
                </a:solidFill>
                <a:latin typeface="Tahoma" panose="020B0604030504040204" pitchFamily="34" charset="0"/>
                <a:ea typeface="Tahoma" panose="020B0604030504040204" pitchFamily="34" charset="0"/>
                <a:cs typeface="Tahoma" panose="020B0604030504040204" pitchFamily="34" charset="0"/>
              </a:rPr>
              <a:t>8</a:t>
            </a:r>
          </a:p>
        </p:txBody>
      </p:sp>
      <p:sp>
        <p:nvSpPr>
          <p:cNvPr id="28" name="TextBox 27">
            <a:extLst>
              <a:ext uri="{FF2B5EF4-FFF2-40B4-BE49-F238E27FC236}">
                <a16:creationId xmlns:a16="http://schemas.microsoft.com/office/drawing/2014/main" id="{CBA17033-785D-3F7B-4547-6F81FE70DE08}"/>
              </a:ext>
            </a:extLst>
          </p:cNvPr>
          <p:cNvSpPr txBox="1"/>
          <p:nvPr/>
        </p:nvSpPr>
        <p:spPr>
          <a:xfrm>
            <a:off x="14670786" y="11890899"/>
            <a:ext cx="1009216" cy="369332"/>
          </a:xfrm>
          <a:prstGeom prst="rect">
            <a:avLst/>
          </a:prstGeom>
          <a:noFill/>
        </p:spPr>
        <p:txBody>
          <a:bodyPr wrap="square" rtlCol="0">
            <a:spAutoFit/>
          </a:bodyPr>
          <a:lstStyle/>
          <a:p>
            <a:pPr algn="ctr"/>
            <a:r>
              <a:rPr lang="tr-TR" sz="1800" dirty="0">
                <a:solidFill>
                  <a:srgbClr val="051C2C"/>
                </a:solidFill>
                <a:latin typeface="Tahoma" panose="020B0604030504040204" pitchFamily="34" charset="0"/>
                <a:ea typeface="Tahoma" panose="020B0604030504040204" pitchFamily="34" charset="0"/>
                <a:cs typeface="Tahoma" panose="020B0604030504040204" pitchFamily="34" charset="0"/>
              </a:rPr>
              <a:t>76</a:t>
            </a:r>
          </a:p>
        </p:txBody>
      </p:sp>
      <p:sp>
        <p:nvSpPr>
          <p:cNvPr id="33" name="TextBox 32">
            <a:extLst>
              <a:ext uri="{FF2B5EF4-FFF2-40B4-BE49-F238E27FC236}">
                <a16:creationId xmlns:a16="http://schemas.microsoft.com/office/drawing/2014/main" id="{8DA309D6-A596-A0FA-565F-CB34618A125D}"/>
              </a:ext>
            </a:extLst>
          </p:cNvPr>
          <p:cNvSpPr txBox="1"/>
          <p:nvPr/>
        </p:nvSpPr>
        <p:spPr>
          <a:xfrm>
            <a:off x="14661261" y="12148015"/>
            <a:ext cx="1009216" cy="369332"/>
          </a:xfrm>
          <a:prstGeom prst="rect">
            <a:avLst/>
          </a:prstGeom>
          <a:noFill/>
        </p:spPr>
        <p:txBody>
          <a:bodyPr wrap="square" rtlCol="0">
            <a:spAutoFit/>
          </a:bodyPr>
          <a:lstStyle/>
          <a:p>
            <a:pPr algn="ctr"/>
            <a:r>
              <a:rPr lang="tr-TR" sz="1800" dirty="0">
                <a:solidFill>
                  <a:schemeClr val="bg1"/>
                </a:solidFill>
                <a:latin typeface="Tahoma" panose="020B0604030504040204" pitchFamily="34" charset="0"/>
                <a:ea typeface="Tahoma" panose="020B0604030504040204" pitchFamily="34" charset="0"/>
                <a:cs typeface="Tahoma" panose="020B0604030504040204" pitchFamily="34" charset="0"/>
              </a:rPr>
              <a:t>67</a:t>
            </a:r>
          </a:p>
        </p:txBody>
      </p:sp>
      <p:sp>
        <p:nvSpPr>
          <p:cNvPr id="36" name="TextBox 35">
            <a:extLst>
              <a:ext uri="{FF2B5EF4-FFF2-40B4-BE49-F238E27FC236}">
                <a16:creationId xmlns:a16="http://schemas.microsoft.com/office/drawing/2014/main" id="{26E2B16A-E2BF-FC97-C189-1574056B3702}"/>
              </a:ext>
            </a:extLst>
          </p:cNvPr>
          <p:cNvSpPr txBox="1"/>
          <p:nvPr/>
        </p:nvSpPr>
        <p:spPr>
          <a:xfrm>
            <a:off x="16503376" y="10711712"/>
            <a:ext cx="841271" cy="369332"/>
          </a:xfrm>
          <a:prstGeom prst="rect">
            <a:avLst/>
          </a:prstGeom>
          <a:noFill/>
        </p:spPr>
        <p:txBody>
          <a:bodyPr wrap="square" rtlCol="0">
            <a:spAutoFit/>
          </a:bodyPr>
          <a:lstStyle/>
          <a:p>
            <a:pPr algn="ctr"/>
            <a:r>
              <a:rPr lang="tr-TR" sz="1800" dirty="0">
                <a:solidFill>
                  <a:srgbClr val="051C2C"/>
                </a:solidFill>
                <a:latin typeface="Tahoma" panose="020B0604030504040204" pitchFamily="34" charset="0"/>
                <a:ea typeface="Tahoma" panose="020B0604030504040204" pitchFamily="34" charset="0"/>
                <a:cs typeface="Tahoma" panose="020B0604030504040204" pitchFamily="34" charset="0"/>
              </a:rPr>
              <a:t>7</a:t>
            </a:r>
          </a:p>
        </p:txBody>
      </p:sp>
      <p:sp>
        <p:nvSpPr>
          <p:cNvPr id="22" name="TextBox 21">
            <a:extLst>
              <a:ext uri="{FF2B5EF4-FFF2-40B4-BE49-F238E27FC236}">
                <a16:creationId xmlns:a16="http://schemas.microsoft.com/office/drawing/2014/main" id="{FFD1218C-E783-4074-2794-8D4E01026144}"/>
              </a:ext>
            </a:extLst>
          </p:cNvPr>
          <p:cNvSpPr txBox="1"/>
          <p:nvPr/>
        </p:nvSpPr>
        <p:spPr>
          <a:xfrm>
            <a:off x="16402901" y="11242024"/>
            <a:ext cx="1009216" cy="369332"/>
          </a:xfrm>
          <a:prstGeom prst="rect">
            <a:avLst/>
          </a:prstGeom>
          <a:noFill/>
        </p:spPr>
        <p:txBody>
          <a:bodyPr wrap="square" rtlCol="0">
            <a:spAutoFit/>
          </a:bodyPr>
          <a:lstStyle/>
          <a:p>
            <a:pPr algn="ctr"/>
            <a:r>
              <a:rPr lang="tr-TR" sz="1800" dirty="0">
                <a:solidFill>
                  <a:srgbClr val="051C2C"/>
                </a:solidFill>
                <a:latin typeface="Tahoma" panose="020B0604030504040204" pitchFamily="34" charset="0"/>
                <a:ea typeface="Tahoma" panose="020B0604030504040204" pitchFamily="34" charset="0"/>
                <a:cs typeface="Tahoma" panose="020B0604030504040204" pitchFamily="34" charset="0"/>
              </a:rPr>
              <a:t>385</a:t>
            </a:r>
          </a:p>
        </p:txBody>
      </p:sp>
      <p:sp>
        <p:nvSpPr>
          <p:cNvPr id="23" name="TextBox 22">
            <a:extLst>
              <a:ext uri="{FF2B5EF4-FFF2-40B4-BE49-F238E27FC236}">
                <a16:creationId xmlns:a16="http://schemas.microsoft.com/office/drawing/2014/main" id="{C4CE04AF-4ED3-F70B-0150-169503916F75}"/>
              </a:ext>
            </a:extLst>
          </p:cNvPr>
          <p:cNvSpPr txBox="1"/>
          <p:nvPr/>
        </p:nvSpPr>
        <p:spPr>
          <a:xfrm>
            <a:off x="16402901" y="11880852"/>
            <a:ext cx="1009216" cy="369332"/>
          </a:xfrm>
          <a:prstGeom prst="rect">
            <a:avLst/>
          </a:prstGeom>
          <a:noFill/>
        </p:spPr>
        <p:txBody>
          <a:bodyPr wrap="square" rtlCol="0">
            <a:spAutoFit/>
          </a:bodyPr>
          <a:lstStyle/>
          <a:p>
            <a:pPr algn="ctr"/>
            <a:r>
              <a:rPr lang="tr-TR" sz="1800" dirty="0">
                <a:solidFill>
                  <a:schemeClr val="bg1"/>
                </a:solidFill>
                <a:latin typeface="Tahoma" panose="020B0604030504040204" pitchFamily="34" charset="0"/>
                <a:ea typeface="Tahoma" panose="020B0604030504040204" pitchFamily="34" charset="0"/>
                <a:cs typeface="Tahoma" panose="020B0604030504040204" pitchFamily="34" charset="0"/>
              </a:rPr>
              <a:t>392</a:t>
            </a:r>
          </a:p>
        </p:txBody>
      </p:sp>
      <p:sp>
        <p:nvSpPr>
          <p:cNvPr id="25" name="TextBox 24">
            <a:extLst>
              <a:ext uri="{FF2B5EF4-FFF2-40B4-BE49-F238E27FC236}">
                <a16:creationId xmlns:a16="http://schemas.microsoft.com/office/drawing/2014/main" id="{8C68AB9A-94B2-C9B1-1C50-BE506CB5542F}"/>
              </a:ext>
            </a:extLst>
          </p:cNvPr>
          <p:cNvSpPr txBox="1"/>
          <p:nvPr/>
        </p:nvSpPr>
        <p:spPr>
          <a:xfrm>
            <a:off x="18073610" y="11287586"/>
            <a:ext cx="1330644" cy="369332"/>
          </a:xfrm>
          <a:prstGeom prst="rect">
            <a:avLst/>
          </a:prstGeom>
          <a:noFill/>
        </p:spPr>
        <p:txBody>
          <a:bodyPr wrap="square" rtlCol="0">
            <a:spAutoFit/>
          </a:bodyPr>
          <a:lstStyle/>
          <a:p>
            <a:pPr algn="ctr"/>
            <a:r>
              <a:rPr lang="tr-TR" sz="1800" dirty="0">
                <a:solidFill>
                  <a:schemeClr val="bg1"/>
                </a:solidFill>
                <a:latin typeface="Tahoma" panose="020B0604030504040204" pitchFamily="34" charset="0"/>
                <a:ea typeface="Tahoma" panose="020B0604030504040204" pitchFamily="34" charset="0"/>
                <a:cs typeface="Tahoma" panose="020B0604030504040204" pitchFamily="34" charset="0"/>
              </a:rPr>
              <a:t>1.043</a:t>
            </a:r>
          </a:p>
        </p:txBody>
      </p:sp>
      <p:sp>
        <p:nvSpPr>
          <p:cNvPr id="41" name="TextBox 40">
            <a:extLst>
              <a:ext uri="{FF2B5EF4-FFF2-40B4-BE49-F238E27FC236}">
                <a16:creationId xmlns:a16="http://schemas.microsoft.com/office/drawing/2014/main" id="{B0C26574-BF53-6CC5-9C0A-05D8E2987866}"/>
              </a:ext>
            </a:extLst>
          </p:cNvPr>
          <p:cNvSpPr txBox="1"/>
          <p:nvPr/>
        </p:nvSpPr>
        <p:spPr>
          <a:xfrm>
            <a:off x="20047974" y="11685589"/>
            <a:ext cx="1009216" cy="369332"/>
          </a:xfrm>
          <a:prstGeom prst="rect">
            <a:avLst/>
          </a:prstGeom>
          <a:noFill/>
        </p:spPr>
        <p:txBody>
          <a:bodyPr wrap="square" rtlCol="0">
            <a:spAutoFit/>
          </a:bodyPr>
          <a:lstStyle/>
          <a:p>
            <a:pPr algn="ctr"/>
            <a:r>
              <a:rPr lang="tr-TR" sz="1800" dirty="0">
                <a:solidFill>
                  <a:schemeClr val="bg1"/>
                </a:solidFill>
                <a:latin typeface="Tahoma" panose="020B0604030504040204" pitchFamily="34" charset="0"/>
                <a:ea typeface="Tahoma" panose="020B0604030504040204" pitchFamily="34" charset="0"/>
                <a:cs typeface="Tahoma" panose="020B0604030504040204" pitchFamily="34" charset="0"/>
              </a:rPr>
              <a:t>649</a:t>
            </a:r>
          </a:p>
        </p:txBody>
      </p:sp>
      <p:sp>
        <p:nvSpPr>
          <p:cNvPr id="42" name="TextBox 41">
            <a:extLst>
              <a:ext uri="{FF2B5EF4-FFF2-40B4-BE49-F238E27FC236}">
                <a16:creationId xmlns:a16="http://schemas.microsoft.com/office/drawing/2014/main" id="{525A4CB4-419F-A6D2-72D1-FFD14E184C44}"/>
              </a:ext>
            </a:extLst>
          </p:cNvPr>
          <p:cNvSpPr txBox="1"/>
          <p:nvPr/>
        </p:nvSpPr>
        <p:spPr>
          <a:xfrm>
            <a:off x="18073610" y="9721832"/>
            <a:ext cx="1330644" cy="369332"/>
          </a:xfrm>
          <a:prstGeom prst="rect">
            <a:avLst/>
          </a:prstGeom>
          <a:noFill/>
        </p:spPr>
        <p:txBody>
          <a:bodyPr wrap="square" rtlCol="0">
            <a:spAutoFit/>
          </a:bodyPr>
          <a:lstStyle/>
          <a:p>
            <a:pPr algn="ctr"/>
            <a:r>
              <a:rPr lang="tr-TR" sz="1800" dirty="0">
                <a:solidFill>
                  <a:srgbClr val="051C2C"/>
                </a:solidFill>
                <a:latin typeface="Tahoma" panose="020B0604030504040204" pitchFamily="34" charset="0"/>
                <a:ea typeface="Tahoma" panose="020B0604030504040204" pitchFamily="34" charset="0"/>
                <a:cs typeface="Tahoma" panose="020B0604030504040204" pitchFamily="34" charset="0"/>
              </a:rPr>
              <a:t>846</a:t>
            </a:r>
          </a:p>
        </p:txBody>
      </p:sp>
      <p:sp>
        <p:nvSpPr>
          <p:cNvPr id="43" name="TextBox 42">
            <a:extLst>
              <a:ext uri="{FF2B5EF4-FFF2-40B4-BE49-F238E27FC236}">
                <a16:creationId xmlns:a16="http://schemas.microsoft.com/office/drawing/2014/main" id="{25676161-D4FA-A5DB-4736-A8B83F4DD365}"/>
              </a:ext>
            </a:extLst>
          </p:cNvPr>
          <p:cNvSpPr txBox="1"/>
          <p:nvPr/>
        </p:nvSpPr>
        <p:spPr>
          <a:xfrm>
            <a:off x="20047974" y="10483091"/>
            <a:ext cx="1009216" cy="369332"/>
          </a:xfrm>
          <a:prstGeom prst="rect">
            <a:avLst/>
          </a:prstGeom>
          <a:noFill/>
        </p:spPr>
        <p:txBody>
          <a:bodyPr wrap="square" rtlCol="0">
            <a:spAutoFit/>
          </a:bodyPr>
          <a:lstStyle/>
          <a:p>
            <a:pPr algn="ctr"/>
            <a:r>
              <a:rPr lang="tr-TR" sz="1800" dirty="0">
                <a:solidFill>
                  <a:srgbClr val="051C2C"/>
                </a:solidFill>
                <a:latin typeface="Tahoma" panose="020B0604030504040204" pitchFamily="34" charset="0"/>
                <a:ea typeface="Tahoma" panose="020B0604030504040204" pitchFamily="34" charset="0"/>
                <a:cs typeface="Tahoma" panose="020B0604030504040204" pitchFamily="34" charset="0"/>
              </a:rPr>
              <a:t>800</a:t>
            </a:r>
          </a:p>
        </p:txBody>
      </p:sp>
      <p:sp>
        <p:nvSpPr>
          <p:cNvPr id="45" name="TextBox 44">
            <a:extLst>
              <a:ext uri="{FF2B5EF4-FFF2-40B4-BE49-F238E27FC236}">
                <a16:creationId xmlns:a16="http://schemas.microsoft.com/office/drawing/2014/main" id="{CDB0C0B3-185F-4BFB-58EA-6472E2B3F430}"/>
              </a:ext>
            </a:extLst>
          </p:cNvPr>
          <p:cNvSpPr txBox="1"/>
          <p:nvPr/>
        </p:nvSpPr>
        <p:spPr>
          <a:xfrm>
            <a:off x="20047974" y="9349101"/>
            <a:ext cx="1009216" cy="369332"/>
          </a:xfrm>
          <a:prstGeom prst="rect">
            <a:avLst/>
          </a:prstGeom>
          <a:noFill/>
        </p:spPr>
        <p:txBody>
          <a:bodyPr wrap="square" rtlCol="0">
            <a:spAutoFit/>
          </a:bodyPr>
          <a:lstStyle/>
          <a:p>
            <a:pPr algn="ctr"/>
            <a:r>
              <a:rPr lang="tr-TR" sz="1800" dirty="0">
                <a:solidFill>
                  <a:srgbClr val="051C2C"/>
                </a:solidFill>
                <a:latin typeface="Tahoma" panose="020B0604030504040204" pitchFamily="34" charset="0"/>
                <a:ea typeface="Tahoma" panose="020B0604030504040204" pitchFamily="34" charset="0"/>
                <a:cs typeface="Tahoma" panose="020B0604030504040204" pitchFamily="34" charset="0"/>
              </a:rPr>
              <a:t>151</a:t>
            </a:r>
          </a:p>
        </p:txBody>
      </p:sp>
      <p:sp>
        <p:nvSpPr>
          <p:cNvPr id="46" name="TextBox 45">
            <a:extLst>
              <a:ext uri="{FF2B5EF4-FFF2-40B4-BE49-F238E27FC236}">
                <a16:creationId xmlns:a16="http://schemas.microsoft.com/office/drawing/2014/main" id="{FDAE1E93-1CA8-23CD-85D8-8E10B7063144}"/>
              </a:ext>
            </a:extLst>
          </p:cNvPr>
          <p:cNvSpPr txBox="1"/>
          <p:nvPr/>
        </p:nvSpPr>
        <p:spPr>
          <a:xfrm>
            <a:off x="18073610" y="8713103"/>
            <a:ext cx="1330644" cy="369332"/>
          </a:xfrm>
          <a:prstGeom prst="rect">
            <a:avLst/>
          </a:prstGeom>
          <a:noFill/>
        </p:spPr>
        <p:txBody>
          <a:bodyPr wrap="square" rtlCol="0">
            <a:spAutoFit/>
          </a:bodyPr>
          <a:lstStyle/>
          <a:p>
            <a:pPr algn="ctr"/>
            <a:r>
              <a:rPr lang="tr-TR" sz="1800" dirty="0">
                <a:solidFill>
                  <a:srgbClr val="051C2C"/>
                </a:solidFill>
                <a:latin typeface="Tahoma" panose="020B0604030504040204" pitchFamily="34" charset="0"/>
                <a:ea typeface="Tahoma" panose="020B0604030504040204" pitchFamily="34" charset="0"/>
                <a:cs typeface="Tahoma" panose="020B0604030504040204" pitchFamily="34" charset="0"/>
              </a:rPr>
              <a:t>197</a:t>
            </a:r>
          </a:p>
        </p:txBody>
      </p:sp>
      <p:sp>
        <p:nvSpPr>
          <p:cNvPr id="5" name="TextBox 4">
            <a:extLst>
              <a:ext uri="{FF2B5EF4-FFF2-40B4-BE49-F238E27FC236}">
                <a16:creationId xmlns:a16="http://schemas.microsoft.com/office/drawing/2014/main" id="{C91C9172-6853-D96F-F069-12B6DBB42500}"/>
              </a:ext>
            </a:extLst>
          </p:cNvPr>
          <p:cNvSpPr txBox="1"/>
          <p:nvPr/>
        </p:nvSpPr>
        <p:spPr>
          <a:xfrm>
            <a:off x="1819185" y="562375"/>
            <a:ext cx="4939173"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YATIRIM UNSURLARI</a:t>
            </a:r>
          </a:p>
        </p:txBody>
      </p:sp>
      <p:sp>
        <p:nvSpPr>
          <p:cNvPr id="10" name="TextBox 9">
            <a:extLst>
              <a:ext uri="{FF2B5EF4-FFF2-40B4-BE49-F238E27FC236}">
                <a16:creationId xmlns:a16="http://schemas.microsoft.com/office/drawing/2014/main" id="{E28D64C9-68DA-657A-FFD1-947E65B224DB}"/>
              </a:ext>
            </a:extLst>
          </p:cNvPr>
          <p:cNvSpPr txBox="1"/>
          <p:nvPr/>
        </p:nvSpPr>
        <p:spPr>
          <a:xfrm>
            <a:off x="1819185" y="1273575"/>
            <a:ext cx="4823756"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6. Güçlü Bilanço Yapısı</a:t>
            </a:r>
          </a:p>
        </p:txBody>
      </p:sp>
      <p:pic>
        <p:nvPicPr>
          <p:cNvPr id="26" name="Picture 25">
            <a:extLst>
              <a:ext uri="{FF2B5EF4-FFF2-40B4-BE49-F238E27FC236}">
                <a16:creationId xmlns:a16="http://schemas.microsoft.com/office/drawing/2014/main" id="{A6619B8E-F185-CF7B-08D3-6FC818BAED5F}"/>
              </a:ext>
            </a:extLst>
          </p:cNvPr>
          <p:cNvPicPr>
            <a:picLocks noChangeAspect="1"/>
          </p:cNvPicPr>
          <p:nvPr/>
        </p:nvPicPr>
        <p:blipFill>
          <a:blip r:embed="rId12"/>
          <a:stretch>
            <a:fillRect/>
          </a:stretch>
        </p:blipFill>
        <p:spPr>
          <a:xfrm>
            <a:off x="14199766" y="12702411"/>
            <a:ext cx="7559985" cy="600922"/>
          </a:xfrm>
          <a:prstGeom prst="rect">
            <a:avLst/>
          </a:prstGeom>
        </p:spPr>
      </p:pic>
    </p:spTree>
    <p:extLst>
      <p:ext uri="{BB962C8B-B14F-4D97-AF65-F5344CB8AC3E}">
        <p14:creationId xmlns:p14="http://schemas.microsoft.com/office/powerpoint/2010/main" val="130965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44</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graphicFrame>
        <p:nvGraphicFramePr>
          <p:cNvPr id="2" name="Tablo 13">
            <a:extLst>
              <a:ext uri="{FF2B5EF4-FFF2-40B4-BE49-F238E27FC236}">
                <a16:creationId xmlns:a16="http://schemas.microsoft.com/office/drawing/2014/main" id="{37B23843-27A6-B981-914F-479E2074ACE7}"/>
              </a:ext>
            </a:extLst>
          </p:cNvPr>
          <p:cNvGraphicFramePr>
            <a:graphicFrameLocks noGrp="1"/>
          </p:cNvGraphicFramePr>
          <p:nvPr>
            <p:extLst>
              <p:ext uri="{D42A27DB-BD31-4B8C-83A1-F6EECF244321}">
                <p14:modId xmlns:p14="http://schemas.microsoft.com/office/powerpoint/2010/main" val="803853387"/>
              </p:ext>
            </p:extLst>
          </p:nvPr>
        </p:nvGraphicFramePr>
        <p:xfrm>
          <a:off x="3049587" y="2281481"/>
          <a:ext cx="18288000" cy="10852470"/>
        </p:xfrm>
        <a:graphic>
          <a:graphicData uri="http://schemas.openxmlformats.org/drawingml/2006/table">
            <a:tbl>
              <a:tblPr firstRow="1" bandRow="1">
                <a:tableStyleId>{93296810-A885-4BE3-A3E7-6D5BEEA58F35}</a:tableStyleId>
              </a:tblPr>
              <a:tblGrid>
                <a:gridCol w="6158425">
                  <a:extLst>
                    <a:ext uri="{9D8B030D-6E8A-4147-A177-3AD203B41FA5}">
                      <a16:colId xmlns:a16="http://schemas.microsoft.com/office/drawing/2014/main" val="621408098"/>
                    </a:ext>
                  </a:extLst>
                </a:gridCol>
                <a:gridCol w="3148670">
                  <a:extLst>
                    <a:ext uri="{9D8B030D-6E8A-4147-A177-3AD203B41FA5}">
                      <a16:colId xmlns:a16="http://schemas.microsoft.com/office/drawing/2014/main" val="1342239426"/>
                    </a:ext>
                  </a:extLst>
                </a:gridCol>
                <a:gridCol w="3171822">
                  <a:extLst>
                    <a:ext uri="{9D8B030D-6E8A-4147-A177-3AD203B41FA5}">
                      <a16:colId xmlns:a16="http://schemas.microsoft.com/office/drawing/2014/main" val="2869831421"/>
                    </a:ext>
                  </a:extLst>
                </a:gridCol>
                <a:gridCol w="2801383">
                  <a:extLst>
                    <a:ext uri="{9D8B030D-6E8A-4147-A177-3AD203B41FA5}">
                      <a16:colId xmlns:a16="http://schemas.microsoft.com/office/drawing/2014/main" val="2944788948"/>
                    </a:ext>
                  </a:extLst>
                </a:gridCol>
                <a:gridCol w="3007700">
                  <a:extLst>
                    <a:ext uri="{9D8B030D-6E8A-4147-A177-3AD203B41FA5}">
                      <a16:colId xmlns:a16="http://schemas.microsoft.com/office/drawing/2014/main" val="4185474190"/>
                    </a:ext>
                  </a:extLst>
                </a:gridCol>
              </a:tblGrid>
              <a:tr h="1187314">
                <a:tc>
                  <a:txBody>
                    <a:bodyPr/>
                    <a:lstStyle/>
                    <a:p>
                      <a:pPr algn="l"/>
                      <a:r>
                        <a:rPr lang="tr-TR" sz="2400" dirty="0">
                          <a:solidFill>
                            <a:schemeClr val="bg1"/>
                          </a:solidFill>
                          <a:latin typeface="Tahoma" panose="020B0604030504040204" pitchFamily="34" charset="0"/>
                          <a:ea typeface="Tahoma" panose="020B0604030504040204" pitchFamily="34" charset="0"/>
                          <a:cs typeface="Tahoma" panose="020B0604030504040204" pitchFamily="34" charset="0"/>
                        </a:rPr>
                        <a:t>Net Finansal Borçluluk Durumu (TL)</a:t>
                      </a:r>
                    </a:p>
                  </a:txBody>
                  <a:tcPr anchor="ctr">
                    <a:solidFill>
                      <a:srgbClr val="0C233C"/>
                    </a:solidFill>
                  </a:tcPr>
                </a:tc>
                <a:tc>
                  <a:txBody>
                    <a:bodyPr/>
                    <a:lstStyle/>
                    <a:p>
                      <a:pPr algn="r"/>
                      <a:r>
                        <a:rPr lang="tr-TR" sz="2400" dirty="0">
                          <a:solidFill>
                            <a:schemeClr val="bg1"/>
                          </a:solidFill>
                          <a:latin typeface="Tahoma" panose="020B0604030504040204" pitchFamily="34" charset="0"/>
                          <a:ea typeface="Tahoma" panose="020B0604030504040204" pitchFamily="34" charset="0"/>
                          <a:cs typeface="Tahoma" panose="020B0604030504040204" pitchFamily="34" charset="0"/>
                        </a:rPr>
                        <a:t>31.12.2020</a:t>
                      </a:r>
                    </a:p>
                  </a:txBody>
                  <a:tcPr anchor="ctr">
                    <a:solidFill>
                      <a:srgbClr val="0C233C"/>
                    </a:solidFill>
                  </a:tcPr>
                </a:tc>
                <a:tc>
                  <a:txBody>
                    <a:bodyPr/>
                    <a:lstStyle/>
                    <a:p>
                      <a:pPr algn="r"/>
                      <a:r>
                        <a:rPr lang="tr-TR" sz="2400" dirty="0">
                          <a:solidFill>
                            <a:schemeClr val="bg1"/>
                          </a:solidFill>
                          <a:latin typeface="Tahoma" panose="020B0604030504040204" pitchFamily="34" charset="0"/>
                          <a:ea typeface="Tahoma" panose="020B0604030504040204" pitchFamily="34" charset="0"/>
                          <a:cs typeface="Tahoma" panose="020B0604030504040204" pitchFamily="34" charset="0"/>
                        </a:rPr>
                        <a:t>31.12.2021</a:t>
                      </a:r>
                    </a:p>
                  </a:txBody>
                  <a:tcPr anchor="ctr">
                    <a:solidFill>
                      <a:srgbClr val="0C233C"/>
                    </a:solidFill>
                  </a:tcPr>
                </a:tc>
                <a:tc>
                  <a:txBody>
                    <a:bodyPr/>
                    <a:lstStyle/>
                    <a:p>
                      <a:pPr algn="r"/>
                      <a:r>
                        <a:rPr lang="tr-TR" sz="2400" dirty="0">
                          <a:solidFill>
                            <a:schemeClr val="bg1"/>
                          </a:solidFill>
                          <a:latin typeface="Tahoma" panose="020B0604030504040204" pitchFamily="34" charset="0"/>
                          <a:ea typeface="Tahoma" panose="020B0604030504040204" pitchFamily="34" charset="0"/>
                          <a:cs typeface="Tahoma" panose="020B0604030504040204" pitchFamily="34" charset="0"/>
                        </a:rPr>
                        <a:t>31.12.2022</a:t>
                      </a:r>
                    </a:p>
                  </a:txBody>
                  <a:tcPr anchor="ctr">
                    <a:solidFill>
                      <a:srgbClr val="0C233C"/>
                    </a:solidFill>
                  </a:tcPr>
                </a:tc>
                <a:tc>
                  <a:txBody>
                    <a:bodyPr/>
                    <a:lstStyle/>
                    <a:p>
                      <a:pPr algn="r"/>
                      <a:r>
                        <a:rPr lang="tr-TR" sz="2400" dirty="0">
                          <a:solidFill>
                            <a:schemeClr val="bg1"/>
                          </a:solidFill>
                          <a:latin typeface="Tahoma" panose="020B0604030504040204" pitchFamily="34" charset="0"/>
                          <a:ea typeface="Tahoma" panose="020B0604030504040204" pitchFamily="34" charset="0"/>
                          <a:cs typeface="Tahoma" panose="020B0604030504040204" pitchFamily="34" charset="0"/>
                        </a:rPr>
                        <a:t>31.03.2023 SOA</a:t>
                      </a:r>
                    </a:p>
                  </a:txBody>
                  <a:tcPr anchor="ctr">
                    <a:solidFill>
                      <a:srgbClr val="0C233C"/>
                    </a:solidFill>
                  </a:tcPr>
                </a:tc>
                <a:extLst>
                  <a:ext uri="{0D108BD9-81ED-4DB2-BD59-A6C34878D82A}">
                    <a16:rowId xmlns:a16="http://schemas.microsoft.com/office/drawing/2014/main" val="1460776371"/>
                  </a:ext>
                </a:extLst>
              </a:tr>
              <a:tr h="760298">
                <a:tc>
                  <a:txBody>
                    <a:bodyPr/>
                    <a:lstStyle/>
                    <a:p>
                      <a:r>
                        <a:rPr lang="en-US" sz="2000" dirty="0">
                          <a:solidFill>
                            <a:srgbClr val="051C2C"/>
                          </a:solidFill>
                          <a:latin typeface="Tahoma" panose="020B0604030504040204" pitchFamily="34" charset="0"/>
                          <a:ea typeface="Tahoma" panose="020B0604030504040204" pitchFamily="34" charset="0"/>
                          <a:cs typeface="Tahoma" panose="020B0604030504040204" pitchFamily="34" charset="0"/>
                        </a:rPr>
                        <a:t>Kısa Vadeli Finansal Borçlar</a:t>
                      </a:r>
                    </a:p>
                  </a:txBody>
                  <a:tcPr marL="69503" marR="69503" marT="34751" marB="34751" anchor="ctr">
                    <a:solidFill>
                      <a:schemeClr val="bg1"/>
                    </a:solidFill>
                  </a:tcPr>
                </a:tc>
                <a:tc>
                  <a:txBody>
                    <a:bodyPr/>
                    <a:lstStyle/>
                    <a:p>
                      <a:pPr algn="r" fontAlgn="b"/>
                      <a:r>
                        <a:rPr lang="en-US"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15.435.63</a:t>
                      </a:r>
                      <a:r>
                        <a:rPr lang="tr-TR"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9</a:t>
                      </a:r>
                      <a:r>
                        <a:rPr lang="en-US"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 </a:t>
                      </a:r>
                    </a:p>
                  </a:txBody>
                  <a:tcPr marL="5792" marR="125983" marT="5792" marB="0" anchor="ctr">
                    <a:solidFill>
                      <a:schemeClr val="bg1"/>
                    </a:solidFill>
                  </a:tcPr>
                </a:tc>
                <a:tc>
                  <a:txBody>
                    <a:bodyPr/>
                    <a:lstStyle/>
                    <a:p>
                      <a:pPr algn="r" fontAlgn="b"/>
                      <a:r>
                        <a:rPr lang="en-US"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197.655.60</a:t>
                      </a:r>
                      <a:r>
                        <a:rPr lang="tr-TR"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9</a:t>
                      </a:r>
                      <a:r>
                        <a:rPr lang="en-US"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 </a:t>
                      </a:r>
                    </a:p>
                  </a:txBody>
                  <a:tcPr marL="5792" marR="125983" marT="5792" marB="0" anchor="ctr">
                    <a:solidFill>
                      <a:schemeClr val="bg1"/>
                    </a:solidFill>
                  </a:tcPr>
                </a:tc>
                <a:tc>
                  <a:txBody>
                    <a:bodyPr/>
                    <a:lstStyle/>
                    <a:p>
                      <a:pPr algn="r" fontAlgn="b"/>
                      <a:r>
                        <a:rPr lang="en-US"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491.203.68</a:t>
                      </a:r>
                      <a:r>
                        <a:rPr lang="tr-TR"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6</a:t>
                      </a:r>
                      <a:endParaRPr lang="en-US"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chemeClr val="bg1"/>
                    </a:solidFill>
                  </a:tcPr>
                </a:tc>
                <a:tc>
                  <a:txBody>
                    <a:bodyPr/>
                    <a:lstStyle/>
                    <a:p>
                      <a:pPr algn="r" fontAlgn="b"/>
                      <a:r>
                        <a:rPr lang="en-US"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473.530.44</a:t>
                      </a:r>
                      <a:r>
                        <a:rPr lang="tr-TR"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3</a:t>
                      </a:r>
                      <a:r>
                        <a:rPr lang="en-US"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 </a:t>
                      </a:r>
                    </a:p>
                  </a:txBody>
                  <a:tcPr marL="5792" marR="125983" marT="5792" marB="0" anchor="ctr">
                    <a:solidFill>
                      <a:schemeClr val="bg1"/>
                    </a:solidFill>
                  </a:tcPr>
                </a:tc>
                <a:extLst>
                  <a:ext uri="{0D108BD9-81ED-4DB2-BD59-A6C34878D82A}">
                    <a16:rowId xmlns:a16="http://schemas.microsoft.com/office/drawing/2014/main" val="1366880062"/>
                  </a:ext>
                </a:extLst>
              </a:tr>
              <a:tr h="760298">
                <a:tc>
                  <a:txBody>
                    <a:bodyPr/>
                    <a:lstStyle/>
                    <a:p>
                      <a:r>
                        <a:rPr lang="en-US" sz="2000" dirty="0">
                          <a:solidFill>
                            <a:srgbClr val="051C2C"/>
                          </a:solidFill>
                          <a:latin typeface="Tahoma" panose="020B0604030504040204" pitchFamily="34" charset="0"/>
                          <a:ea typeface="Tahoma" panose="020B0604030504040204" pitchFamily="34" charset="0"/>
                          <a:cs typeface="Tahoma" panose="020B0604030504040204" pitchFamily="34" charset="0"/>
                        </a:rPr>
                        <a:t>Kiralama İşlemlerinden Kaynaklanan Yükümlülükler</a:t>
                      </a:r>
                    </a:p>
                  </a:txBody>
                  <a:tcPr marL="69503" marR="69503" marT="34751" marB="34751" anchor="ctr">
                    <a:noFill/>
                  </a:tcPr>
                </a:tc>
                <a:tc>
                  <a:txBody>
                    <a:bodyPr/>
                    <a:lstStyle/>
                    <a:p>
                      <a:pPr algn="r" fontAlgn="b"/>
                      <a:r>
                        <a:rPr lang="en-US"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698.72</a:t>
                      </a:r>
                      <a:r>
                        <a:rPr lang="tr-TR"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8</a:t>
                      </a:r>
                      <a:r>
                        <a:rPr lang="en-US"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 </a:t>
                      </a:r>
                    </a:p>
                  </a:txBody>
                  <a:tcPr marL="5792" marR="125983" marT="5792" marB="0" anchor="ctr">
                    <a:noFill/>
                  </a:tcPr>
                </a:tc>
                <a:tc>
                  <a:txBody>
                    <a:bodyPr/>
                    <a:lstStyle/>
                    <a:p>
                      <a:pPr algn="r" fontAlgn="b"/>
                      <a:r>
                        <a:rPr lang="en-US"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962.80</a:t>
                      </a:r>
                      <a:r>
                        <a:rPr lang="tr-TR"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8</a:t>
                      </a:r>
                      <a:r>
                        <a:rPr lang="en-US"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 </a:t>
                      </a:r>
                    </a:p>
                  </a:txBody>
                  <a:tcPr marL="5792" marR="125983" marT="5792" marB="0" anchor="ctr">
                    <a:noFill/>
                  </a:tcPr>
                </a:tc>
                <a:tc>
                  <a:txBody>
                    <a:bodyPr/>
                    <a:lstStyle/>
                    <a:p>
                      <a:pPr algn="r" fontAlgn="b"/>
                      <a:r>
                        <a:rPr lang="en-US"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22.656.33</a:t>
                      </a:r>
                      <a:r>
                        <a:rPr lang="tr-TR"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3</a:t>
                      </a:r>
                      <a:r>
                        <a:rPr lang="en-US"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 </a:t>
                      </a:r>
                    </a:p>
                  </a:txBody>
                  <a:tcPr marL="5792" marR="125983" marT="5792" marB="0" anchor="ctr">
                    <a:noFill/>
                  </a:tcPr>
                </a:tc>
                <a:tc>
                  <a:txBody>
                    <a:bodyPr/>
                    <a:lstStyle/>
                    <a:p>
                      <a:pPr algn="r" fontAlgn="b"/>
                      <a:r>
                        <a:rPr lang="en-US"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30.073.27</a:t>
                      </a:r>
                      <a:r>
                        <a:rPr lang="tr-TR"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3</a:t>
                      </a:r>
                      <a:r>
                        <a:rPr lang="en-US" sz="20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 </a:t>
                      </a:r>
                    </a:p>
                  </a:txBody>
                  <a:tcPr marL="5792" marR="125983" marT="5792" marB="0" anchor="ctr">
                    <a:noFill/>
                  </a:tcPr>
                </a:tc>
                <a:extLst>
                  <a:ext uri="{0D108BD9-81ED-4DB2-BD59-A6C34878D82A}">
                    <a16:rowId xmlns:a16="http://schemas.microsoft.com/office/drawing/2014/main" val="4071510126"/>
                  </a:ext>
                </a:extLst>
              </a:tr>
              <a:tr h="760298">
                <a:tc>
                  <a:txBody>
                    <a:bodyPr/>
                    <a:lstStyle/>
                    <a:p>
                      <a:r>
                        <a:rPr lang="en-US" sz="2000" b="1" dirty="0">
                          <a:solidFill>
                            <a:srgbClr val="051C2C"/>
                          </a:solidFill>
                          <a:latin typeface="Tahoma" panose="020B0604030504040204" pitchFamily="34" charset="0"/>
                          <a:ea typeface="Tahoma" panose="020B0604030504040204" pitchFamily="34" charset="0"/>
                          <a:cs typeface="Tahoma" panose="020B0604030504040204" pitchFamily="34" charset="0"/>
                        </a:rPr>
                        <a:t>Kısa Vadeli Finansal Borçluluk</a:t>
                      </a:r>
                    </a:p>
                  </a:txBody>
                  <a:tcPr marL="69503" marR="69503" marT="34751" marB="34751" anchor="ctr">
                    <a:solidFill>
                      <a:schemeClr val="bg1"/>
                    </a:solidFill>
                  </a:tcPr>
                </a:tc>
                <a:tc>
                  <a:txBody>
                    <a:bodyPr/>
                    <a:lstStyle/>
                    <a:p>
                      <a:pPr algn="r" fontAlgn="b"/>
                      <a:r>
                        <a:rPr lang="tr-TR" sz="2000" b="1"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16.134.367</a:t>
                      </a:r>
                      <a:endParaRPr lang="en-US" sz="2000" b="1"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chemeClr val="bg1"/>
                    </a:solidFill>
                  </a:tcPr>
                </a:tc>
                <a:tc>
                  <a:txBody>
                    <a:bodyPr/>
                    <a:lstStyle/>
                    <a:p>
                      <a:pPr algn="r" fontAlgn="b"/>
                      <a:r>
                        <a:rPr lang="tr-TR" sz="2000" b="1"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198.618.417</a:t>
                      </a:r>
                      <a:endParaRPr lang="en-US" sz="2000" b="1"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chemeClr val="bg1"/>
                    </a:solidFill>
                  </a:tcPr>
                </a:tc>
                <a:tc>
                  <a:txBody>
                    <a:bodyPr/>
                    <a:lstStyle/>
                    <a:p>
                      <a:pPr algn="r" fontAlgn="b"/>
                      <a:r>
                        <a:rPr lang="tr-TR" sz="2000" b="1"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513.860.019</a:t>
                      </a:r>
                      <a:endParaRPr lang="en-US" sz="2000" b="1"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chemeClr val="bg1"/>
                    </a:solidFill>
                  </a:tcPr>
                </a:tc>
                <a:tc>
                  <a:txBody>
                    <a:bodyPr/>
                    <a:lstStyle/>
                    <a:p>
                      <a:pPr algn="r" fontAlgn="b"/>
                      <a:r>
                        <a:rPr lang="tr-TR" sz="2000" b="1"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503.603.716</a:t>
                      </a:r>
                      <a:endParaRPr lang="en-US" sz="2000" b="1"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chemeClr val="bg1"/>
                    </a:solidFill>
                  </a:tcPr>
                </a:tc>
                <a:extLst>
                  <a:ext uri="{0D108BD9-81ED-4DB2-BD59-A6C34878D82A}">
                    <a16:rowId xmlns:a16="http://schemas.microsoft.com/office/drawing/2014/main" val="2485836228"/>
                  </a:ext>
                </a:extLst>
              </a:tr>
              <a:tr h="687392">
                <a:tc>
                  <a:txBody>
                    <a:bodyPr/>
                    <a:lstStyle/>
                    <a:p>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45714" marR="45714" marT="22857" marB="22857" anchor="ctr">
                    <a:noFill/>
                  </a:tcPr>
                </a:tc>
                <a:tc>
                  <a:txBody>
                    <a:bodyPr/>
                    <a:lstStyle/>
                    <a:p>
                      <a:pPr algn="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45714" marR="125983" marT="22857" marB="22857" anchor="ctr">
                    <a:noFill/>
                  </a:tcPr>
                </a:tc>
                <a:tc>
                  <a:txBody>
                    <a:bodyPr/>
                    <a:lstStyle/>
                    <a:p>
                      <a:pPr algn="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45714" marR="125983" marT="22857" marB="22857" anchor="ctr">
                    <a:noFill/>
                  </a:tcPr>
                </a:tc>
                <a:tc>
                  <a:txBody>
                    <a:bodyPr/>
                    <a:lstStyle/>
                    <a:p>
                      <a:pPr algn="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45714" marR="125983" marT="22857" marB="22857" anchor="ctr">
                    <a:noFill/>
                  </a:tcPr>
                </a:tc>
                <a:tc>
                  <a:txBody>
                    <a:bodyPr/>
                    <a:lstStyle/>
                    <a:p>
                      <a:pPr algn="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45714" marR="125983" marT="22857" marB="22857" anchor="ctr">
                    <a:noFill/>
                  </a:tcPr>
                </a:tc>
                <a:extLst>
                  <a:ext uri="{0D108BD9-81ED-4DB2-BD59-A6C34878D82A}">
                    <a16:rowId xmlns:a16="http://schemas.microsoft.com/office/drawing/2014/main" val="1903502731"/>
                  </a:ext>
                </a:extLst>
              </a:tr>
              <a:tr h="760298">
                <a:tc>
                  <a:txBody>
                    <a:bodyPr/>
                    <a:lstStyle/>
                    <a:p>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Uzun</a:t>
                      </a:r>
                      <a:r>
                        <a:rPr lang="en-US" sz="2000" dirty="0">
                          <a:solidFill>
                            <a:srgbClr val="051C2C"/>
                          </a:solidFill>
                          <a:latin typeface="Tahoma" panose="020B0604030504040204" pitchFamily="34" charset="0"/>
                          <a:ea typeface="Tahoma" panose="020B0604030504040204" pitchFamily="34" charset="0"/>
                          <a:cs typeface="Tahoma" panose="020B0604030504040204" pitchFamily="34" charset="0"/>
                        </a:rPr>
                        <a:t> Vadeli Finansal Borçlar</a:t>
                      </a:r>
                    </a:p>
                  </a:txBody>
                  <a:tcPr marL="69503" marR="69503" marT="34751" marB="34751" anchor="ctr">
                    <a:solidFill>
                      <a:schemeClr val="bg1"/>
                    </a:solidFill>
                  </a:tcPr>
                </a:tc>
                <a:tc>
                  <a:txBody>
                    <a:bodyPr/>
                    <a:lstStyle/>
                    <a:p>
                      <a:pPr marL="0" algn="r" defTabSz="914400" rtl="0" eaLnBrk="1" fontAlgn="b" latinLnBrk="0" hangingPunct="1"/>
                      <a:r>
                        <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7.373.85</a:t>
                      </a:r>
                      <a:r>
                        <a:rPr lang="tr-TR"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9</a:t>
                      </a:r>
                      <a:endPar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chemeClr val="bg1"/>
                    </a:solidFill>
                  </a:tcPr>
                </a:tc>
                <a:tc>
                  <a:txBody>
                    <a:bodyPr/>
                    <a:lstStyle/>
                    <a:p>
                      <a:pPr marL="0" algn="r" defTabSz="914400" rtl="0" eaLnBrk="1" fontAlgn="b" latinLnBrk="0" hangingPunct="1"/>
                      <a:r>
                        <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6.326.76</a:t>
                      </a:r>
                      <a:r>
                        <a:rPr lang="tr-TR"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0</a:t>
                      </a:r>
                      <a:endPar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chemeClr val="bg1"/>
                    </a:solidFill>
                  </a:tcPr>
                </a:tc>
                <a:tc>
                  <a:txBody>
                    <a:bodyPr/>
                    <a:lstStyle/>
                    <a:p>
                      <a:pPr marL="0" algn="r" defTabSz="914400" rtl="0" eaLnBrk="1" fontAlgn="b" latinLnBrk="0" hangingPunct="1"/>
                      <a:r>
                        <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26.875.28</a:t>
                      </a:r>
                      <a:r>
                        <a:rPr lang="tr-TR"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1</a:t>
                      </a:r>
                      <a:endPar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chemeClr val="bg1"/>
                    </a:solidFill>
                  </a:tcPr>
                </a:tc>
                <a:tc>
                  <a:txBody>
                    <a:bodyPr/>
                    <a:lstStyle/>
                    <a:p>
                      <a:pPr marL="0" algn="r" defTabSz="914400" rtl="0" eaLnBrk="1" fontAlgn="b" latinLnBrk="0" hangingPunct="1"/>
                      <a:r>
                        <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62.048.45</a:t>
                      </a:r>
                      <a:r>
                        <a:rPr lang="tr-TR"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3</a:t>
                      </a:r>
                      <a:endPar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chemeClr val="bg1"/>
                    </a:solidFill>
                  </a:tcPr>
                </a:tc>
                <a:extLst>
                  <a:ext uri="{0D108BD9-81ED-4DB2-BD59-A6C34878D82A}">
                    <a16:rowId xmlns:a16="http://schemas.microsoft.com/office/drawing/2014/main" val="1727395722"/>
                  </a:ext>
                </a:extLst>
              </a:tr>
              <a:tr h="760298">
                <a:tc>
                  <a:txBody>
                    <a:bodyPr/>
                    <a:lstStyle/>
                    <a:p>
                      <a:r>
                        <a:rPr lang="en-US" sz="2000" dirty="0">
                          <a:solidFill>
                            <a:srgbClr val="051C2C"/>
                          </a:solidFill>
                          <a:latin typeface="Tahoma" panose="020B0604030504040204" pitchFamily="34" charset="0"/>
                          <a:ea typeface="Tahoma" panose="020B0604030504040204" pitchFamily="34" charset="0"/>
                          <a:cs typeface="Tahoma" panose="020B0604030504040204" pitchFamily="34" charset="0"/>
                        </a:rPr>
                        <a:t>Kiralama İşlemlerinden Kaynaklanan Yükümlülükler</a:t>
                      </a:r>
                    </a:p>
                  </a:txBody>
                  <a:tcPr marL="69503" marR="69503" marT="34751" marB="34751" anchor="ctr">
                    <a:noFill/>
                  </a:tcPr>
                </a:tc>
                <a:tc>
                  <a:txBody>
                    <a:bodyPr/>
                    <a:lstStyle/>
                    <a:p>
                      <a:pPr marL="0" algn="r" defTabSz="914400" rtl="0" eaLnBrk="1" fontAlgn="b" latinLnBrk="0" hangingPunct="1"/>
                      <a:r>
                        <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1.855.14</a:t>
                      </a:r>
                      <a:r>
                        <a:rPr lang="tr-TR"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6</a:t>
                      </a:r>
                      <a:endPar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noFill/>
                  </a:tcPr>
                </a:tc>
                <a:tc>
                  <a:txBody>
                    <a:bodyPr/>
                    <a:lstStyle/>
                    <a:p>
                      <a:pPr marL="0" algn="r" defTabSz="914400" rtl="0" eaLnBrk="1" fontAlgn="b" latinLnBrk="0" hangingPunct="1"/>
                      <a:r>
                        <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1.128.86</a:t>
                      </a:r>
                      <a:r>
                        <a:rPr lang="tr-TR"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9</a:t>
                      </a:r>
                      <a:endPar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noFill/>
                  </a:tcPr>
                </a:tc>
                <a:tc>
                  <a:txBody>
                    <a:bodyPr/>
                    <a:lstStyle/>
                    <a:p>
                      <a:pPr marL="0" algn="r" defTabSz="914400" rtl="0" eaLnBrk="1" fontAlgn="b" latinLnBrk="0" hangingPunct="1"/>
                      <a:r>
                        <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69.313.30</a:t>
                      </a:r>
                      <a:r>
                        <a:rPr lang="tr-TR"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4</a:t>
                      </a:r>
                      <a:endPar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noFill/>
                  </a:tcPr>
                </a:tc>
                <a:tc>
                  <a:txBody>
                    <a:bodyPr/>
                    <a:lstStyle/>
                    <a:p>
                      <a:pPr marL="0" algn="r" defTabSz="914400" rtl="0" eaLnBrk="1" fontAlgn="b" latinLnBrk="0" hangingPunct="1"/>
                      <a:r>
                        <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91.056.79</a:t>
                      </a:r>
                      <a:r>
                        <a:rPr lang="tr-TR"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7</a:t>
                      </a:r>
                      <a:endPar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noFill/>
                  </a:tcPr>
                </a:tc>
                <a:extLst>
                  <a:ext uri="{0D108BD9-81ED-4DB2-BD59-A6C34878D82A}">
                    <a16:rowId xmlns:a16="http://schemas.microsoft.com/office/drawing/2014/main" val="2153251952"/>
                  </a:ext>
                </a:extLst>
              </a:tr>
              <a:tr h="760298">
                <a:tc>
                  <a:txBody>
                    <a:bodyPr/>
                    <a:lstStyle/>
                    <a:p>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Uzun</a:t>
                      </a:r>
                      <a:r>
                        <a:rPr lang="en-US" sz="2000" b="1" dirty="0">
                          <a:solidFill>
                            <a:srgbClr val="051C2C"/>
                          </a:solidFill>
                          <a:latin typeface="Tahoma" panose="020B0604030504040204" pitchFamily="34" charset="0"/>
                          <a:ea typeface="Tahoma" panose="020B0604030504040204" pitchFamily="34" charset="0"/>
                          <a:cs typeface="Tahoma" panose="020B0604030504040204" pitchFamily="34" charset="0"/>
                        </a:rPr>
                        <a:t> Vadeli Finansal Borçluluk</a:t>
                      </a:r>
                    </a:p>
                  </a:txBody>
                  <a:tcPr marL="69503" marR="69503" marT="34751" marB="34751" anchor="ctr">
                    <a:solidFill>
                      <a:schemeClr val="bg1"/>
                    </a:solidFill>
                  </a:tcPr>
                </a:tc>
                <a:tc>
                  <a:txBody>
                    <a:bodyPr/>
                    <a:lstStyle/>
                    <a:p>
                      <a:pPr marL="0" algn="r" defTabSz="914400" rtl="0" eaLnBrk="1" fontAlgn="b" latinLnBrk="0" hangingPunct="1"/>
                      <a:r>
                        <a:rPr lang="tr-TR" sz="2000" b="1"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9.229.005</a:t>
                      </a:r>
                      <a:endParaRPr lang="en-US" sz="2000" b="1"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chemeClr val="bg1"/>
                    </a:solidFill>
                  </a:tcPr>
                </a:tc>
                <a:tc>
                  <a:txBody>
                    <a:bodyPr/>
                    <a:lstStyle/>
                    <a:p>
                      <a:pPr marL="0" algn="r" defTabSz="914400" rtl="0" eaLnBrk="1" fontAlgn="b" latinLnBrk="0" hangingPunct="1"/>
                      <a:r>
                        <a:rPr lang="tr-TR" sz="2000" b="1"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7.455.629</a:t>
                      </a:r>
                      <a:endParaRPr lang="en-US" sz="2000" b="1"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chemeClr val="bg1"/>
                    </a:solidFill>
                  </a:tcPr>
                </a:tc>
                <a:tc>
                  <a:txBody>
                    <a:bodyPr/>
                    <a:lstStyle/>
                    <a:p>
                      <a:pPr marL="0" algn="r" defTabSz="914400" rtl="0" eaLnBrk="1" fontAlgn="b" latinLnBrk="0" hangingPunct="1"/>
                      <a:r>
                        <a:rPr lang="tr-TR" sz="2000" b="1"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96.188.585</a:t>
                      </a:r>
                      <a:endParaRPr lang="en-US" sz="2000" b="1"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chemeClr val="bg1"/>
                    </a:solidFill>
                  </a:tcPr>
                </a:tc>
                <a:tc>
                  <a:txBody>
                    <a:bodyPr/>
                    <a:lstStyle/>
                    <a:p>
                      <a:pPr marL="0" algn="r" defTabSz="914400" rtl="0" eaLnBrk="1" fontAlgn="b" latinLnBrk="0" hangingPunct="1"/>
                      <a:r>
                        <a:rPr lang="tr-TR" sz="2000" b="1"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153.105.250</a:t>
                      </a:r>
                      <a:endParaRPr lang="en-US" sz="2000" b="1"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chemeClr val="bg1"/>
                    </a:solidFill>
                  </a:tcPr>
                </a:tc>
                <a:extLst>
                  <a:ext uri="{0D108BD9-81ED-4DB2-BD59-A6C34878D82A}">
                    <a16:rowId xmlns:a16="http://schemas.microsoft.com/office/drawing/2014/main" val="4018143807"/>
                  </a:ext>
                </a:extLst>
              </a:tr>
              <a:tr h="687392">
                <a:tc>
                  <a:txBody>
                    <a:bodyPr/>
                    <a:lstStyle/>
                    <a:p>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45714" marR="45714" marT="22857" marB="22857" anchor="ctr">
                    <a:noFill/>
                  </a:tcPr>
                </a:tc>
                <a:tc>
                  <a:txBody>
                    <a:bodyPr/>
                    <a:lstStyle/>
                    <a:p>
                      <a:pPr algn="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45714" marR="125983" marT="22857" marB="22857" anchor="ctr">
                    <a:noFill/>
                  </a:tcPr>
                </a:tc>
                <a:tc>
                  <a:txBody>
                    <a:bodyPr/>
                    <a:lstStyle/>
                    <a:p>
                      <a:pPr algn="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45714" marR="125983" marT="22857" marB="22857" anchor="ctr">
                    <a:noFill/>
                  </a:tcPr>
                </a:tc>
                <a:tc>
                  <a:txBody>
                    <a:bodyPr/>
                    <a:lstStyle/>
                    <a:p>
                      <a:pPr algn="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45714" marR="125983" marT="22857" marB="22857" anchor="ctr">
                    <a:noFill/>
                  </a:tcPr>
                </a:tc>
                <a:tc>
                  <a:txBody>
                    <a:bodyPr/>
                    <a:lstStyle/>
                    <a:p>
                      <a:pPr algn="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45714" marR="125983" marT="22857" marB="22857" anchor="ctr">
                    <a:noFill/>
                  </a:tcPr>
                </a:tc>
                <a:extLst>
                  <a:ext uri="{0D108BD9-81ED-4DB2-BD59-A6C34878D82A}">
                    <a16:rowId xmlns:a16="http://schemas.microsoft.com/office/drawing/2014/main" val="3919998682"/>
                  </a:ext>
                </a:extLst>
              </a:tr>
              <a:tr h="760298">
                <a:tc>
                  <a:txBody>
                    <a:bodyPr/>
                    <a:lstStyle/>
                    <a:p>
                      <a:pPr marL="0" algn="l" defTabSz="1219261" rtl="0" eaLnBrk="1" latinLnBrk="0" hangingPunct="1"/>
                      <a:r>
                        <a:rPr lang="tr-TR" sz="2000" b="1" kern="1200" dirty="0">
                          <a:solidFill>
                            <a:srgbClr val="051C2C"/>
                          </a:solidFill>
                          <a:latin typeface="Tahoma" panose="020B0604030504040204" pitchFamily="34" charset="0"/>
                          <a:ea typeface="Tahoma" panose="020B0604030504040204" pitchFamily="34" charset="0"/>
                          <a:cs typeface="Tahoma" panose="020B0604030504040204" pitchFamily="34" charset="0"/>
                        </a:rPr>
                        <a:t>Toplam Finansal Borçluluk</a:t>
                      </a:r>
                      <a:endParaRPr lang="en-US" sz="2000" b="1" kern="12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69503" marR="69503" marT="34751" marB="34751" anchor="ctr">
                    <a:solidFill>
                      <a:schemeClr val="bg1"/>
                    </a:solidFill>
                  </a:tcPr>
                </a:tc>
                <a:tc>
                  <a:txBody>
                    <a:bodyPr/>
                    <a:lstStyle/>
                    <a:p>
                      <a:pPr marL="0" algn="r" defTabSz="1219261" rtl="0" eaLnBrk="1" fontAlgn="b" latinLnBrk="0" hangingPunct="1"/>
                      <a:r>
                        <a:rPr lang="tr-TR" sz="2000" b="1" kern="1200" dirty="0">
                          <a:solidFill>
                            <a:srgbClr val="051C2C"/>
                          </a:solidFill>
                          <a:latin typeface="Tahoma" panose="020B0604030504040204" pitchFamily="34" charset="0"/>
                          <a:ea typeface="Tahoma" panose="020B0604030504040204" pitchFamily="34" charset="0"/>
                          <a:cs typeface="Tahoma" panose="020B0604030504040204" pitchFamily="34" charset="0"/>
                        </a:rPr>
                        <a:t>25.363.372</a:t>
                      </a:r>
                      <a:endParaRPr lang="en-US" sz="2000" b="1" kern="12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chemeClr val="bg1"/>
                    </a:solidFill>
                  </a:tcPr>
                </a:tc>
                <a:tc>
                  <a:txBody>
                    <a:bodyPr/>
                    <a:lstStyle/>
                    <a:p>
                      <a:pPr marL="0" algn="r" defTabSz="1219261" rtl="0" eaLnBrk="1" fontAlgn="b" latinLnBrk="0" hangingPunct="1"/>
                      <a:r>
                        <a:rPr lang="tr-TR" sz="2000" b="1" kern="1200" dirty="0">
                          <a:solidFill>
                            <a:srgbClr val="051C2C"/>
                          </a:solidFill>
                          <a:latin typeface="Tahoma" panose="020B0604030504040204" pitchFamily="34" charset="0"/>
                          <a:ea typeface="Tahoma" panose="020B0604030504040204" pitchFamily="34" charset="0"/>
                          <a:cs typeface="Tahoma" panose="020B0604030504040204" pitchFamily="34" charset="0"/>
                        </a:rPr>
                        <a:t>206.074.046</a:t>
                      </a:r>
                      <a:endParaRPr lang="en-US" sz="2000" b="1" kern="12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chemeClr val="bg1"/>
                    </a:solidFill>
                  </a:tcPr>
                </a:tc>
                <a:tc>
                  <a:txBody>
                    <a:bodyPr/>
                    <a:lstStyle/>
                    <a:p>
                      <a:pPr marL="0" algn="r" defTabSz="1219261" rtl="0" eaLnBrk="1" fontAlgn="b" latinLnBrk="0" hangingPunct="1"/>
                      <a:r>
                        <a:rPr lang="tr-TR" sz="2000" b="1" kern="1200" dirty="0">
                          <a:solidFill>
                            <a:srgbClr val="051C2C"/>
                          </a:solidFill>
                          <a:latin typeface="Tahoma" panose="020B0604030504040204" pitchFamily="34" charset="0"/>
                          <a:ea typeface="Tahoma" panose="020B0604030504040204" pitchFamily="34" charset="0"/>
                          <a:cs typeface="Tahoma" panose="020B0604030504040204" pitchFamily="34" charset="0"/>
                        </a:rPr>
                        <a:t>610.048.604</a:t>
                      </a:r>
                      <a:endParaRPr lang="en-US" sz="2000" b="1" kern="12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chemeClr val="bg1"/>
                    </a:solidFill>
                  </a:tcPr>
                </a:tc>
                <a:tc>
                  <a:txBody>
                    <a:bodyPr/>
                    <a:lstStyle/>
                    <a:p>
                      <a:pPr marL="0" algn="r" defTabSz="1219261" rtl="0" eaLnBrk="1" fontAlgn="b" latinLnBrk="0" hangingPunct="1"/>
                      <a:r>
                        <a:rPr lang="tr-TR" sz="2000" b="1" kern="1200" dirty="0">
                          <a:solidFill>
                            <a:srgbClr val="051C2C"/>
                          </a:solidFill>
                          <a:latin typeface="Tahoma" panose="020B0604030504040204" pitchFamily="34" charset="0"/>
                          <a:ea typeface="Tahoma" panose="020B0604030504040204" pitchFamily="34" charset="0"/>
                          <a:cs typeface="Tahoma" panose="020B0604030504040204" pitchFamily="34" charset="0"/>
                        </a:rPr>
                        <a:t>656.708.966</a:t>
                      </a:r>
                      <a:endParaRPr lang="en-US" sz="2000" b="1" kern="12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chemeClr val="bg1"/>
                    </a:solidFill>
                  </a:tcPr>
                </a:tc>
                <a:extLst>
                  <a:ext uri="{0D108BD9-81ED-4DB2-BD59-A6C34878D82A}">
                    <a16:rowId xmlns:a16="http://schemas.microsoft.com/office/drawing/2014/main" val="1025844081"/>
                  </a:ext>
                </a:extLst>
              </a:tr>
              <a:tr h="760298">
                <a:tc>
                  <a:txBody>
                    <a:bodyPr/>
                    <a:lstStyle/>
                    <a:p>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Nakit ve Nakit Benzerleri</a:t>
                      </a:r>
                      <a:endParaRPr lang="en-US"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69503" marR="69503" marT="34751" marB="34751" anchor="ctr">
                    <a:noFill/>
                  </a:tcPr>
                </a:tc>
                <a:tc>
                  <a:txBody>
                    <a:bodyPr/>
                    <a:lstStyle/>
                    <a:p>
                      <a:pPr algn="r" defTabSz="984250"/>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17.339.154</a:t>
                      </a:r>
                      <a:endParaRPr lang="en-US"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69503" marR="125983" marT="34751" marB="34751" anchor="ctr">
                    <a:noFill/>
                  </a:tcPr>
                </a:tc>
                <a:tc>
                  <a:txBody>
                    <a:bodyPr/>
                    <a:lstStyle/>
                    <a:p>
                      <a:pPr lvl="0" algn="r"/>
                      <a:r>
                        <a:rPr lang="tr-TR"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30.082.775</a:t>
                      </a:r>
                      <a:endPar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69503" marR="125983" marT="34751" marB="34751" anchor="ctr">
                    <a:noFill/>
                  </a:tcPr>
                </a:tc>
                <a:tc>
                  <a:txBody>
                    <a:bodyPr/>
                    <a:lstStyle/>
                    <a:p>
                      <a:pPr algn="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23.168.481</a:t>
                      </a:r>
                    </a:p>
                  </a:txBody>
                  <a:tcPr marL="69503" marR="125983" marT="34751" marB="34751" anchor="ctr">
                    <a:noFill/>
                  </a:tcPr>
                </a:tc>
                <a:tc>
                  <a:txBody>
                    <a:bodyPr/>
                    <a:lstStyle/>
                    <a:p>
                      <a:pPr algn="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28.225.995</a:t>
                      </a:r>
                      <a:endParaRPr lang="en-US"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69503" marR="125983" marT="34751" marB="34751" anchor="ctr">
                    <a:noFill/>
                  </a:tcPr>
                </a:tc>
                <a:extLst>
                  <a:ext uri="{0D108BD9-81ED-4DB2-BD59-A6C34878D82A}">
                    <a16:rowId xmlns:a16="http://schemas.microsoft.com/office/drawing/2014/main" val="919236082"/>
                  </a:ext>
                </a:extLst>
              </a:tr>
              <a:tr h="687392">
                <a:tc>
                  <a:txBody>
                    <a:bodyPr/>
                    <a:lstStyle/>
                    <a:p>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45714" marR="45714" marT="22857" marB="22857" anchor="ctr">
                    <a:solidFill>
                      <a:schemeClr val="bg1"/>
                    </a:solidFill>
                  </a:tcPr>
                </a:tc>
                <a:tc>
                  <a:txBody>
                    <a:bodyPr/>
                    <a:lstStyle/>
                    <a:p>
                      <a:pPr algn="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45714" marR="125983" marT="22857" marB="22857" anchor="ctr">
                    <a:solidFill>
                      <a:schemeClr val="bg1"/>
                    </a:solidFill>
                  </a:tcPr>
                </a:tc>
                <a:tc>
                  <a:txBody>
                    <a:bodyPr/>
                    <a:lstStyle/>
                    <a:p>
                      <a:pPr algn="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45714" marR="125983" marT="22857" marB="22857" anchor="ctr">
                    <a:solidFill>
                      <a:schemeClr val="bg1"/>
                    </a:solidFill>
                  </a:tcPr>
                </a:tc>
                <a:tc>
                  <a:txBody>
                    <a:bodyPr/>
                    <a:lstStyle/>
                    <a:p>
                      <a:pPr algn="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45714" marR="125983" marT="22857" marB="22857" anchor="ctr">
                    <a:solidFill>
                      <a:schemeClr val="bg1"/>
                    </a:solidFill>
                  </a:tcPr>
                </a:tc>
                <a:tc>
                  <a:txBody>
                    <a:bodyPr/>
                    <a:lstStyle/>
                    <a:p>
                      <a:pPr algn="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45714" marR="125983" marT="22857" marB="22857" anchor="ctr">
                    <a:solidFill>
                      <a:schemeClr val="bg1"/>
                    </a:solidFill>
                  </a:tcPr>
                </a:tc>
                <a:extLst>
                  <a:ext uri="{0D108BD9-81ED-4DB2-BD59-A6C34878D82A}">
                    <a16:rowId xmlns:a16="http://schemas.microsoft.com/office/drawing/2014/main" val="996386145"/>
                  </a:ext>
                </a:extLst>
              </a:tr>
              <a:tr h="760298">
                <a:tc>
                  <a:txBody>
                    <a:bodyPr/>
                    <a:lstStyle/>
                    <a:p>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Net Finansal Borçluluk</a:t>
                      </a:r>
                      <a:endParaRPr lang="en-US"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69503" marR="69503" marT="34751" marB="34751" anchor="ctr">
                    <a:noFill/>
                  </a:tcPr>
                </a:tc>
                <a:tc>
                  <a:txBody>
                    <a:bodyPr/>
                    <a:lstStyle/>
                    <a:p>
                      <a:pPr marL="0" algn="r" defTabSz="914400" rtl="0" eaLnBrk="1" fontAlgn="b" latinLnBrk="0" hangingPunct="1"/>
                      <a:r>
                        <a:rPr lang="tr-TR"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8.024.218</a:t>
                      </a:r>
                      <a:endPar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noFill/>
                  </a:tcPr>
                </a:tc>
                <a:tc>
                  <a:txBody>
                    <a:bodyPr/>
                    <a:lstStyle/>
                    <a:p>
                      <a:pPr marL="0" algn="r" defTabSz="914400" rtl="0" eaLnBrk="1" fontAlgn="b" latinLnBrk="0" hangingPunct="1"/>
                      <a:r>
                        <a:rPr lang="tr-TR"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175.991.271</a:t>
                      </a:r>
                      <a:endPar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noFill/>
                  </a:tcPr>
                </a:tc>
                <a:tc>
                  <a:txBody>
                    <a:bodyPr/>
                    <a:lstStyle/>
                    <a:p>
                      <a:pPr marL="0" algn="r" defTabSz="914400" rtl="0" eaLnBrk="1" fontAlgn="b" latinLnBrk="0" hangingPunct="1"/>
                      <a:r>
                        <a:rPr lang="tr-TR"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586.880.123</a:t>
                      </a:r>
                      <a:endPar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noFill/>
                  </a:tcPr>
                </a:tc>
                <a:tc>
                  <a:txBody>
                    <a:bodyPr/>
                    <a:lstStyle/>
                    <a:p>
                      <a:pPr marL="0" algn="r" defTabSz="914400" rtl="0" eaLnBrk="1" fontAlgn="b" latinLnBrk="0" hangingPunct="1"/>
                      <a:r>
                        <a:rPr lang="tr-TR"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rPr>
                        <a:t>628.452.971</a:t>
                      </a:r>
                      <a:endParaRPr lang="en-US" sz="2000" b="0" i="0" u="none" strike="noStrike" kern="1200"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noFill/>
                  </a:tcPr>
                </a:tc>
                <a:extLst>
                  <a:ext uri="{0D108BD9-81ED-4DB2-BD59-A6C34878D82A}">
                    <a16:rowId xmlns:a16="http://schemas.microsoft.com/office/drawing/2014/main" val="320602460"/>
                  </a:ext>
                </a:extLst>
              </a:tr>
              <a:tr h="760298">
                <a:tc>
                  <a:txBody>
                    <a:bodyPr/>
                    <a:lstStyle/>
                    <a:p>
                      <a:r>
                        <a:rPr lang="tr-TR" sz="2200" b="1" dirty="0">
                          <a:solidFill>
                            <a:srgbClr val="051C2C"/>
                          </a:solidFill>
                          <a:latin typeface="Tahoma" panose="020B0604030504040204" pitchFamily="34" charset="0"/>
                          <a:ea typeface="Tahoma" panose="020B0604030504040204" pitchFamily="34" charset="0"/>
                          <a:cs typeface="Tahoma" panose="020B0604030504040204" pitchFamily="34" charset="0"/>
                        </a:rPr>
                        <a:t>Net Finansal Borçluluk/F</a:t>
                      </a:r>
                      <a:r>
                        <a:rPr lang="en-US" sz="2200" b="1" dirty="0">
                          <a:solidFill>
                            <a:srgbClr val="051C2C"/>
                          </a:solidFill>
                          <a:latin typeface="Tahoma" panose="020B0604030504040204" pitchFamily="34" charset="0"/>
                          <a:ea typeface="Tahoma" panose="020B0604030504040204" pitchFamily="34" charset="0"/>
                          <a:cs typeface="Tahoma" panose="020B0604030504040204" pitchFamily="34" charset="0"/>
                        </a:rPr>
                        <a:t>AVÖK</a:t>
                      </a:r>
                    </a:p>
                  </a:txBody>
                  <a:tcPr marL="69503" marR="69503" marT="34751" marB="34751" anchor="ctr">
                    <a:solidFill>
                      <a:srgbClr val="78D64B"/>
                    </a:solidFill>
                  </a:tcPr>
                </a:tc>
                <a:tc>
                  <a:txBody>
                    <a:bodyPr/>
                    <a:lstStyle/>
                    <a:p>
                      <a:pPr marL="0" lvl="1" indent="-304861" algn="r" defTabSz="914400" rtl="0" eaLnBrk="1" fontAlgn="b" latinLnBrk="0" hangingPunct="1"/>
                      <a:r>
                        <a:rPr lang="tr-TR" sz="2200" b="1" kern="1200" dirty="0">
                          <a:solidFill>
                            <a:srgbClr val="051C2C"/>
                          </a:solidFill>
                          <a:latin typeface="Tahoma" panose="020B0604030504040204" pitchFamily="34" charset="0"/>
                          <a:ea typeface="Tahoma" panose="020B0604030504040204" pitchFamily="34" charset="0"/>
                          <a:cs typeface="Tahoma" panose="020B0604030504040204" pitchFamily="34" charset="0"/>
                        </a:rPr>
                        <a:t>0,21x</a:t>
                      </a:r>
                      <a:endParaRPr lang="en-US" sz="2200" b="1" kern="12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rgbClr val="78D64B"/>
                    </a:solidFill>
                  </a:tcPr>
                </a:tc>
                <a:tc>
                  <a:txBody>
                    <a:bodyPr/>
                    <a:lstStyle/>
                    <a:p>
                      <a:pPr marL="0" lvl="1" indent="-304861" algn="r" defTabSz="914400" rtl="0" eaLnBrk="1" fontAlgn="b" latinLnBrk="0" hangingPunct="1"/>
                      <a:r>
                        <a:rPr lang="tr-TR" sz="2200" b="1" kern="1200" dirty="0">
                          <a:solidFill>
                            <a:srgbClr val="051C2C"/>
                          </a:solidFill>
                          <a:latin typeface="Tahoma" panose="020B0604030504040204" pitchFamily="34" charset="0"/>
                          <a:ea typeface="Tahoma" panose="020B0604030504040204" pitchFamily="34" charset="0"/>
                          <a:cs typeface="Tahoma" panose="020B0604030504040204" pitchFamily="34" charset="0"/>
                        </a:rPr>
                        <a:t>1,75x</a:t>
                      </a:r>
                      <a:endParaRPr lang="en-US" sz="2200" b="1" kern="12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rgbClr val="78D64B"/>
                    </a:solidFill>
                  </a:tcPr>
                </a:tc>
                <a:tc>
                  <a:txBody>
                    <a:bodyPr/>
                    <a:lstStyle/>
                    <a:p>
                      <a:pPr marL="0" lvl="1" indent="-304861" algn="r" defTabSz="914400" rtl="0" eaLnBrk="1" fontAlgn="b" latinLnBrk="0" hangingPunct="1"/>
                      <a:r>
                        <a:rPr lang="tr-TR" sz="2200" b="1" kern="1200" dirty="0">
                          <a:solidFill>
                            <a:srgbClr val="051C2C"/>
                          </a:solidFill>
                          <a:latin typeface="Tahoma" panose="020B0604030504040204" pitchFamily="34" charset="0"/>
                          <a:ea typeface="Tahoma" panose="020B0604030504040204" pitchFamily="34" charset="0"/>
                          <a:cs typeface="Tahoma" panose="020B0604030504040204" pitchFamily="34" charset="0"/>
                        </a:rPr>
                        <a:t>1,35x</a:t>
                      </a:r>
                      <a:endParaRPr lang="en-US" sz="2200" b="1" kern="12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rgbClr val="78D64B"/>
                    </a:solidFill>
                  </a:tcPr>
                </a:tc>
                <a:tc>
                  <a:txBody>
                    <a:bodyPr/>
                    <a:lstStyle/>
                    <a:p>
                      <a:pPr marL="0" lvl="1" indent="-304861" algn="r" defTabSz="914400" rtl="0" eaLnBrk="1" fontAlgn="b" latinLnBrk="0" hangingPunct="1"/>
                      <a:r>
                        <a:rPr lang="tr-TR" sz="2200" b="1" kern="1200" dirty="0">
                          <a:solidFill>
                            <a:srgbClr val="051C2C"/>
                          </a:solidFill>
                          <a:latin typeface="Tahoma" panose="020B0604030504040204" pitchFamily="34" charset="0"/>
                          <a:ea typeface="Tahoma" panose="020B0604030504040204" pitchFamily="34" charset="0"/>
                          <a:cs typeface="Tahoma" panose="020B0604030504040204" pitchFamily="34" charset="0"/>
                        </a:rPr>
                        <a:t>1,48x</a:t>
                      </a:r>
                      <a:endParaRPr lang="en-US" sz="2200" b="1" kern="1200" dirty="0">
                        <a:solidFill>
                          <a:srgbClr val="051C2C"/>
                        </a:solidFill>
                        <a:latin typeface="Tahoma" panose="020B0604030504040204" pitchFamily="34" charset="0"/>
                        <a:ea typeface="Tahoma" panose="020B0604030504040204" pitchFamily="34" charset="0"/>
                        <a:cs typeface="Tahoma" panose="020B0604030504040204" pitchFamily="34" charset="0"/>
                      </a:endParaRPr>
                    </a:p>
                  </a:txBody>
                  <a:tcPr marL="5792" marR="125983" marT="5792" marB="0" anchor="ctr">
                    <a:solidFill>
                      <a:srgbClr val="78D64B"/>
                    </a:solidFill>
                  </a:tcPr>
                </a:tc>
                <a:extLst>
                  <a:ext uri="{0D108BD9-81ED-4DB2-BD59-A6C34878D82A}">
                    <a16:rowId xmlns:a16="http://schemas.microsoft.com/office/drawing/2014/main" val="1612126046"/>
                  </a:ext>
                </a:extLst>
              </a:tr>
            </a:tbl>
          </a:graphicData>
        </a:graphic>
      </p:graphicFrame>
      <p:sp>
        <p:nvSpPr>
          <p:cNvPr id="4" name="TextBox 3">
            <a:extLst>
              <a:ext uri="{FF2B5EF4-FFF2-40B4-BE49-F238E27FC236}">
                <a16:creationId xmlns:a16="http://schemas.microsoft.com/office/drawing/2014/main" id="{94F45A2C-8B3B-683D-9423-2022CE23D9EB}"/>
              </a:ext>
            </a:extLst>
          </p:cNvPr>
          <p:cNvSpPr txBox="1"/>
          <p:nvPr/>
        </p:nvSpPr>
        <p:spPr>
          <a:xfrm>
            <a:off x="1819185" y="562375"/>
            <a:ext cx="4939173"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YATIRIM UNSURLARI</a:t>
            </a:r>
          </a:p>
        </p:txBody>
      </p:sp>
      <p:sp>
        <p:nvSpPr>
          <p:cNvPr id="5" name="TextBox 4">
            <a:extLst>
              <a:ext uri="{FF2B5EF4-FFF2-40B4-BE49-F238E27FC236}">
                <a16:creationId xmlns:a16="http://schemas.microsoft.com/office/drawing/2014/main" id="{9E399E1B-0A32-129D-B10E-5E917A942757}"/>
              </a:ext>
            </a:extLst>
          </p:cNvPr>
          <p:cNvSpPr txBox="1"/>
          <p:nvPr/>
        </p:nvSpPr>
        <p:spPr>
          <a:xfrm>
            <a:off x="1819185" y="1273575"/>
            <a:ext cx="4725974"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6. Güçlü Bilanço Yapısı</a:t>
            </a:r>
          </a:p>
        </p:txBody>
      </p:sp>
    </p:spTree>
    <p:extLst>
      <p:ext uri="{BB962C8B-B14F-4D97-AF65-F5344CB8AC3E}">
        <p14:creationId xmlns:p14="http://schemas.microsoft.com/office/powerpoint/2010/main" val="240142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Resim 76">
            <a:extLst>
              <a:ext uri="{FF2B5EF4-FFF2-40B4-BE49-F238E27FC236}">
                <a16:creationId xmlns:a16="http://schemas.microsoft.com/office/drawing/2014/main" id="{3C05A2AA-9D6B-51A0-7AB1-3F89981F1BE7}"/>
              </a:ext>
            </a:extLst>
          </p:cNvPr>
          <p:cNvPicPr>
            <a:picLocks noChangeAspect="1"/>
          </p:cNvPicPr>
          <p:nvPr/>
        </p:nvPicPr>
        <p:blipFill rotWithShape="1">
          <a:blip r:embed="rId3"/>
          <a:srcRect l="11135" r="33205" b="9114"/>
          <a:stretch/>
        </p:blipFill>
        <p:spPr>
          <a:xfrm>
            <a:off x="0" y="608"/>
            <a:ext cx="12599987" cy="13715999"/>
          </a:xfrm>
          <a:prstGeom prst="rect">
            <a:avLst/>
          </a:prstGeom>
        </p:spPr>
      </p:pic>
      <p:sp>
        <p:nvSpPr>
          <p:cNvPr id="2" name="Rounded Rectangle 1">
            <a:extLst>
              <a:ext uri="{FF2B5EF4-FFF2-40B4-BE49-F238E27FC236}">
                <a16:creationId xmlns:a16="http://schemas.microsoft.com/office/drawing/2014/main" id="{67D814C7-2A19-EB59-B941-CD6C67E5DAA9}"/>
              </a:ext>
            </a:extLst>
          </p:cNvPr>
          <p:cNvSpPr/>
          <p:nvPr/>
        </p:nvSpPr>
        <p:spPr>
          <a:xfrm>
            <a:off x="12193587" y="0"/>
            <a:ext cx="12193588" cy="13716000"/>
          </a:xfrm>
          <a:prstGeom prst="roundRect">
            <a:avLst>
              <a:gd name="adj" fmla="val 0"/>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FBBC56BA-6D44-D3E0-E411-F8D8D7494523}"/>
              </a:ext>
            </a:extLst>
          </p:cNvPr>
          <p:cNvSpPr txBox="1"/>
          <p:nvPr/>
        </p:nvSpPr>
        <p:spPr>
          <a:xfrm>
            <a:off x="13358438" y="2213375"/>
            <a:ext cx="2308645" cy="1200329"/>
          </a:xfrm>
          <a:prstGeom prst="rect">
            <a:avLst/>
          </a:prstGeom>
          <a:noFill/>
        </p:spPr>
        <p:txBody>
          <a:bodyPr wrap="none" rtlCol="0">
            <a:spAutoFit/>
          </a:bodyPr>
          <a:lstStyle/>
          <a:p>
            <a:r>
              <a:rPr lang="tr-TR" sz="7200" b="1" dirty="0">
                <a:solidFill>
                  <a:schemeClr val="bg1"/>
                </a:solidFill>
                <a:latin typeface="Century Gothic" panose="020B0502020202020204" pitchFamily="34" charset="0"/>
              </a:rPr>
              <a:t>Ekler</a:t>
            </a:r>
          </a:p>
        </p:txBody>
      </p:sp>
      <p:pic>
        <p:nvPicPr>
          <p:cNvPr id="6" name="Graphic 5">
            <a:extLst>
              <a:ext uri="{FF2B5EF4-FFF2-40B4-BE49-F238E27FC236}">
                <a16:creationId xmlns:a16="http://schemas.microsoft.com/office/drawing/2014/main" id="{0913C0E9-8EB3-01E8-72CE-B8909160E8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58438" y="12120956"/>
            <a:ext cx="2993071" cy="608760"/>
          </a:xfrm>
          <a:prstGeom prst="rect">
            <a:avLst/>
          </a:prstGeom>
          <a:effectLst/>
        </p:spPr>
      </p:pic>
      <p:pic>
        <p:nvPicPr>
          <p:cNvPr id="9" name="Graphic 8">
            <a:extLst>
              <a:ext uri="{FF2B5EF4-FFF2-40B4-BE49-F238E27FC236}">
                <a16:creationId xmlns:a16="http://schemas.microsoft.com/office/drawing/2014/main" id="{C13E90AF-D8A8-CF5F-33C9-7D71059E26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1814" y="507171"/>
            <a:ext cx="823049" cy="977370"/>
          </a:xfrm>
          <a:prstGeom prst="rect">
            <a:avLst/>
          </a:prstGeom>
          <a:effectLst/>
        </p:spPr>
      </p:pic>
      <p:cxnSp>
        <p:nvCxnSpPr>
          <p:cNvPr id="5" name="Straight Arrow Connector 4">
            <a:extLst>
              <a:ext uri="{FF2B5EF4-FFF2-40B4-BE49-F238E27FC236}">
                <a16:creationId xmlns:a16="http://schemas.microsoft.com/office/drawing/2014/main" id="{0762916B-E8C1-178B-E746-7BA95258C94C}"/>
              </a:ext>
            </a:extLst>
          </p:cNvPr>
          <p:cNvCxnSpPr>
            <a:cxnSpLocks/>
          </p:cNvCxnSpPr>
          <p:nvPr/>
        </p:nvCxnSpPr>
        <p:spPr>
          <a:xfrm rot="16200000" flipH="1" flipV="1">
            <a:off x="13820181" y="4717966"/>
            <a:ext cx="0" cy="623684"/>
          </a:xfrm>
          <a:prstGeom prst="straightConnector1">
            <a:avLst/>
          </a:prstGeom>
          <a:ln w="762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562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FF077-57FB-B43A-3E0C-0CBCC5ECCE40}"/>
              </a:ext>
            </a:extLst>
          </p:cNvPr>
          <p:cNvSpPr txBox="1"/>
          <p:nvPr/>
        </p:nvSpPr>
        <p:spPr>
          <a:xfrm>
            <a:off x="1819185" y="562375"/>
            <a:ext cx="1558440"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EKLER</a:t>
            </a:r>
          </a:p>
        </p:txBody>
      </p:sp>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46</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2" name="TextBox 1">
            <a:extLst>
              <a:ext uri="{FF2B5EF4-FFF2-40B4-BE49-F238E27FC236}">
                <a16:creationId xmlns:a16="http://schemas.microsoft.com/office/drawing/2014/main" id="{C17A418A-2190-7950-3831-CFF4FF5B0C5E}"/>
              </a:ext>
            </a:extLst>
          </p:cNvPr>
          <p:cNvSpPr txBox="1"/>
          <p:nvPr/>
        </p:nvSpPr>
        <p:spPr>
          <a:xfrm>
            <a:off x="1819185" y="1273575"/>
            <a:ext cx="1649811" cy="584775"/>
          </a:xfrm>
          <a:prstGeom prst="rect">
            <a:avLst/>
          </a:prstGeom>
          <a:noFill/>
        </p:spPr>
        <p:txBody>
          <a:bodyPr wrap="none" rtlCol="0">
            <a:spAutoFit/>
          </a:bodyPr>
          <a:lstStyle/>
          <a:p>
            <a:r>
              <a:rPr lang="tr-TR" sz="3200" i="1" dirty="0">
                <a:solidFill>
                  <a:schemeClr val="bg1">
                    <a:lumMod val="50000"/>
                  </a:schemeClr>
                </a:solidFill>
                <a:latin typeface="Century Gothic" panose="020B0502020202020204" pitchFamily="34" charset="0"/>
              </a:rPr>
              <a:t>Bilanço</a:t>
            </a:r>
          </a:p>
        </p:txBody>
      </p:sp>
      <p:graphicFrame>
        <p:nvGraphicFramePr>
          <p:cNvPr id="5" name="Table 4">
            <a:extLst>
              <a:ext uri="{FF2B5EF4-FFF2-40B4-BE49-F238E27FC236}">
                <a16:creationId xmlns:a16="http://schemas.microsoft.com/office/drawing/2014/main" id="{988771A1-3710-8A94-5DC8-1F587CCADBAC}"/>
              </a:ext>
            </a:extLst>
          </p:cNvPr>
          <p:cNvGraphicFramePr>
            <a:graphicFrameLocks noGrp="1"/>
          </p:cNvGraphicFramePr>
          <p:nvPr>
            <p:extLst>
              <p:ext uri="{D42A27DB-BD31-4B8C-83A1-F6EECF244321}">
                <p14:modId xmlns:p14="http://schemas.microsoft.com/office/powerpoint/2010/main" val="2128837365"/>
              </p:ext>
            </p:extLst>
          </p:nvPr>
        </p:nvGraphicFramePr>
        <p:xfrm>
          <a:off x="1861021" y="2285999"/>
          <a:ext cx="22031807" cy="10946758"/>
        </p:xfrm>
        <a:graphic>
          <a:graphicData uri="http://schemas.openxmlformats.org/drawingml/2006/table">
            <a:tbl>
              <a:tblPr>
                <a:tableStyleId>{5C22544A-7EE6-4342-B048-85BDC9FD1C3A}</a:tableStyleId>
              </a:tblPr>
              <a:tblGrid>
                <a:gridCol w="10260137">
                  <a:extLst>
                    <a:ext uri="{9D8B030D-6E8A-4147-A177-3AD203B41FA5}">
                      <a16:colId xmlns:a16="http://schemas.microsoft.com/office/drawing/2014/main" val="3108160771"/>
                    </a:ext>
                  </a:extLst>
                </a:gridCol>
                <a:gridCol w="3114683">
                  <a:extLst>
                    <a:ext uri="{9D8B030D-6E8A-4147-A177-3AD203B41FA5}">
                      <a16:colId xmlns:a16="http://schemas.microsoft.com/office/drawing/2014/main" val="3091039569"/>
                    </a:ext>
                  </a:extLst>
                </a:gridCol>
                <a:gridCol w="2858180">
                  <a:extLst>
                    <a:ext uri="{9D8B030D-6E8A-4147-A177-3AD203B41FA5}">
                      <a16:colId xmlns:a16="http://schemas.microsoft.com/office/drawing/2014/main" val="199489878"/>
                    </a:ext>
                  </a:extLst>
                </a:gridCol>
                <a:gridCol w="2968109">
                  <a:extLst>
                    <a:ext uri="{9D8B030D-6E8A-4147-A177-3AD203B41FA5}">
                      <a16:colId xmlns:a16="http://schemas.microsoft.com/office/drawing/2014/main" val="4080978041"/>
                    </a:ext>
                  </a:extLst>
                </a:gridCol>
                <a:gridCol w="2830698">
                  <a:extLst>
                    <a:ext uri="{9D8B030D-6E8A-4147-A177-3AD203B41FA5}">
                      <a16:colId xmlns:a16="http://schemas.microsoft.com/office/drawing/2014/main" val="2366445436"/>
                    </a:ext>
                  </a:extLst>
                </a:gridCol>
              </a:tblGrid>
              <a:tr h="1885601">
                <a:tc>
                  <a:txBody>
                    <a:bodyPr/>
                    <a:lstStyle/>
                    <a:p>
                      <a:pPr algn="l"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Varlıklar</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b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31 Aralık 2020</a:t>
                      </a:r>
                    </a:p>
                    <a:p>
                      <a:pPr algn="r" fontAlgn="b"/>
                      <a:r>
                        <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(TL)</a:t>
                      </a: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b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31 Aralık 2021</a:t>
                      </a:r>
                    </a:p>
                    <a:p>
                      <a:pPr algn="r" fontAlgn="b"/>
                      <a:r>
                        <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(TL)</a:t>
                      </a: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b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31 Aralık 2022</a:t>
                      </a:r>
                    </a:p>
                    <a:p>
                      <a:pPr algn="r" fontAlgn="b"/>
                      <a:r>
                        <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(TL)</a:t>
                      </a: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b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31 Mart 2023</a:t>
                      </a:r>
                    </a:p>
                    <a:p>
                      <a:pPr algn="r" fontAlgn="b"/>
                      <a:r>
                        <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(TL)</a:t>
                      </a: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2047004"/>
                  </a:ext>
                </a:extLst>
              </a:tr>
              <a:tr h="476903">
                <a:tc>
                  <a:txBody>
                    <a:bodyPr/>
                    <a:lstStyle/>
                    <a:p>
                      <a:pPr algn="just" fontAlgn="ct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Dönen Varlıklar</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a:effectLst/>
                          <a:latin typeface="Tahoma" panose="020B0604030504040204" pitchFamily="34" charset="0"/>
                          <a:ea typeface="Tahoma" panose="020B0604030504040204" pitchFamily="34" charset="0"/>
                          <a:cs typeface="Tahoma" panose="020B0604030504040204" pitchFamily="34" charset="0"/>
                        </a:rPr>
                        <a:t>67.490.933</a:t>
                      </a:r>
                      <a:endParaRPr lang="en-TR"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a:effectLst/>
                          <a:latin typeface="Tahoma" panose="020B0604030504040204" pitchFamily="34" charset="0"/>
                          <a:ea typeface="Tahoma" panose="020B0604030504040204" pitchFamily="34" charset="0"/>
                          <a:cs typeface="Tahoma" panose="020B0604030504040204" pitchFamily="34" charset="0"/>
                        </a:rPr>
                        <a:t>392.446.779</a:t>
                      </a:r>
                      <a:endParaRPr lang="en-TR"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1.043.353.158</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648.942.031</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344141559"/>
                  </a:ext>
                </a:extLst>
              </a:tr>
              <a:tr h="476903">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Nakit ve Nakit Benzerleri</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17.339.154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30.082.775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23.168.481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28.255.995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0836697"/>
                  </a:ext>
                </a:extLst>
              </a:tr>
              <a:tr h="476903">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Finansal Yatırımlar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8.971.340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3.638.135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45724119"/>
                  </a:ext>
                </a:extLst>
              </a:tr>
              <a:tr h="476903">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Ticari Alacaklar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13.628.117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188.201.359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352.501.205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337.717.513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8751092"/>
                  </a:ext>
                </a:extLst>
              </a:tr>
              <a:tr h="476903">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Diğer Alacaklar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174.121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2.552.750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130.700.923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142.648.794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50857493"/>
                  </a:ext>
                </a:extLst>
              </a:tr>
              <a:tr h="476903">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Stoklar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10.890.235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24.153.659</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42.288.059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72.568.052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3964656"/>
                  </a:ext>
                </a:extLst>
              </a:tr>
              <a:tr h="476903">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Peşin Ödenmiş Giderler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24.726.763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134.095.526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485.463.564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55.587.673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53169075"/>
                  </a:ext>
                </a:extLst>
              </a:tr>
              <a:tr h="476903">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Diğer Dönen Varlıklar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732.543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4.389.370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2.603.280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1.898.223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0289941"/>
                  </a:ext>
                </a:extLst>
              </a:tr>
              <a:tr h="476903">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Satış Amaçlı Sınıflandırılan Duran Varlıklar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6.627.646</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6.627.646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14353000"/>
                  </a:ext>
                </a:extLst>
              </a:tr>
              <a:tr h="476903">
                <a:tc>
                  <a:txBody>
                    <a:bodyPr/>
                    <a:lstStyle/>
                    <a:p>
                      <a:pPr algn="just" fontAlgn="ct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4042645"/>
                  </a:ext>
                </a:extLst>
              </a:tr>
              <a:tr h="476903">
                <a:tc>
                  <a:txBody>
                    <a:bodyPr/>
                    <a:lstStyle/>
                    <a:p>
                      <a:pPr algn="just" fontAlgn="ct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Duran Varlıklar</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a:effectLst/>
                          <a:latin typeface="Tahoma" panose="020B0604030504040204" pitchFamily="34" charset="0"/>
                          <a:ea typeface="Tahoma" panose="020B0604030504040204" pitchFamily="34" charset="0"/>
                          <a:cs typeface="Tahoma" panose="020B0604030504040204" pitchFamily="34" charset="0"/>
                        </a:rPr>
                        <a:t>56.408.704</a:t>
                      </a:r>
                      <a:endParaRPr lang="en-TR"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a:effectLst/>
                          <a:latin typeface="Tahoma" panose="020B0604030504040204" pitchFamily="34" charset="0"/>
                          <a:ea typeface="Tahoma" panose="020B0604030504040204" pitchFamily="34" charset="0"/>
                          <a:cs typeface="Tahoma" panose="020B0604030504040204" pitchFamily="34" charset="0"/>
                        </a:rPr>
                        <a:t>147.999.612</a:t>
                      </a:r>
                      <a:endParaRPr lang="en-TR"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a:effectLst/>
                          <a:latin typeface="Tahoma" panose="020B0604030504040204" pitchFamily="34" charset="0"/>
                          <a:ea typeface="Tahoma" panose="020B0604030504040204" pitchFamily="34" charset="0"/>
                          <a:cs typeface="Tahoma" panose="020B0604030504040204" pitchFamily="34" charset="0"/>
                        </a:rPr>
                        <a:t>1.079.265.934</a:t>
                      </a:r>
                      <a:endParaRPr lang="en-TR"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1.618.420.821</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103070654"/>
                  </a:ext>
                </a:extLst>
              </a:tr>
              <a:tr h="476903">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Diğer Alacaklar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2.066.462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6.169.612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13.271.310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11.153.292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449025"/>
                  </a:ext>
                </a:extLst>
              </a:tr>
              <a:tr h="476903">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Özkaynak Yöntemiyle Değerlenen Yatırımlar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703.068.929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690.442.748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44981375"/>
                  </a:ext>
                </a:extLst>
              </a:tr>
              <a:tr h="476903">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Kullanım Hakkı Varlıkları </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1.884.567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1.256.378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82.186.535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105.482.883</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019090"/>
                  </a:ext>
                </a:extLst>
              </a:tr>
              <a:tr h="476903">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Maddi Duran Varlıklar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46.912.475</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129.979.867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272.286.448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300.108.023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07793246"/>
                  </a:ext>
                </a:extLst>
              </a:tr>
              <a:tr h="476903">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Maddi Olmayan Duran Varlıklar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179.443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371.381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2.150.909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253.900.503</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6388353"/>
                  </a:ext>
                </a:extLst>
              </a:tr>
              <a:tr h="476903">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Peşin Ödenmiş Giderler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5.091.590</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10.128.955</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3.976.713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254.109.139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38813618"/>
                  </a:ext>
                </a:extLst>
              </a:tr>
              <a:tr h="476903">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Ertelenmiş Vergi Varlığı</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274.168</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93.419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2.325.090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3.224.233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8856094"/>
                  </a:ext>
                </a:extLst>
              </a:tr>
              <a:tr h="476903">
                <a:tc>
                  <a:txBody>
                    <a:bodyPr/>
                    <a:lstStyle/>
                    <a:p>
                      <a:pPr algn="just" fontAlgn="ct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TOPLAM VARLIKLAR</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83"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123.899.637</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540.446.390</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2.122.619.092</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2.267.362.852</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89988"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594033365"/>
                  </a:ext>
                </a:extLst>
              </a:tr>
            </a:tbl>
          </a:graphicData>
        </a:graphic>
      </p:graphicFrame>
    </p:spTree>
    <p:extLst>
      <p:ext uri="{BB962C8B-B14F-4D97-AF65-F5344CB8AC3E}">
        <p14:creationId xmlns:p14="http://schemas.microsoft.com/office/powerpoint/2010/main" val="361284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47</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2" name="TextBox 1">
            <a:extLst>
              <a:ext uri="{FF2B5EF4-FFF2-40B4-BE49-F238E27FC236}">
                <a16:creationId xmlns:a16="http://schemas.microsoft.com/office/drawing/2014/main" id="{FC8AEA4B-98BD-5E95-88ED-71FDA6383B9B}"/>
              </a:ext>
            </a:extLst>
          </p:cNvPr>
          <p:cNvSpPr txBox="1"/>
          <p:nvPr/>
        </p:nvSpPr>
        <p:spPr>
          <a:xfrm>
            <a:off x="1819185" y="562375"/>
            <a:ext cx="1558440"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EKLER</a:t>
            </a:r>
          </a:p>
        </p:txBody>
      </p:sp>
      <p:sp>
        <p:nvSpPr>
          <p:cNvPr id="3" name="TextBox 2">
            <a:extLst>
              <a:ext uri="{FF2B5EF4-FFF2-40B4-BE49-F238E27FC236}">
                <a16:creationId xmlns:a16="http://schemas.microsoft.com/office/drawing/2014/main" id="{3BB23C7D-6159-3701-4C22-50BC9A4DD3E3}"/>
              </a:ext>
            </a:extLst>
          </p:cNvPr>
          <p:cNvSpPr txBox="1"/>
          <p:nvPr/>
        </p:nvSpPr>
        <p:spPr>
          <a:xfrm>
            <a:off x="1819185" y="1273575"/>
            <a:ext cx="1649811" cy="584775"/>
          </a:xfrm>
          <a:prstGeom prst="rect">
            <a:avLst/>
          </a:prstGeom>
          <a:noFill/>
        </p:spPr>
        <p:txBody>
          <a:bodyPr wrap="none" rtlCol="0">
            <a:spAutoFit/>
          </a:bodyPr>
          <a:lstStyle/>
          <a:p>
            <a:r>
              <a:rPr lang="tr-TR" sz="3200" i="1" dirty="0">
                <a:solidFill>
                  <a:schemeClr val="bg1">
                    <a:lumMod val="50000"/>
                  </a:schemeClr>
                </a:solidFill>
                <a:latin typeface="Century Gothic" panose="020B0502020202020204" pitchFamily="34" charset="0"/>
              </a:rPr>
              <a:t>Bilanço</a:t>
            </a:r>
          </a:p>
        </p:txBody>
      </p:sp>
      <p:graphicFrame>
        <p:nvGraphicFramePr>
          <p:cNvPr id="5" name="Table 4">
            <a:extLst>
              <a:ext uri="{FF2B5EF4-FFF2-40B4-BE49-F238E27FC236}">
                <a16:creationId xmlns:a16="http://schemas.microsoft.com/office/drawing/2014/main" id="{23F2583B-2C26-B2C9-8550-80095B184670}"/>
              </a:ext>
            </a:extLst>
          </p:cNvPr>
          <p:cNvGraphicFramePr>
            <a:graphicFrameLocks noGrp="1"/>
          </p:cNvGraphicFramePr>
          <p:nvPr>
            <p:extLst>
              <p:ext uri="{D42A27DB-BD31-4B8C-83A1-F6EECF244321}">
                <p14:modId xmlns:p14="http://schemas.microsoft.com/office/powerpoint/2010/main" val="3514337613"/>
              </p:ext>
            </p:extLst>
          </p:nvPr>
        </p:nvGraphicFramePr>
        <p:xfrm>
          <a:off x="1819186" y="2326737"/>
          <a:ext cx="22073645" cy="10906013"/>
        </p:xfrm>
        <a:graphic>
          <a:graphicData uri="http://schemas.openxmlformats.org/drawingml/2006/table">
            <a:tbl>
              <a:tblPr>
                <a:tableStyleId>{5C22544A-7EE6-4342-B048-85BDC9FD1C3A}</a:tableStyleId>
              </a:tblPr>
              <a:tblGrid>
                <a:gridCol w="10279621">
                  <a:extLst>
                    <a:ext uri="{9D8B030D-6E8A-4147-A177-3AD203B41FA5}">
                      <a16:colId xmlns:a16="http://schemas.microsoft.com/office/drawing/2014/main" val="467912186"/>
                    </a:ext>
                  </a:extLst>
                </a:gridCol>
                <a:gridCol w="2948506">
                  <a:extLst>
                    <a:ext uri="{9D8B030D-6E8A-4147-A177-3AD203B41FA5}">
                      <a16:colId xmlns:a16="http://schemas.microsoft.com/office/drawing/2014/main" val="3951142972"/>
                    </a:ext>
                  </a:extLst>
                </a:gridCol>
                <a:gridCol w="2948506">
                  <a:extLst>
                    <a:ext uri="{9D8B030D-6E8A-4147-A177-3AD203B41FA5}">
                      <a16:colId xmlns:a16="http://schemas.microsoft.com/office/drawing/2014/main" val="3567002777"/>
                    </a:ext>
                  </a:extLst>
                </a:gridCol>
                <a:gridCol w="2948506">
                  <a:extLst>
                    <a:ext uri="{9D8B030D-6E8A-4147-A177-3AD203B41FA5}">
                      <a16:colId xmlns:a16="http://schemas.microsoft.com/office/drawing/2014/main" val="4096712091"/>
                    </a:ext>
                  </a:extLst>
                </a:gridCol>
                <a:gridCol w="2948506">
                  <a:extLst>
                    <a:ext uri="{9D8B030D-6E8A-4147-A177-3AD203B41FA5}">
                      <a16:colId xmlns:a16="http://schemas.microsoft.com/office/drawing/2014/main" val="2856528358"/>
                    </a:ext>
                  </a:extLst>
                </a:gridCol>
              </a:tblGrid>
              <a:tr h="877605">
                <a:tc>
                  <a:txBody>
                    <a:bodyPr/>
                    <a:lstStyle/>
                    <a:p>
                      <a:pPr marL="0" marR="0" lvl="0" indent="0" algn="l" defTabSz="1219261" rtl="0" eaLnBrk="1" fontAlgn="ctr" latinLnBrk="0" hangingPunct="1">
                        <a:lnSpc>
                          <a:spcPct val="100000"/>
                        </a:lnSpc>
                        <a:spcBef>
                          <a:spcPts val="0"/>
                        </a:spcBef>
                        <a:spcAft>
                          <a:spcPts val="0"/>
                        </a:spcAft>
                        <a:buClrTx/>
                        <a:buSzTx/>
                        <a:buFontTx/>
                        <a:buNone/>
                        <a:tabLst/>
                        <a:defRPr/>
                      </a:pP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Kaynaklar</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31 Aralık 2020</a:t>
                      </a:r>
                    </a:p>
                    <a:p>
                      <a:pPr algn="r" fontAlgn="b"/>
                      <a:r>
                        <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(TL)</a:t>
                      </a:r>
                    </a:p>
                  </a:txBody>
                  <a:tcPr marL="4762" marR="125999" marT="4762" marB="899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31 Aralık 2021</a:t>
                      </a:r>
                    </a:p>
                    <a:p>
                      <a:pPr algn="r" fontAlgn="b"/>
                      <a:r>
                        <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(TL)</a:t>
                      </a:r>
                    </a:p>
                  </a:txBody>
                  <a:tcPr marL="4762" marR="125999" marT="4762" marB="899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31 Aralık 2022</a:t>
                      </a:r>
                    </a:p>
                    <a:p>
                      <a:pPr algn="r" fontAlgn="b"/>
                      <a:r>
                        <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(TL)</a:t>
                      </a:r>
                    </a:p>
                  </a:txBody>
                  <a:tcPr marL="4762" marR="125999" marT="4762" marB="899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31 Mart 2023</a:t>
                      </a:r>
                    </a:p>
                    <a:p>
                      <a:pPr algn="r" fontAlgn="b"/>
                      <a:r>
                        <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(TL)</a:t>
                      </a:r>
                    </a:p>
                  </a:txBody>
                  <a:tcPr marL="4762" marR="125999" marT="4762" marB="899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0865481"/>
                  </a:ext>
                </a:extLst>
              </a:tr>
              <a:tr h="385708">
                <a:tc>
                  <a:txBody>
                    <a:bodyPr/>
                    <a:lstStyle/>
                    <a:p>
                      <a:pPr algn="just" fontAlgn="ct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Kısa Vadeli Yükümlülükler </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76.103.912</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a:effectLst/>
                          <a:latin typeface="Tahoma" panose="020B0604030504040204" pitchFamily="34" charset="0"/>
                          <a:ea typeface="Tahoma" panose="020B0604030504040204" pitchFamily="34" charset="0"/>
                          <a:cs typeface="Tahoma" panose="020B0604030504040204" pitchFamily="34" charset="0"/>
                        </a:rPr>
                        <a:t>385.372.208</a:t>
                      </a:r>
                      <a:endParaRPr lang="en-TR"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a:effectLst/>
                          <a:latin typeface="Tahoma" panose="020B0604030504040204" pitchFamily="34" charset="0"/>
                          <a:ea typeface="Tahoma" panose="020B0604030504040204" pitchFamily="34" charset="0"/>
                          <a:cs typeface="Tahoma" panose="020B0604030504040204" pitchFamily="34" charset="0"/>
                        </a:rPr>
                        <a:t>846.191.808</a:t>
                      </a:r>
                      <a:endParaRPr lang="en-TR"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800.977.901</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360322040"/>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Kısa Vadeli Borçlanmalar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7.478.461</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189.980.700</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469.702.557</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455.064.916</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4643636"/>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Kiralama İşlemlerinden Borçlar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698.728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962.808</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22.656.333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30.073.273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17156476"/>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Uzun Vadeli Borçlanmaların Kısa Vadeli Kısımları </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7.957.178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7.674.909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21.501.129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18.465.527</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3189489"/>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Diğer Finansal Yükümlülükler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560.018</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341.858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1660033"/>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Ticari Borçlar </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12.866.580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38.256.745</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242.902.889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162.362.971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708434"/>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Çalışanlara Sağlanan Faydalar Kapsamında Borçlar </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573.351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1.193.838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9.285.252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11.043.061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6422575"/>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Diğer Borçlar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101.700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7.527.177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1.846.633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1.279.134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94542"/>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Ertelenmiş Gelirler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31.522.267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101.270.469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37.972.986</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36.833.989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98570880"/>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Kısa Vadeli Karşılıklar </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2.528.008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3.717.481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12.519.116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17.407.455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8569703"/>
                  </a:ext>
                </a:extLst>
              </a:tr>
              <a:tr h="385708">
                <a:tc>
                  <a:txBody>
                    <a:bodyPr/>
                    <a:lstStyle/>
                    <a:p>
                      <a:pPr algn="just" fontAlgn="ctr"/>
                      <a:r>
                        <a:rPr lang="en-US" sz="2000" u="none" strike="noStrike" dirty="0" err="1">
                          <a:effectLst/>
                          <a:latin typeface="Tahoma" panose="020B0604030504040204" pitchFamily="34" charset="0"/>
                          <a:ea typeface="Tahoma" panose="020B0604030504040204" pitchFamily="34" charset="0"/>
                          <a:cs typeface="Tahoma" panose="020B0604030504040204" pitchFamily="34" charset="0"/>
                        </a:rPr>
                        <a:t>Diğer</a:t>
                      </a: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 Kısa Vadeli Yükümlülükler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12.377.640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34.788.082</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27.244.895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68.105.717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30937716"/>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Uzun Vadeli Yükümlülükler</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10.195.300</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13.508.599</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112.803.847</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171.524.299</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2531662"/>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Uzun Vadeli Borçlanmalar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7.373.859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6.326.760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26.875.281</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62.048.453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6936733"/>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Kiralama İşlemlerinden Borçlar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1.855.146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1.128.869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69.313.304</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91.056.797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1838413"/>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Uzun Vadeli Karşılıklar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966.295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1.650.642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6.316.971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9.820.539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71379651"/>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Ertelenmiş Vergi Yükümlülüğü</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8.543.320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6.843.536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5129446"/>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Diğer Uzun Vadeli Yükümlülükler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4.402.329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1.754.971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1.754.974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8426025"/>
                  </a:ext>
                </a:extLst>
              </a:tr>
              <a:tr h="385708">
                <a:tc>
                  <a:txBody>
                    <a:bodyPr/>
                    <a:lstStyle/>
                    <a:p>
                      <a:pPr algn="just" fontAlgn="ct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Toplam Özkaynaklar</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37.600.425</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141.565.582</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1.163.623.437</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1.294.860.652</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877961903"/>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Ödenmiş Sermaye </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2.000.000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2.000.000</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780.000.000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780.000.000</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8655421"/>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Kar veya Zararda Yeniden Sınıflandırılmayacak Birikmiş Diğer Kapsamlı Gelirler (Giderler)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5.284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-147.949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27.887.380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29.007.383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35166389"/>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Kardan Ayrılmış Kısıtlanmış Yedekler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44.353</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400.000</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400.000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19.518.762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270903"/>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Geçmiş Yıllar Karları veya Zararları</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1.695.528</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35.195.141</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609.778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337.649.759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32234676"/>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Net Dönem Karı veya Zararı</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33.855.260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103.808.989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356.158.743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130.826.425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0734843"/>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Ana Ortaklığa Ait Özkaynaklar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37.600.425</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141.256.182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1.165.055.901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1.297.002.329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96399118"/>
                  </a:ext>
                </a:extLst>
              </a:tr>
              <a:tr h="385708">
                <a:tc>
                  <a:txBody>
                    <a:bodyPr/>
                    <a:lstStyle/>
                    <a:p>
                      <a:pPr algn="just"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Kontrol Gücü Olmayan Paylar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309.400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-1.432.464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-2.141.677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127912"/>
                  </a:ext>
                </a:extLst>
              </a:tr>
              <a:tr h="385708">
                <a:tc>
                  <a:txBody>
                    <a:bodyPr/>
                    <a:lstStyle/>
                    <a:p>
                      <a:pPr algn="just" fontAlgn="ct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TOPLAM KAYNAKLAR</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123.899.637</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540.446.390</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2.122.619.092</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2.267.362.852</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333700549"/>
                  </a:ext>
                </a:extLst>
              </a:tr>
            </a:tbl>
          </a:graphicData>
        </a:graphic>
      </p:graphicFrame>
    </p:spTree>
    <p:extLst>
      <p:ext uri="{BB962C8B-B14F-4D97-AF65-F5344CB8AC3E}">
        <p14:creationId xmlns:p14="http://schemas.microsoft.com/office/powerpoint/2010/main" val="150293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a:extLst>
              <a:ext uri="{FF2B5EF4-FFF2-40B4-BE49-F238E27FC236}">
                <a16:creationId xmlns:a16="http://schemas.microsoft.com/office/drawing/2014/main" id="{92477BD4-61B1-E8AD-C752-E273FD9CF021}"/>
              </a:ext>
            </a:extLst>
          </p:cNvPr>
          <p:cNvSpPr txBox="1"/>
          <p:nvPr/>
        </p:nvSpPr>
        <p:spPr>
          <a:xfrm>
            <a:off x="15254868" y="-825190"/>
            <a:ext cx="184731" cy="830997"/>
          </a:xfrm>
          <a:prstGeom prst="rect">
            <a:avLst/>
          </a:prstGeom>
          <a:noFill/>
        </p:spPr>
        <p:txBody>
          <a:bodyPr wrap="none" rtlCol="0">
            <a:spAutoFit/>
          </a:bodyPr>
          <a:lstStyle/>
          <a:p>
            <a:endParaRPr lang="tr-TR" dirty="0"/>
          </a:p>
        </p:txBody>
      </p:sp>
      <p:cxnSp>
        <p:nvCxnSpPr>
          <p:cNvPr id="95" name="Straight Connector 94">
            <a:extLst>
              <a:ext uri="{FF2B5EF4-FFF2-40B4-BE49-F238E27FC236}">
                <a16:creationId xmlns:a16="http://schemas.microsoft.com/office/drawing/2014/main" id="{F88DC84F-FFF2-89AC-3C7E-31779B7BADAD}"/>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F811673-A8BF-437C-C1DB-71EC9206F30A}"/>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48</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7" name="Graphic 96">
            <a:extLst>
              <a:ext uri="{FF2B5EF4-FFF2-40B4-BE49-F238E27FC236}">
                <a16:creationId xmlns:a16="http://schemas.microsoft.com/office/drawing/2014/main" id="{36EDB79F-404D-4931-188B-20F4FC1EF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98" name="Graphic 97">
            <a:extLst>
              <a:ext uri="{FF2B5EF4-FFF2-40B4-BE49-F238E27FC236}">
                <a16:creationId xmlns:a16="http://schemas.microsoft.com/office/drawing/2014/main" id="{ECAB02AD-B116-C888-3705-4DE53020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3" name="TextBox 2">
            <a:extLst>
              <a:ext uri="{FF2B5EF4-FFF2-40B4-BE49-F238E27FC236}">
                <a16:creationId xmlns:a16="http://schemas.microsoft.com/office/drawing/2014/main" id="{2C2D66E2-FF8B-7F5B-89BD-6F5B8B4BBD4B}"/>
              </a:ext>
            </a:extLst>
          </p:cNvPr>
          <p:cNvSpPr txBox="1"/>
          <p:nvPr/>
        </p:nvSpPr>
        <p:spPr>
          <a:xfrm>
            <a:off x="1819185" y="562375"/>
            <a:ext cx="1558440"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EKLER</a:t>
            </a:r>
          </a:p>
        </p:txBody>
      </p:sp>
      <p:sp>
        <p:nvSpPr>
          <p:cNvPr id="4" name="TextBox 3">
            <a:extLst>
              <a:ext uri="{FF2B5EF4-FFF2-40B4-BE49-F238E27FC236}">
                <a16:creationId xmlns:a16="http://schemas.microsoft.com/office/drawing/2014/main" id="{DD3261AF-DBC0-5A45-2A91-19782EB9A5D2}"/>
              </a:ext>
            </a:extLst>
          </p:cNvPr>
          <p:cNvSpPr txBox="1"/>
          <p:nvPr/>
        </p:nvSpPr>
        <p:spPr>
          <a:xfrm>
            <a:off x="1819185" y="1273575"/>
            <a:ext cx="2704587" cy="584775"/>
          </a:xfrm>
          <a:prstGeom prst="rect">
            <a:avLst/>
          </a:prstGeom>
          <a:noFill/>
        </p:spPr>
        <p:txBody>
          <a:bodyPr wrap="none" rtlCol="0">
            <a:spAutoFit/>
          </a:bodyPr>
          <a:lstStyle/>
          <a:p>
            <a:r>
              <a:rPr lang="tr-TR" sz="3200" i="1" dirty="0">
                <a:solidFill>
                  <a:schemeClr val="bg1">
                    <a:lumMod val="50000"/>
                  </a:schemeClr>
                </a:solidFill>
                <a:latin typeface="Century Gothic" panose="020B0502020202020204" pitchFamily="34" charset="0"/>
              </a:rPr>
              <a:t>Gelir Tablosu</a:t>
            </a:r>
          </a:p>
        </p:txBody>
      </p:sp>
      <p:graphicFrame>
        <p:nvGraphicFramePr>
          <p:cNvPr id="6" name="Table 5">
            <a:extLst>
              <a:ext uri="{FF2B5EF4-FFF2-40B4-BE49-F238E27FC236}">
                <a16:creationId xmlns:a16="http://schemas.microsoft.com/office/drawing/2014/main" id="{3B864565-D1DC-9565-B3EC-16C73EBEC3EA}"/>
              </a:ext>
            </a:extLst>
          </p:cNvPr>
          <p:cNvGraphicFramePr>
            <a:graphicFrameLocks noGrp="1"/>
          </p:cNvGraphicFramePr>
          <p:nvPr>
            <p:extLst>
              <p:ext uri="{D42A27DB-BD31-4B8C-83A1-F6EECF244321}">
                <p14:modId xmlns:p14="http://schemas.microsoft.com/office/powerpoint/2010/main" val="3047962164"/>
              </p:ext>
            </p:extLst>
          </p:nvPr>
        </p:nvGraphicFramePr>
        <p:xfrm>
          <a:off x="1819184" y="2672862"/>
          <a:ext cx="22002123" cy="10559887"/>
        </p:xfrm>
        <a:graphic>
          <a:graphicData uri="http://schemas.openxmlformats.org/drawingml/2006/table">
            <a:tbl>
              <a:tblPr>
                <a:tableStyleId>{5C22544A-7EE6-4342-B048-85BDC9FD1C3A}</a:tableStyleId>
              </a:tblPr>
              <a:tblGrid>
                <a:gridCol w="9289803">
                  <a:extLst>
                    <a:ext uri="{9D8B030D-6E8A-4147-A177-3AD203B41FA5}">
                      <a16:colId xmlns:a16="http://schemas.microsoft.com/office/drawing/2014/main" val="1002463473"/>
                    </a:ext>
                  </a:extLst>
                </a:gridCol>
                <a:gridCol w="2542464">
                  <a:extLst>
                    <a:ext uri="{9D8B030D-6E8A-4147-A177-3AD203B41FA5}">
                      <a16:colId xmlns:a16="http://schemas.microsoft.com/office/drawing/2014/main" val="578945339"/>
                    </a:ext>
                  </a:extLst>
                </a:gridCol>
                <a:gridCol w="2542464">
                  <a:extLst>
                    <a:ext uri="{9D8B030D-6E8A-4147-A177-3AD203B41FA5}">
                      <a16:colId xmlns:a16="http://schemas.microsoft.com/office/drawing/2014/main" val="1804859587"/>
                    </a:ext>
                  </a:extLst>
                </a:gridCol>
                <a:gridCol w="2542464">
                  <a:extLst>
                    <a:ext uri="{9D8B030D-6E8A-4147-A177-3AD203B41FA5}">
                      <a16:colId xmlns:a16="http://schemas.microsoft.com/office/drawing/2014/main" val="186526171"/>
                    </a:ext>
                  </a:extLst>
                </a:gridCol>
                <a:gridCol w="2542464">
                  <a:extLst>
                    <a:ext uri="{9D8B030D-6E8A-4147-A177-3AD203B41FA5}">
                      <a16:colId xmlns:a16="http://schemas.microsoft.com/office/drawing/2014/main" val="1820967025"/>
                    </a:ext>
                  </a:extLst>
                </a:gridCol>
                <a:gridCol w="2542464">
                  <a:extLst>
                    <a:ext uri="{9D8B030D-6E8A-4147-A177-3AD203B41FA5}">
                      <a16:colId xmlns:a16="http://schemas.microsoft.com/office/drawing/2014/main" val="2601704507"/>
                    </a:ext>
                  </a:extLst>
                </a:gridCol>
              </a:tblGrid>
              <a:tr h="1327621">
                <a:tc>
                  <a:txBody>
                    <a:bodyPr/>
                    <a:lstStyle/>
                    <a:p>
                      <a:pPr algn="ctr" fontAlgn="ct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31 </a:t>
                      </a:r>
                      <a:r>
                        <a:rPr lang="en-US" sz="2000" b="1" u="none" strike="noStrike" dirty="0" err="1">
                          <a:effectLst/>
                          <a:latin typeface="Tahoma" panose="020B0604030504040204" pitchFamily="34" charset="0"/>
                          <a:ea typeface="Tahoma" panose="020B0604030504040204" pitchFamily="34" charset="0"/>
                          <a:cs typeface="Tahoma" panose="020B0604030504040204" pitchFamily="34" charset="0"/>
                        </a:rPr>
                        <a:t>Aralık</a:t>
                      </a: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 2020</a:t>
                      </a:r>
                    </a:p>
                    <a:p>
                      <a:pPr algn="r" fontAlgn="b"/>
                      <a:r>
                        <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(TL)</a:t>
                      </a:r>
                    </a:p>
                  </a:txBody>
                  <a:tcPr marL="4762" marR="125999" marT="4762" marB="71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31 Aralık 2021</a:t>
                      </a:r>
                    </a:p>
                    <a:p>
                      <a:pPr algn="r" fontAlgn="b"/>
                      <a:r>
                        <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(TL)</a:t>
                      </a:r>
                    </a:p>
                  </a:txBody>
                  <a:tcPr marL="4762" marR="125999" marT="4762" marB="71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31 Aralık 2022</a:t>
                      </a:r>
                    </a:p>
                    <a:p>
                      <a:pPr algn="r" fontAlgn="b"/>
                      <a:r>
                        <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(TL)</a:t>
                      </a:r>
                    </a:p>
                  </a:txBody>
                  <a:tcPr marL="4762" marR="125999" marT="4762" marB="71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tr-TR" sz="2000" b="1" u="none" strike="noStrike" dirty="0">
                          <a:effectLst/>
                          <a:latin typeface="Tahoma" panose="020B0604030504040204" pitchFamily="34" charset="0"/>
                          <a:ea typeface="Tahoma" panose="020B0604030504040204" pitchFamily="34" charset="0"/>
                          <a:cs typeface="Tahoma" panose="020B0604030504040204" pitchFamily="34" charset="0"/>
                        </a:rPr>
                        <a:t>01 Ocak 2022 </a:t>
                      </a:r>
                    </a:p>
                    <a:p>
                      <a:pPr algn="r"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31 Mart 2022</a:t>
                      </a:r>
                    </a:p>
                    <a:p>
                      <a:pPr algn="r" fontAlgn="b"/>
                      <a:r>
                        <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(TL)</a:t>
                      </a:r>
                    </a:p>
                  </a:txBody>
                  <a:tcPr marL="4762" marR="125999" marT="4762" marB="71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tr-TR" sz="2000" b="1" u="none" strike="noStrike" dirty="0">
                          <a:effectLst/>
                          <a:latin typeface="Tahoma" panose="020B0604030504040204" pitchFamily="34" charset="0"/>
                          <a:ea typeface="Tahoma" panose="020B0604030504040204" pitchFamily="34" charset="0"/>
                          <a:cs typeface="Tahoma" panose="020B0604030504040204" pitchFamily="34" charset="0"/>
                        </a:rPr>
                        <a:t>01 Ocak 2023</a:t>
                      </a:r>
                    </a:p>
                    <a:p>
                      <a:pPr algn="r"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31 Mart 2023</a:t>
                      </a:r>
                    </a:p>
                    <a:p>
                      <a:pPr algn="r" fontAlgn="b"/>
                      <a:r>
                        <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(TL)</a:t>
                      </a:r>
                    </a:p>
                  </a:txBody>
                  <a:tcPr marL="4762" marR="125999" marT="4762" marB="71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904531"/>
                  </a:ext>
                </a:extLst>
              </a:tr>
              <a:tr h="369518">
                <a:tc>
                  <a:txBody>
                    <a:bodyPr/>
                    <a:lstStyle/>
                    <a:p>
                      <a:pPr algn="l" fontAlgn="ct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Hasılat</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238.856.134</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451.386.251</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942.830.291</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248.032.557</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378.889.120</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410529624"/>
                  </a:ext>
                </a:extLst>
              </a:tr>
              <a:tr h="369518">
                <a:tc>
                  <a:txBody>
                    <a:bodyPr/>
                    <a:lstStyle/>
                    <a:p>
                      <a:pPr algn="l"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Satışların Maliyeti</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-190.039.643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-338.582.446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-462.725.760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-111.673.312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-190.165.084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2149305"/>
                  </a:ext>
                </a:extLst>
              </a:tr>
              <a:tr h="369518">
                <a:tc>
                  <a:txBody>
                    <a:bodyPr/>
                    <a:lstStyle/>
                    <a:p>
                      <a:pPr algn="l" fontAlgn="ct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BRÜT KAR/ZARAR</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48.816.491</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112.803.805</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a:effectLst/>
                          <a:latin typeface="Tahoma" panose="020B0604030504040204" pitchFamily="34" charset="0"/>
                          <a:ea typeface="Tahoma" panose="020B0604030504040204" pitchFamily="34" charset="0"/>
                          <a:cs typeface="Tahoma" panose="020B0604030504040204" pitchFamily="34" charset="0"/>
                        </a:rPr>
                        <a:t>480.104.531</a:t>
                      </a:r>
                      <a:endParaRPr lang="en-TR"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136.359.245</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188.724.036</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540476986"/>
                  </a:ext>
                </a:extLst>
              </a:tr>
              <a:tr h="369518">
                <a:tc>
                  <a:txBody>
                    <a:bodyPr/>
                    <a:lstStyle/>
                    <a:p>
                      <a:pPr algn="l"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Genel Yönetim Giderleri </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-3.652.679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-11.809.317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-50.523.255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-3.952.127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-32.074.106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94234"/>
                  </a:ext>
                </a:extLst>
              </a:tr>
              <a:tr h="369518">
                <a:tc>
                  <a:txBody>
                    <a:bodyPr/>
                    <a:lstStyle/>
                    <a:p>
                      <a:pPr algn="l"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Pazarlama Giderleri </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-11.364.589</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-28.466.822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-76.423.258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-8.976.491</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-44.885.869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40490937"/>
                  </a:ext>
                </a:extLst>
              </a:tr>
              <a:tr h="369518">
                <a:tc>
                  <a:txBody>
                    <a:bodyPr/>
                    <a:lstStyle/>
                    <a:p>
                      <a:pPr algn="l"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Araştırma ve Geliştirme Giderleri </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-309.760</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-3.618.447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-272.073</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-1.452.209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5841344"/>
                  </a:ext>
                </a:extLst>
              </a:tr>
              <a:tr h="369518">
                <a:tc>
                  <a:txBody>
                    <a:bodyPr/>
                    <a:lstStyle/>
                    <a:p>
                      <a:pPr algn="l"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Esas Faaliyetlerden Diğer Gelirler </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5.866.861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38.337.332</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123.324.564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25.894.699</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27.781.681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97257709"/>
                  </a:ext>
                </a:extLst>
              </a:tr>
              <a:tr h="369518">
                <a:tc>
                  <a:txBody>
                    <a:bodyPr/>
                    <a:lstStyle/>
                    <a:p>
                      <a:pPr algn="l"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Esas Faaliyetlerden Diğer Giderler </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-1.960.346</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-13.522.612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-56.756.298</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-14.011.266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-24.838.222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0946535"/>
                  </a:ext>
                </a:extLst>
              </a:tr>
              <a:tr h="369518">
                <a:tc>
                  <a:txBody>
                    <a:bodyPr/>
                    <a:lstStyle/>
                    <a:p>
                      <a:pPr algn="l" fontAlgn="ct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ESAS FAALİYET KARI/ZARARI</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37.705.738</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97.032.626</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a:effectLst/>
                          <a:latin typeface="Tahoma" panose="020B0604030504040204" pitchFamily="34" charset="0"/>
                          <a:ea typeface="Tahoma" panose="020B0604030504040204" pitchFamily="34" charset="0"/>
                          <a:cs typeface="Tahoma" panose="020B0604030504040204" pitchFamily="34" charset="0"/>
                        </a:rPr>
                        <a:t>416.107.837</a:t>
                      </a:r>
                      <a:endParaRPr lang="en-TR"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135.041.987</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113.255.311</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201066078"/>
                  </a:ext>
                </a:extLst>
              </a:tr>
              <a:tr h="369518">
                <a:tc>
                  <a:txBody>
                    <a:bodyPr/>
                    <a:lstStyle/>
                    <a:p>
                      <a:pPr algn="l"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Yatırım Faaliyetlerinden Gelirler </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1.101.879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29.019.401</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122.310.764</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35.097.912</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865.796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8254411"/>
                  </a:ext>
                </a:extLst>
              </a:tr>
              <a:tr h="369518">
                <a:tc>
                  <a:txBody>
                    <a:bodyPr/>
                    <a:lstStyle/>
                    <a:p>
                      <a:pPr algn="l"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Yatırım Faaliyetlerinden Giderler </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-24.207.157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-137.512.527</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-37.377.015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-792.079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07804269"/>
                  </a:ext>
                </a:extLst>
              </a:tr>
              <a:tr h="733352">
                <a:tc>
                  <a:txBody>
                    <a:bodyPr/>
                    <a:lstStyle/>
                    <a:p>
                      <a:pPr algn="l"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TFRS 9 Uyarınca Belirlenen Değer Düşüklüğü Kazançları (Zararları) ve Değer Düşüklüğü Zararlarının İptalleri</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-21.599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-8.996</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5.204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718254"/>
                  </a:ext>
                </a:extLst>
              </a:tr>
              <a:tr h="369518">
                <a:tc>
                  <a:txBody>
                    <a:bodyPr/>
                    <a:lstStyle/>
                    <a:p>
                      <a:pPr algn="l"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Özkaynak Yöntemiyle Değerlenen Yatırımların Karlarından (Zararlarından) Paylar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24.834.666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22.206.444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67517353"/>
                  </a:ext>
                </a:extLst>
              </a:tr>
              <a:tr h="369518">
                <a:tc>
                  <a:txBody>
                    <a:bodyPr/>
                    <a:lstStyle/>
                    <a:p>
                      <a:pPr algn="l" fontAlgn="ct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FİNANSMAN GİDERİ ÖNCESİ FAALİYET KARI/ZARARI</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38.807.617</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101.844.870</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425.719.141</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a:effectLst/>
                          <a:latin typeface="Tahoma" panose="020B0604030504040204" pitchFamily="34" charset="0"/>
                          <a:ea typeface="Tahoma" panose="020B0604030504040204" pitchFamily="34" charset="0"/>
                          <a:cs typeface="Tahoma" panose="020B0604030504040204" pitchFamily="34" charset="0"/>
                        </a:rPr>
                        <a:t>132.753.888</a:t>
                      </a:r>
                      <a:endParaRPr lang="en-TR"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135.540.676</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002688028"/>
                  </a:ext>
                </a:extLst>
              </a:tr>
              <a:tr h="369518">
                <a:tc>
                  <a:txBody>
                    <a:bodyPr/>
                    <a:lstStyle/>
                    <a:p>
                      <a:pPr algn="l"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Finansman Gelirleri</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844.548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6.909.617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33.828.869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10.002.226</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32.274.731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4363509"/>
                  </a:ext>
                </a:extLst>
              </a:tr>
              <a:tr h="369518">
                <a:tc>
                  <a:txBody>
                    <a:bodyPr/>
                    <a:lstStyle/>
                    <a:p>
                      <a:pPr algn="l"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Finansman Giderleri </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-5.516.460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-4.722.077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-108.016.710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-17.047.986</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-39.755.306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83820638"/>
                  </a:ext>
                </a:extLst>
              </a:tr>
              <a:tr h="369518">
                <a:tc>
                  <a:txBody>
                    <a:bodyPr/>
                    <a:lstStyle/>
                    <a:p>
                      <a:pPr algn="l" fontAlgn="ct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SÜRDÜRÜLEN FAALİYETLER VERGİ ÖNCESİ KARI/(ZARARI)</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34.135.705</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104.032.410</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351.531.300</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125.708.128</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128.060.101</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408510518"/>
                  </a:ext>
                </a:extLst>
              </a:tr>
              <a:tr h="369518">
                <a:tc>
                  <a:txBody>
                    <a:bodyPr/>
                    <a:lstStyle/>
                    <a:p>
                      <a:pPr algn="l" fontAlgn="ctr"/>
                      <a:r>
                        <a:rPr lang="en-US" sz="2000" b="0" u="none" strike="noStrike" dirty="0">
                          <a:effectLst/>
                          <a:latin typeface="Tahoma" panose="020B0604030504040204" pitchFamily="34" charset="0"/>
                          <a:ea typeface="Tahoma" panose="020B0604030504040204" pitchFamily="34" charset="0"/>
                          <a:cs typeface="Tahoma" panose="020B0604030504040204" pitchFamily="34" charset="0"/>
                        </a:rPr>
                        <a:t>Sürdürülen Faaliyetler Vergi Gideri / Geliri</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-280.445</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b="1" u="none" strike="noStrike">
                          <a:effectLst/>
                          <a:latin typeface="Tahoma" panose="020B0604030504040204" pitchFamily="34" charset="0"/>
                          <a:ea typeface="Tahoma" panose="020B0604030504040204" pitchFamily="34" charset="0"/>
                          <a:cs typeface="Tahoma" panose="020B0604030504040204" pitchFamily="34" charset="0"/>
                        </a:rPr>
                        <a:t>-226.519</a:t>
                      </a:r>
                      <a:endParaRPr lang="en-TR"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1.066.703</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-1.437.767</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2.008.129</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5037493"/>
                  </a:ext>
                </a:extLst>
              </a:tr>
              <a:tr h="369518">
                <a:tc>
                  <a:txBody>
                    <a:bodyPr/>
                    <a:lstStyle/>
                    <a:p>
                      <a:pPr algn="l"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Dönem Vergi Gideri / Geliri</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-133.741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-280.625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-2.653.360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-836.057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7029965"/>
                  </a:ext>
                </a:extLst>
              </a:tr>
              <a:tr h="369518">
                <a:tc>
                  <a:txBody>
                    <a:bodyPr/>
                    <a:lstStyle/>
                    <a:p>
                      <a:pPr algn="l"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Ertelenmiş Vergi Gideri / Geliri</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-146.704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a:effectLst/>
                          <a:latin typeface="Tahoma" panose="020B0604030504040204" pitchFamily="34" charset="0"/>
                          <a:ea typeface="Tahoma" panose="020B0604030504040204" pitchFamily="34" charset="0"/>
                          <a:cs typeface="Tahoma" panose="020B0604030504040204" pitchFamily="34" charset="0"/>
                        </a:rPr>
                        <a:t>-226.519</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1.347.328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1.215.593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2.844.186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1216771"/>
                  </a:ext>
                </a:extLst>
              </a:tr>
              <a:tr h="369518">
                <a:tc>
                  <a:txBody>
                    <a:bodyPr/>
                    <a:lstStyle/>
                    <a:p>
                      <a:pPr algn="l" fontAlgn="ct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SÜRDÜRÜLEN FAALİYETLER DÖNEM KARI (ZARARI)</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33.855.260</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a:effectLst/>
                          <a:latin typeface="Tahoma" panose="020B0604030504040204" pitchFamily="34" charset="0"/>
                          <a:ea typeface="Tahoma" panose="020B0604030504040204" pitchFamily="34" charset="0"/>
                          <a:cs typeface="Tahoma" panose="020B0604030504040204" pitchFamily="34" charset="0"/>
                        </a:rPr>
                        <a:t>103.805.890</a:t>
                      </a:r>
                      <a:endParaRPr lang="en-TR"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a:effectLst/>
                          <a:latin typeface="Tahoma" panose="020B0604030504040204" pitchFamily="34" charset="0"/>
                          <a:ea typeface="Tahoma" panose="020B0604030504040204" pitchFamily="34" charset="0"/>
                          <a:cs typeface="Tahoma" panose="020B0604030504040204" pitchFamily="34" charset="0"/>
                        </a:rPr>
                        <a:t>352.598.003</a:t>
                      </a:r>
                      <a:endParaRPr lang="en-TR"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124.270.361</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130.068.230</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794696692"/>
                  </a:ext>
                </a:extLst>
              </a:tr>
              <a:tr h="369518">
                <a:tc>
                  <a:txBody>
                    <a:bodyPr/>
                    <a:lstStyle/>
                    <a:p>
                      <a:pPr algn="l" fontAlgn="ct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Dönem Karının (Zararının) Dağılımı</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33.855.260</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a:effectLst/>
                          <a:latin typeface="Tahoma" panose="020B0604030504040204" pitchFamily="34" charset="0"/>
                          <a:ea typeface="Tahoma" panose="020B0604030504040204" pitchFamily="34" charset="0"/>
                          <a:cs typeface="Tahoma" panose="020B0604030504040204" pitchFamily="34" charset="0"/>
                        </a:rPr>
                        <a:t>103.805.890</a:t>
                      </a:r>
                      <a:endParaRPr lang="en-TR"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a:effectLst/>
                          <a:latin typeface="Tahoma" panose="020B0604030504040204" pitchFamily="34" charset="0"/>
                          <a:ea typeface="Tahoma" panose="020B0604030504040204" pitchFamily="34" charset="0"/>
                          <a:cs typeface="Tahoma" panose="020B0604030504040204" pitchFamily="34" charset="0"/>
                        </a:rPr>
                        <a:t>352.598.003</a:t>
                      </a:r>
                      <a:endParaRPr lang="en-TR"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124.270.361</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fontAlgn="ctr"/>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130.068.230</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549767158"/>
                  </a:ext>
                </a:extLst>
              </a:tr>
              <a:tr h="369518">
                <a:tc>
                  <a:txBody>
                    <a:bodyPr/>
                    <a:lstStyle/>
                    <a:p>
                      <a:pPr algn="l"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Ana Ortaklık Payları</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33.855.260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103.808.990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356.158.743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124.310.298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130.826.425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6005771"/>
                  </a:ext>
                </a:extLst>
              </a:tr>
              <a:tr h="369518">
                <a:tc>
                  <a:txBody>
                    <a:bodyPr/>
                    <a:lstStyle/>
                    <a:p>
                      <a:pPr algn="l" fontAlgn="ctr"/>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Kontrol Gücü Olmayan Paylar</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25999" marR="4762"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-3.100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-3.560.740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-39.937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ct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-758.195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762" marR="125999"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55782160"/>
                  </a:ext>
                </a:extLst>
              </a:tr>
            </a:tbl>
          </a:graphicData>
        </a:graphic>
      </p:graphicFrame>
    </p:spTree>
    <p:extLst>
      <p:ext uri="{BB962C8B-B14F-4D97-AF65-F5344CB8AC3E}">
        <p14:creationId xmlns:p14="http://schemas.microsoft.com/office/powerpoint/2010/main" val="155851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51C2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59477B-8931-5A7C-3A35-11F2297598FF}"/>
              </a:ext>
            </a:extLst>
          </p:cNvPr>
          <p:cNvSpPr txBox="1"/>
          <p:nvPr/>
        </p:nvSpPr>
        <p:spPr>
          <a:xfrm>
            <a:off x="29394036" y="831042"/>
            <a:ext cx="3682659" cy="461665"/>
          </a:xfrm>
          <a:prstGeom prst="rect">
            <a:avLst/>
          </a:prstGeom>
          <a:noFill/>
        </p:spPr>
        <p:txBody>
          <a:bodyPr wrap="square" rtlCol="0">
            <a:spAutoFit/>
          </a:bodyPr>
          <a:lstStyle/>
          <a:p>
            <a:pPr algn="r"/>
            <a:r>
              <a:rPr lang="en-US" sz="2400" u="none" strike="noStrike" dirty="0">
                <a:solidFill>
                  <a:srgbClr val="051C2C"/>
                </a:solidFill>
                <a:effectLst/>
                <a:latin typeface="Ubuntu" panose="020B0504030602030204" pitchFamily="34" charset="0"/>
              </a:rPr>
              <a:t>Modellerimiz:</a:t>
            </a:r>
            <a:endParaRPr lang="en-TR" sz="6000">
              <a:solidFill>
                <a:srgbClr val="051C2C"/>
              </a:solidFill>
              <a:latin typeface="Ubuntu" panose="020B0504030602030204" pitchFamily="34" charset="0"/>
            </a:endParaRPr>
          </a:p>
        </p:txBody>
      </p:sp>
      <p:pic>
        <p:nvPicPr>
          <p:cNvPr id="5" name="Graphic 4">
            <a:extLst>
              <a:ext uri="{FF2B5EF4-FFF2-40B4-BE49-F238E27FC236}">
                <a16:creationId xmlns:a16="http://schemas.microsoft.com/office/drawing/2014/main" id="{1F5C6CB5-A329-B4F5-7569-F6E944753F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96245" y="3316361"/>
            <a:ext cx="995889" cy="1182618"/>
          </a:xfrm>
          <a:prstGeom prst="rect">
            <a:avLst/>
          </a:prstGeom>
          <a:effectLst/>
        </p:spPr>
      </p:pic>
      <p:pic>
        <p:nvPicPr>
          <p:cNvPr id="7" name="Graphic 6">
            <a:extLst>
              <a:ext uri="{FF2B5EF4-FFF2-40B4-BE49-F238E27FC236}">
                <a16:creationId xmlns:a16="http://schemas.microsoft.com/office/drawing/2014/main" id="{AF09D8DE-370F-F165-1480-BD82DA2273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76402" y="5224436"/>
            <a:ext cx="3621616" cy="736600"/>
          </a:xfrm>
          <a:prstGeom prst="rect">
            <a:avLst/>
          </a:prstGeom>
          <a:effectLst/>
        </p:spPr>
      </p:pic>
      <p:grpSp>
        <p:nvGrpSpPr>
          <p:cNvPr id="22" name="Group 21">
            <a:extLst>
              <a:ext uri="{FF2B5EF4-FFF2-40B4-BE49-F238E27FC236}">
                <a16:creationId xmlns:a16="http://schemas.microsoft.com/office/drawing/2014/main" id="{4F037B13-83CF-0FC1-FCE4-8E11FB5BCA6A}"/>
              </a:ext>
            </a:extLst>
          </p:cNvPr>
          <p:cNvGrpSpPr>
            <a:grpSpLocks noChangeAspect="1"/>
          </p:cNvGrpSpPr>
          <p:nvPr/>
        </p:nvGrpSpPr>
        <p:grpSpPr>
          <a:xfrm>
            <a:off x="4336507" y="9564293"/>
            <a:ext cx="15701406" cy="1141053"/>
            <a:chOff x="6984162" y="10620905"/>
            <a:chExt cx="10467600" cy="760702"/>
          </a:xfrm>
        </p:grpSpPr>
        <p:pic>
          <p:nvPicPr>
            <p:cNvPr id="6" name="Resim 3" descr="grafik, yazı tipi, grafik tasarım, logo içeren bir resim&#10;&#10;Açıklama otomatik olarak oluşturuldu">
              <a:extLst>
                <a:ext uri="{FF2B5EF4-FFF2-40B4-BE49-F238E27FC236}">
                  <a16:creationId xmlns:a16="http://schemas.microsoft.com/office/drawing/2014/main" id="{48ADF9FC-4C8E-4FF5-D7C2-2E81B79D576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3324718" y="10727395"/>
              <a:ext cx="2172849" cy="456398"/>
            </a:xfrm>
            <a:prstGeom prst="rect">
              <a:avLst/>
            </a:prstGeom>
          </p:spPr>
        </p:pic>
        <p:pic>
          <p:nvPicPr>
            <p:cNvPr id="10" name="Resim 6" descr="grafik, logo, yazı tipi, simge, sembol içeren bir resim&#10;&#10;Açıklama otomatik olarak oluşturuldu">
              <a:extLst>
                <a:ext uri="{FF2B5EF4-FFF2-40B4-BE49-F238E27FC236}">
                  <a16:creationId xmlns:a16="http://schemas.microsoft.com/office/drawing/2014/main" id="{C10A5F19-B8F9-7706-B98A-732531631E72}"/>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l="32414" t="32222" r="32929" b="30231"/>
            <a:stretch/>
          </p:blipFill>
          <p:spPr>
            <a:xfrm>
              <a:off x="9014451" y="10620905"/>
              <a:ext cx="1272077" cy="621905"/>
            </a:xfrm>
            <a:prstGeom prst="rect">
              <a:avLst/>
            </a:prstGeom>
          </p:spPr>
        </p:pic>
        <p:pic>
          <p:nvPicPr>
            <p:cNvPr id="11" name="Picture 2">
              <a:extLst>
                <a:ext uri="{FF2B5EF4-FFF2-40B4-BE49-F238E27FC236}">
                  <a16:creationId xmlns:a16="http://schemas.microsoft.com/office/drawing/2014/main" id="{71FE3230-2149-FADB-616D-14F160668996}"/>
                </a:ext>
              </a:extLst>
            </p:cNvPr>
            <p:cNvPicPr>
              <a:picLocks noChangeAspect="1" noChangeArrowheads="1"/>
            </p:cNvPicPr>
            <p:nvPr/>
          </p:nvPicPr>
          <p:blipFill>
            <a:blip r:embed="rId11"/>
            <a:srcRect/>
            <a:stretch/>
          </p:blipFill>
          <p:spPr bwMode="auto">
            <a:xfrm>
              <a:off x="15917060" y="10680434"/>
              <a:ext cx="1534702" cy="666072"/>
            </a:xfrm>
            <a:prstGeom prst="rect">
              <a:avLst/>
            </a:prstGeom>
            <a:noFill/>
            <a:extLst>
              <a:ext uri="{909E8E84-426E-40DD-AFC4-6F175D3DCCD1}">
                <a14:hiddenFill xmlns:a14="http://schemas.microsoft.com/office/drawing/2010/main">
                  <a:solidFill>
                    <a:srgbClr val="FFFFFF"/>
                  </a:solidFill>
                </a14:hiddenFill>
              </a:ext>
            </a:extLst>
          </p:spPr>
        </p:pic>
        <p:sp>
          <p:nvSpPr>
            <p:cNvPr id="12" name="Metin kutusu 2">
              <a:extLst>
                <a:ext uri="{FF2B5EF4-FFF2-40B4-BE49-F238E27FC236}">
                  <a16:creationId xmlns:a16="http://schemas.microsoft.com/office/drawing/2014/main" id="{B66CDB80-EB13-4EC7-45C7-540686599F3D}"/>
                </a:ext>
              </a:extLst>
            </p:cNvPr>
            <p:cNvSpPr txBox="1"/>
            <p:nvPr/>
          </p:nvSpPr>
          <p:spPr>
            <a:xfrm>
              <a:off x="6984162" y="10669899"/>
              <a:ext cx="192431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Konsorsiyum </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Lideri</a:t>
              </a:r>
            </a:p>
          </p:txBody>
        </p:sp>
        <p:cxnSp>
          <p:nvCxnSpPr>
            <p:cNvPr id="14" name="Düz Bağlayıcı 9">
              <a:extLst>
                <a:ext uri="{FF2B5EF4-FFF2-40B4-BE49-F238E27FC236}">
                  <a16:creationId xmlns:a16="http://schemas.microsoft.com/office/drawing/2014/main" id="{DA377658-6BB3-CD96-0FC8-E0784C269CC3}"/>
                </a:ext>
              </a:extLst>
            </p:cNvPr>
            <p:cNvCxnSpPr/>
            <p:nvPr/>
          </p:nvCxnSpPr>
          <p:spPr>
            <a:xfrm>
              <a:off x="10765672" y="10627568"/>
              <a:ext cx="0" cy="754039"/>
            </a:xfrm>
            <a:prstGeom prst="line">
              <a:avLst/>
            </a:prstGeom>
            <a:noFill/>
            <a:ln w="19050" cap="flat" cmpd="sng" algn="ctr">
              <a:solidFill>
                <a:srgbClr val="78D64B"/>
              </a:solidFill>
              <a:prstDash val="solid"/>
              <a:miter lim="800000"/>
            </a:ln>
            <a:effectLst/>
          </p:spPr>
        </p:cxnSp>
        <p:sp>
          <p:nvSpPr>
            <p:cNvPr id="16" name="Metin kutusu 4">
              <a:extLst>
                <a:ext uri="{FF2B5EF4-FFF2-40B4-BE49-F238E27FC236}">
                  <a16:creationId xmlns:a16="http://schemas.microsoft.com/office/drawing/2014/main" id="{9A13C951-C3E1-8DFE-5D18-3949616D7629}"/>
                </a:ext>
              </a:extLst>
            </p:cNvPr>
            <p:cNvSpPr txBox="1"/>
            <p:nvPr/>
          </p:nvSpPr>
          <p:spPr>
            <a:xfrm>
              <a:off x="11135452" y="10632429"/>
              <a:ext cx="192431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Konsorsiyum </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Eş Liderleri</a:t>
              </a:r>
            </a:p>
          </p:txBody>
        </p:sp>
        <p:pic>
          <p:nvPicPr>
            <p:cNvPr id="19" name="Picture 18">
              <a:extLst>
                <a:ext uri="{FF2B5EF4-FFF2-40B4-BE49-F238E27FC236}">
                  <a16:creationId xmlns:a16="http://schemas.microsoft.com/office/drawing/2014/main" id="{795C2EF8-DDD4-AF5B-669B-02E939A4D55D}"/>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Effect>
                        <a14:brightnessContrast bright="100000"/>
                      </a14:imgEffect>
                    </a14:imgLayer>
                  </a14:imgProps>
                </a:ext>
              </a:extLst>
            </a:blip>
            <a:srcRect l="32455" t="33583" r="32455" b="33583"/>
            <a:stretch/>
          </p:blipFill>
          <p:spPr>
            <a:xfrm>
              <a:off x="9034878" y="10649146"/>
              <a:ext cx="1272323" cy="537252"/>
            </a:xfrm>
            <a:prstGeom prst="rect">
              <a:avLst/>
            </a:prstGeom>
          </p:spPr>
        </p:pic>
      </p:grpSp>
      <p:sp>
        <p:nvSpPr>
          <p:cNvPr id="4" name="TextBox 3">
            <a:extLst>
              <a:ext uri="{FF2B5EF4-FFF2-40B4-BE49-F238E27FC236}">
                <a16:creationId xmlns:a16="http://schemas.microsoft.com/office/drawing/2014/main" id="{A695546C-5A23-9E29-85DC-1D39EC47A3B1}"/>
              </a:ext>
            </a:extLst>
          </p:cNvPr>
          <p:cNvSpPr txBox="1"/>
          <p:nvPr/>
        </p:nvSpPr>
        <p:spPr>
          <a:xfrm>
            <a:off x="10134372" y="7347166"/>
            <a:ext cx="4118435" cy="830997"/>
          </a:xfrm>
          <a:prstGeom prst="rect">
            <a:avLst/>
          </a:prstGeom>
          <a:noFill/>
        </p:spPr>
        <p:txBody>
          <a:bodyPr wrap="none" rtlCol="0" anchor="ctr">
            <a:spAutoFit/>
          </a:bodyPr>
          <a:lstStyle/>
          <a:p>
            <a:pPr algn="ctr"/>
            <a:r>
              <a:rPr lang="tr-TR" dirty="0">
                <a:solidFill>
                  <a:schemeClr val="bg1"/>
                </a:solidFill>
                <a:latin typeface="Tahoma" panose="020B0604030504040204" pitchFamily="34" charset="0"/>
                <a:ea typeface="Tahoma" panose="020B0604030504040204" pitchFamily="34" charset="0"/>
                <a:cs typeface="Tahoma" panose="020B0604030504040204" pitchFamily="34" charset="0"/>
              </a:rPr>
              <a:t>TEŞEKKÜRLER</a:t>
            </a:r>
            <a:endParaRPr lang="en-TR"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oup 2">
            <a:extLst>
              <a:ext uri="{FF2B5EF4-FFF2-40B4-BE49-F238E27FC236}">
                <a16:creationId xmlns:a16="http://schemas.microsoft.com/office/drawing/2014/main" id="{CB0A196A-422F-B6C6-1E8C-4703E1803ABC}"/>
              </a:ext>
            </a:extLst>
          </p:cNvPr>
          <p:cNvGrpSpPr/>
          <p:nvPr/>
        </p:nvGrpSpPr>
        <p:grpSpPr>
          <a:xfrm>
            <a:off x="6228744" y="12075540"/>
            <a:ext cx="11929686" cy="799085"/>
            <a:chOff x="7405035" y="12075540"/>
            <a:chExt cx="11929686" cy="799085"/>
          </a:xfrm>
        </p:grpSpPr>
        <p:pic>
          <p:nvPicPr>
            <p:cNvPr id="17" name="Graphic 16">
              <a:extLst>
                <a:ext uri="{FF2B5EF4-FFF2-40B4-BE49-F238E27FC236}">
                  <a16:creationId xmlns:a16="http://schemas.microsoft.com/office/drawing/2014/main" id="{6FF5B159-186E-DEA0-1F77-2DB317E028F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30346" y="12106782"/>
              <a:ext cx="547512" cy="736601"/>
            </a:xfrm>
            <a:prstGeom prst="rect">
              <a:avLst/>
            </a:prstGeom>
            <a:effectLst/>
          </p:spPr>
        </p:pic>
        <p:pic>
          <p:nvPicPr>
            <p:cNvPr id="18" name="Graphic 17">
              <a:extLst>
                <a:ext uri="{FF2B5EF4-FFF2-40B4-BE49-F238E27FC236}">
                  <a16:creationId xmlns:a16="http://schemas.microsoft.com/office/drawing/2014/main" id="{1991B1EA-252B-B937-0DCA-8132A6F8082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853213" y="12106782"/>
              <a:ext cx="471312" cy="736601"/>
            </a:xfrm>
            <a:prstGeom prst="rect">
              <a:avLst/>
            </a:prstGeom>
            <a:effectLst/>
          </p:spPr>
        </p:pic>
        <p:pic>
          <p:nvPicPr>
            <p:cNvPr id="20" name="Graphic 19">
              <a:extLst>
                <a:ext uri="{FF2B5EF4-FFF2-40B4-BE49-F238E27FC236}">
                  <a16:creationId xmlns:a16="http://schemas.microsoft.com/office/drawing/2014/main" id="{8076DDD6-7363-EF58-EF1C-15B2EEC8955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599880" y="12143471"/>
              <a:ext cx="660401" cy="663224"/>
            </a:xfrm>
            <a:prstGeom prst="rect">
              <a:avLst/>
            </a:prstGeom>
            <a:effectLst/>
          </p:spPr>
        </p:pic>
        <p:pic>
          <p:nvPicPr>
            <p:cNvPr id="21" name="Graphic 20">
              <a:extLst>
                <a:ext uri="{FF2B5EF4-FFF2-40B4-BE49-F238E27FC236}">
                  <a16:creationId xmlns:a16="http://schemas.microsoft.com/office/drawing/2014/main" id="{EA22CD70-001D-20A7-EEA7-C8ADA78BFB5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405035" y="12106782"/>
              <a:ext cx="349956" cy="736601"/>
            </a:xfrm>
            <a:prstGeom prst="rect">
              <a:avLst/>
            </a:prstGeom>
            <a:effectLst/>
          </p:spPr>
        </p:pic>
        <p:pic>
          <p:nvPicPr>
            <p:cNvPr id="23" name="Graphic 22">
              <a:extLst>
                <a:ext uri="{FF2B5EF4-FFF2-40B4-BE49-F238E27FC236}">
                  <a16:creationId xmlns:a16="http://schemas.microsoft.com/office/drawing/2014/main" id="{1FFAEA15-CDAB-083E-664F-04EEB82FFE1D}"/>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8535636" y="12075540"/>
              <a:ext cx="799085" cy="799085"/>
            </a:xfrm>
            <a:prstGeom prst="rect">
              <a:avLst/>
            </a:prstGeom>
            <a:effectLst/>
          </p:spPr>
        </p:pic>
      </p:grpSp>
    </p:spTree>
    <p:extLst>
      <p:ext uri="{BB962C8B-B14F-4D97-AF65-F5344CB8AC3E}">
        <p14:creationId xmlns:p14="http://schemas.microsoft.com/office/powerpoint/2010/main" val="25614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1" name="Resim 76">
            <a:extLst>
              <a:ext uri="{FF2B5EF4-FFF2-40B4-BE49-F238E27FC236}">
                <a16:creationId xmlns:a16="http://schemas.microsoft.com/office/drawing/2014/main" id="{512FF697-DBE6-C6C8-B262-8DE61D373885}"/>
              </a:ext>
            </a:extLst>
          </p:cNvPr>
          <p:cNvPicPr>
            <a:picLocks noChangeAspect="1"/>
          </p:cNvPicPr>
          <p:nvPr/>
        </p:nvPicPr>
        <p:blipFill rotWithShape="1">
          <a:blip r:embed="rId3"/>
          <a:srcRect l="31779" r="16553"/>
          <a:stretch/>
        </p:blipFill>
        <p:spPr>
          <a:xfrm>
            <a:off x="0" y="-1"/>
            <a:ext cx="12599987" cy="13715999"/>
          </a:xfrm>
          <a:prstGeom prst="rect">
            <a:avLst/>
          </a:prstGeom>
        </p:spPr>
      </p:pic>
      <p:sp>
        <p:nvSpPr>
          <p:cNvPr id="2" name="Rounded Rectangle 1">
            <a:extLst>
              <a:ext uri="{FF2B5EF4-FFF2-40B4-BE49-F238E27FC236}">
                <a16:creationId xmlns:a16="http://schemas.microsoft.com/office/drawing/2014/main" id="{67D814C7-2A19-EB59-B941-CD6C67E5DAA9}"/>
              </a:ext>
            </a:extLst>
          </p:cNvPr>
          <p:cNvSpPr/>
          <p:nvPr/>
        </p:nvSpPr>
        <p:spPr>
          <a:xfrm>
            <a:off x="12193587" y="0"/>
            <a:ext cx="12193588" cy="13716000"/>
          </a:xfrm>
          <a:prstGeom prst="roundRect">
            <a:avLst>
              <a:gd name="adj" fmla="val 0"/>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C13E90AF-D8A8-CF5F-33C9-7D71059E26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814" y="507171"/>
            <a:ext cx="823049" cy="977370"/>
          </a:xfrm>
          <a:prstGeom prst="rect">
            <a:avLst/>
          </a:prstGeom>
          <a:effectLst/>
        </p:spPr>
      </p:pic>
      <p:sp>
        <p:nvSpPr>
          <p:cNvPr id="19" name="TextBox 18">
            <a:extLst>
              <a:ext uri="{FF2B5EF4-FFF2-40B4-BE49-F238E27FC236}">
                <a16:creationId xmlns:a16="http://schemas.microsoft.com/office/drawing/2014/main" id="{FBBC56BA-6D44-D3E0-E411-F8D8D7494523}"/>
              </a:ext>
            </a:extLst>
          </p:cNvPr>
          <p:cNvSpPr txBox="1"/>
          <p:nvPr/>
        </p:nvSpPr>
        <p:spPr>
          <a:xfrm>
            <a:off x="13358438" y="2213375"/>
            <a:ext cx="4483920" cy="2308324"/>
          </a:xfrm>
          <a:prstGeom prst="rect">
            <a:avLst/>
          </a:prstGeom>
          <a:noFill/>
        </p:spPr>
        <p:txBody>
          <a:bodyPr wrap="none" rtlCol="0">
            <a:spAutoFit/>
          </a:bodyPr>
          <a:lstStyle/>
          <a:p>
            <a:r>
              <a:rPr lang="tr-TR" sz="7200" b="1" dirty="0">
                <a:solidFill>
                  <a:schemeClr val="bg1"/>
                </a:solidFill>
                <a:latin typeface="Century Gothic" panose="020B0502020202020204" pitchFamily="34" charset="0"/>
              </a:rPr>
              <a:t>Halka</a:t>
            </a:r>
          </a:p>
          <a:p>
            <a:r>
              <a:rPr lang="tr-TR" sz="7200" b="1" dirty="0">
                <a:solidFill>
                  <a:schemeClr val="bg1"/>
                </a:solidFill>
                <a:latin typeface="Century Gothic" panose="020B0502020202020204" pitchFamily="34" charset="0"/>
              </a:rPr>
              <a:t>Arz Yapısı</a:t>
            </a:r>
          </a:p>
        </p:txBody>
      </p:sp>
      <p:pic>
        <p:nvPicPr>
          <p:cNvPr id="6" name="Graphic 5">
            <a:extLst>
              <a:ext uri="{FF2B5EF4-FFF2-40B4-BE49-F238E27FC236}">
                <a16:creationId xmlns:a16="http://schemas.microsoft.com/office/drawing/2014/main" id="{0913C0E9-8EB3-01E8-72CE-B8909160E8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358438" y="12120956"/>
            <a:ext cx="2993071" cy="608760"/>
          </a:xfrm>
          <a:prstGeom prst="rect">
            <a:avLst/>
          </a:prstGeom>
          <a:effectLst/>
        </p:spPr>
      </p:pic>
      <p:cxnSp>
        <p:nvCxnSpPr>
          <p:cNvPr id="10" name="Straight Arrow Connector 9">
            <a:extLst>
              <a:ext uri="{FF2B5EF4-FFF2-40B4-BE49-F238E27FC236}">
                <a16:creationId xmlns:a16="http://schemas.microsoft.com/office/drawing/2014/main" id="{E884049F-33A4-1825-378D-1CD9BE4CDA0C}"/>
              </a:ext>
            </a:extLst>
          </p:cNvPr>
          <p:cNvCxnSpPr>
            <a:cxnSpLocks/>
          </p:cNvCxnSpPr>
          <p:nvPr/>
        </p:nvCxnSpPr>
        <p:spPr>
          <a:xfrm rot="16200000" flipH="1" flipV="1">
            <a:off x="13820181" y="4717966"/>
            <a:ext cx="0" cy="623684"/>
          </a:xfrm>
          <a:prstGeom prst="straightConnector1">
            <a:avLst/>
          </a:prstGeom>
          <a:ln w="762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519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06E98C3-CDA8-CB04-EA9F-D63772906439}"/>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F8B8DA9-552E-E598-BDD4-AE7A8577C296}"/>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6</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42DBDC95-B077-9597-32C2-5A3E655AE0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11" name="Graphic 10">
            <a:extLst>
              <a:ext uri="{FF2B5EF4-FFF2-40B4-BE49-F238E27FC236}">
                <a16:creationId xmlns:a16="http://schemas.microsoft.com/office/drawing/2014/main" id="{D50F6B6B-2854-23D2-27E1-89D95C2CA9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graphicFrame>
        <p:nvGraphicFramePr>
          <p:cNvPr id="2" name="Tablo 2">
            <a:extLst>
              <a:ext uri="{FF2B5EF4-FFF2-40B4-BE49-F238E27FC236}">
                <a16:creationId xmlns:a16="http://schemas.microsoft.com/office/drawing/2014/main" id="{D6C3A419-553F-48B9-1575-A8E4B014262C}"/>
              </a:ext>
            </a:extLst>
          </p:cNvPr>
          <p:cNvGraphicFramePr>
            <a:graphicFrameLocks noGrp="1"/>
          </p:cNvGraphicFramePr>
          <p:nvPr>
            <p:extLst>
              <p:ext uri="{D42A27DB-BD31-4B8C-83A1-F6EECF244321}">
                <p14:modId xmlns:p14="http://schemas.microsoft.com/office/powerpoint/2010/main" val="2435257443"/>
              </p:ext>
            </p:extLst>
          </p:nvPr>
        </p:nvGraphicFramePr>
        <p:xfrm>
          <a:off x="2631121" y="2209277"/>
          <a:ext cx="20497119" cy="5946367"/>
        </p:xfrm>
        <a:graphic>
          <a:graphicData uri="http://schemas.openxmlformats.org/drawingml/2006/table">
            <a:tbl>
              <a:tblPr firstRow="1" bandRow="1">
                <a:tableStyleId>{5940675A-B579-460E-94D1-54222C63F5DA}</a:tableStyleId>
              </a:tblPr>
              <a:tblGrid>
                <a:gridCol w="4748982">
                  <a:extLst>
                    <a:ext uri="{9D8B030D-6E8A-4147-A177-3AD203B41FA5}">
                      <a16:colId xmlns:a16="http://schemas.microsoft.com/office/drawing/2014/main" val="3689332144"/>
                    </a:ext>
                  </a:extLst>
                </a:gridCol>
                <a:gridCol w="15748137">
                  <a:extLst>
                    <a:ext uri="{9D8B030D-6E8A-4147-A177-3AD203B41FA5}">
                      <a16:colId xmlns:a16="http://schemas.microsoft.com/office/drawing/2014/main" val="375251097"/>
                    </a:ext>
                  </a:extLst>
                </a:gridCol>
              </a:tblGrid>
              <a:tr h="470758">
                <a:tc>
                  <a:txBody>
                    <a:bodyPr/>
                    <a:lstStyle/>
                    <a:p>
                      <a:pPr lvl="0" algn="l" rtl="0" fontAlgn="ctr"/>
                      <a:r>
                        <a:rPr lang="tr-TR" sz="2400" b="1"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Halka Arz Edilen Şirket</a:t>
                      </a:r>
                      <a:endParaRPr lang="tr-TR" sz="24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buClr>
                          <a:srgbClr val="000000"/>
                        </a:buClr>
                        <a:buSzPts val="1100"/>
                        <a:buFont typeface="Arial" panose="020B0604020202020204" pitchFamily="34" charset="0"/>
                        <a:buNone/>
                      </a:pP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Reeder Teknoloji Sanayi ve Ticaret Anonim Şirketi</a:t>
                      </a:r>
                      <a:endParaRPr lang="tr-TR" sz="24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3951146"/>
                  </a:ext>
                </a:extLst>
              </a:tr>
              <a:tr h="470758">
                <a:tc>
                  <a:txBody>
                    <a:bodyPr/>
                    <a:lstStyle/>
                    <a:p>
                      <a:pPr lvl="0" algn="l" rtl="0" fontAlgn="ctr"/>
                      <a:r>
                        <a:rPr lang="tr-TR" sz="2400" b="1"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Ödenmiş Sermaye</a:t>
                      </a:r>
                      <a:endParaRPr lang="tr-TR" sz="24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buClr>
                          <a:srgbClr val="000000"/>
                        </a:buClr>
                        <a:buSzPts val="1100"/>
                        <a:buFont typeface="Arial" panose="020B0604020202020204" pitchFamily="34" charset="0"/>
                        <a:buNone/>
                      </a:pP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780.000.000 TL </a:t>
                      </a:r>
                      <a:endParaRPr lang="tr-TR" sz="24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7130318"/>
                  </a:ext>
                </a:extLst>
              </a:tr>
              <a:tr h="768029">
                <a:tc rowSpan="3">
                  <a:txBody>
                    <a:bodyPr/>
                    <a:lstStyle/>
                    <a:p>
                      <a:pPr lvl="0" algn="l" rtl="0" fontAlgn="ctr"/>
                      <a:r>
                        <a:rPr lang="tr-TR" sz="2400" b="1"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Halka Arz Büyüklüğü</a:t>
                      </a:r>
                    </a:p>
                    <a:p>
                      <a:pPr lvl="0" algn="l" rtl="0" fontAlgn="ctr"/>
                      <a:r>
                        <a:rPr lang="tr-TR" sz="2400" b="1"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(nominal)</a:t>
                      </a: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rtl="0" fontAlgn="ctr">
                        <a:buClr>
                          <a:schemeClr val="tx1"/>
                        </a:buClr>
                        <a:buSzPts val="1100"/>
                        <a:buFont typeface="Arial" panose="020B0604020202020204" pitchFamily="34" charset="0"/>
                        <a:buNone/>
                      </a:pP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Sermaye Artırımı:  170.000.000 TL (Halka arz sonrası sermayeye oranı %17,89)</a:t>
                      </a:r>
                      <a:endParaRPr lang="tr-TR" sz="24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2997248"/>
                  </a:ext>
                </a:extLst>
              </a:tr>
              <a:tr h="470758">
                <a:tc vMerge="1">
                  <a:txBody>
                    <a:bodyPr/>
                    <a:lstStyle/>
                    <a:p>
                      <a:pPr lvl="0" algn="l" rtl="0" fontAlgn="ctr"/>
                      <a:r>
                        <a:rPr lang="tr-TR" sz="800" u="none" strike="noStrike" dirty="0">
                          <a:solidFill>
                            <a:schemeClr val="bg1"/>
                          </a:solidFill>
                          <a:effectLst/>
                        </a:rPr>
                        <a:t>  (nominal)</a:t>
                      </a:r>
                      <a:endParaRPr lang="tr-TR" sz="800" b="1" i="0" u="none" strike="noStrike" dirty="0">
                        <a:solidFill>
                          <a:schemeClr val="bg1"/>
                        </a:solidFill>
                        <a:effectLst/>
                        <a:latin typeface="Mark Pro" panose="020B0504020101010102" pitchFamily="34" charset="-94"/>
                      </a:endParaRPr>
                    </a:p>
                  </a:txBody>
                  <a:tcPr marL="5817" marR="5817" marT="581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51C2C"/>
                    </a:solidFill>
                  </a:tcPr>
                </a:tc>
                <a:tc>
                  <a:txBody>
                    <a:bodyPr/>
                    <a:lstStyle/>
                    <a:p>
                      <a:pPr algn="l" rtl="0" fontAlgn="ctr">
                        <a:buClr>
                          <a:schemeClr val="tx1"/>
                        </a:buClr>
                        <a:buSzPts val="1100"/>
                        <a:buFont typeface="Arial" panose="020B0604020202020204" pitchFamily="34" charset="0"/>
                        <a:buNone/>
                      </a:pP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Ortak Satışı: 45.000.000 TL (Halka arz sonrası sermayeye oranı %4,74)</a:t>
                      </a:r>
                      <a:endParaRPr lang="tr-TR" sz="24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0185718"/>
                  </a:ext>
                </a:extLst>
              </a:tr>
              <a:tr h="470758">
                <a:tc vMerge="1">
                  <a:txBody>
                    <a:bodyPr/>
                    <a:lstStyle/>
                    <a:p>
                      <a:pPr lvl="0" algn="l" fontAlgn="ctr"/>
                      <a:r>
                        <a:rPr lang="tr-TR" sz="800" u="none" strike="noStrike" dirty="0">
                          <a:solidFill>
                            <a:schemeClr val="bg1"/>
                          </a:solidFill>
                          <a:effectLst/>
                        </a:rPr>
                        <a:t> </a:t>
                      </a:r>
                      <a:endParaRPr lang="tr-TR" sz="800" b="0" i="0" u="none" strike="noStrike" dirty="0">
                        <a:solidFill>
                          <a:schemeClr val="bg1"/>
                        </a:solidFill>
                        <a:effectLst/>
                        <a:latin typeface="Mark Pro" panose="020B0504020101010102" pitchFamily="34" charset="-94"/>
                      </a:endParaRPr>
                    </a:p>
                  </a:txBody>
                  <a:tcPr marL="5817" marR="5817" marT="581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78D64B"/>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51C2C"/>
                    </a:solidFill>
                  </a:tcPr>
                </a:tc>
                <a:tc>
                  <a:txBody>
                    <a:bodyPr/>
                    <a:lstStyle/>
                    <a:p>
                      <a:pPr algn="l" rtl="0" fontAlgn="ctr">
                        <a:buClr>
                          <a:schemeClr val="tx1"/>
                        </a:buClr>
                        <a:buSzPts val="1100"/>
                        <a:buFont typeface="Arial" panose="020B0604020202020204" pitchFamily="34" charset="0"/>
                        <a:buNone/>
                      </a:pP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Toplam: 215.000.000 TL</a:t>
                      </a:r>
                      <a:endParaRPr lang="tr-TR" sz="24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3349662"/>
                  </a:ext>
                </a:extLst>
              </a:tr>
              <a:tr h="470758">
                <a:tc>
                  <a:txBody>
                    <a:bodyPr/>
                    <a:lstStyle/>
                    <a:p>
                      <a:pPr lvl="0" algn="l" rtl="0" fontAlgn="ctr"/>
                      <a:r>
                        <a:rPr lang="tr-TR" sz="2400" b="1"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Ek Satış</a:t>
                      </a:r>
                      <a:endParaRPr lang="tr-TR" sz="24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buClr>
                          <a:schemeClr val="tx1"/>
                        </a:buClr>
                        <a:buSzPts val="1100"/>
                        <a:buFont typeface="Arial" panose="020B0604020202020204" pitchFamily="34" charset="0"/>
                        <a:buNone/>
                      </a:pP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Planlanmamaktadır</a:t>
                      </a:r>
                      <a:endParaRPr lang="tr-TR" sz="24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696737"/>
                  </a:ext>
                </a:extLst>
              </a:tr>
              <a:tr h="470758">
                <a:tc>
                  <a:txBody>
                    <a:bodyPr/>
                    <a:lstStyle/>
                    <a:p>
                      <a:pPr lvl="0" algn="l" rtl="0" fontAlgn="ctr"/>
                      <a:r>
                        <a:rPr lang="tr-TR" sz="2400" b="1"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Halka Açıklık Oranı</a:t>
                      </a:r>
                      <a:endParaRPr lang="tr-TR" sz="24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buClr>
                          <a:srgbClr val="000000"/>
                        </a:buClr>
                        <a:buSzPts val="1100"/>
                        <a:buFont typeface="Arial" panose="020B0604020202020204" pitchFamily="34" charset="0"/>
                        <a:buNone/>
                      </a:pP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%22,63</a:t>
                      </a:r>
                      <a:endParaRPr lang="tr-TR" sz="24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091376"/>
                  </a:ext>
                </a:extLst>
              </a:tr>
              <a:tr h="470758">
                <a:tc rowSpan="3">
                  <a:txBody>
                    <a:bodyPr/>
                    <a:lstStyle/>
                    <a:p>
                      <a:pPr lvl="0" algn="l" rtl="0" fontAlgn="ctr"/>
                      <a:r>
                        <a:rPr lang="tr-TR" sz="2400" b="1"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Konsorsiyum Liderleri</a:t>
                      </a:r>
                      <a:endParaRPr lang="tr-TR" sz="24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buClr>
                          <a:srgbClr val="000000"/>
                        </a:buClr>
                        <a:buSzPts val="1100"/>
                        <a:buFont typeface="Arial" panose="020B0604020202020204" pitchFamily="34" charset="0"/>
                        <a:buNone/>
                      </a:pP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Konsorsiyum Lideri: Türkiye Sınai Kalkınma Bankası A.Ş. (TSKB)</a:t>
                      </a:r>
                      <a:endParaRPr lang="tr-TR" sz="24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9896126"/>
                  </a:ext>
                </a:extLst>
              </a:tr>
              <a:tr h="470758">
                <a:tc vMerge="1">
                  <a:txBody>
                    <a:bodyPr/>
                    <a:lstStyle/>
                    <a:p>
                      <a:endParaRPr lang="tr-TR"/>
                    </a:p>
                  </a:txBody>
                  <a:tcPr/>
                </a:tc>
                <a:tc>
                  <a:txBody>
                    <a:bodyPr/>
                    <a:lstStyle/>
                    <a:p>
                      <a:pPr algn="l" rtl="0" fontAlgn="ctr">
                        <a:buClr>
                          <a:srgbClr val="000000"/>
                        </a:buClr>
                        <a:buSzPts val="1100"/>
                        <a:buFont typeface="Arial" panose="020B0604020202020204" pitchFamily="34" charset="0"/>
                        <a:buNone/>
                      </a:pP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Konsorsiyum Eş Liderleri: Ziraat Yatırım Menkul Değerler A.Ş. (Ziraat Yatırım)</a:t>
                      </a:r>
                      <a:endParaRPr lang="tr-TR" sz="24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8127520"/>
                  </a:ext>
                </a:extLst>
              </a:tr>
              <a:tr h="470758">
                <a:tc vMerge="1">
                  <a:txBody>
                    <a:bodyPr/>
                    <a:lstStyle/>
                    <a:p>
                      <a:endParaRPr lang="tr-TR"/>
                    </a:p>
                  </a:txBody>
                  <a:tcPr/>
                </a:tc>
                <a:tc>
                  <a:txBody>
                    <a:bodyPr/>
                    <a:lstStyle/>
                    <a:p>
                      <a:pPr algn="l" rtl="0" fontAlgn="ct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Yatırım Finansman Menkul Değerler A.Ş. (Yatırım Finansman)</a:t>
                      </a:r>
                      <a:endParaRPr lang="tr-TR" sz="24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540096"/>
                  </a:ext>
                </a:extLst>
              </a:tr>
              <a:tr h="470758">
                <a:tc>
                  <a:txBody>
                    <a:bodyPr/>
                    <a:lstStyle/>
                    <a:p>
                      <a:pPr lvl="0" algn="l" rtl="0" fontAlgn="ctr"/>
                      <a:r>
                        <a:rPr lang="tr-TR" sz="24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Talep Toplama Yöntemi</a:t>
                      </a: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buClr>
                          <a:srgbClr val="000000"/>
                        </a:buClr>
                        <a:buSzPts val="1100"/>
                        <a:buFont typeface="Arial" panose="020B0604020202020204" pitchFamily="34" charset="0"/>
                        <a:buNone/>
                      </a:pP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Sabit Fiyat ile Talep Toplama</a:t>
                      </a:r>
                      <a:endParaRPr lang="tr-TR" sz="24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8755471"/>
                  </a:ext>
                </a:extLst>
              </a:tr>
              <a:tr h="470758">
                <a:tc>
                  <a:txBody>
                    <a:bodyPr/>
                    <a:lstStyle/>
                    <a:p>
                      <a:pPr lvl="0" algn="l" rtl="0" fontAlgn="ctr"/>
                      <a:r>
                        <a:rPr lang="tr-TR" sz="24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Aracılık Yöntemi</a:t>
                      </a: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buClr>
                          <a:srgbClr val="000000"/>
                        </a:buClr>
                        <a:buSzPts val="1100"/>
                        <a:buFont typeface="Arial" panose="020B0604020202020204" pitchFamily="34" charset="0"/>
                        <a:buNone/>
                      </a:pP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En İyi Gayret Aracılığı</a:t>
                      </a:r>
                      <a:endParaRPr lang="tr-TR" sz="24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9643998"/>
                  </a:ext>
                </a:extLst>
              </a:tr>
            </a:tbl>
          </a:graphicData>
        </a:graphic>
      </p:graphicFrame>
      <p:graphicFrame>
        <p:nvGraphicFramePr>
          <p:cNvPr id="7" name="Tablo 2">
            <a:extLst>
              <a:ext uri="{FF2B5EF4-FFF2-40B4-BE49-F238E27FC236}">
                <a16:creationId xmlns:a16="http://schemas.microsoft.com/office/drawing/2014/main" id="{8DABEE15-786C-898D-EA0E-DECCAB7CEC58}"/>
              </a:ext>
            </a:extLst>
          </p:cNvPr>
          <p:cNvGraphicFramePr>
            <a:graphicFrameLocks noGrp="1"/>
          </p:cNvGraphicFramePr>
          <p:nvPr>
            <p:extLst>
              <p:ext uri="{D42A27DB-BD31-4B8C-83A1-F6EECF244321}">
                <p14:modId xmlns:p14="http://schemas.microsoft.com/office/powerpoint/2010/main" val="3636019849"/>
              </p:ext>
            </p:extLst>
          </p:nvPr>
        </p:nvGraphicFramePr>
        <p:xfrm>
          <a:off x="2631121" y="8176851"/>
          <a:ext cx="20497119" cy="5257942"/>
        </p:xfrm>
        <a:graphic>
          <a:graphicData uri="http://schemas.openxmlformats.org/drawingml/2006/table">
            <a:tbl>
              <a:tblPr firstRow="1" bandRow="1">
                <a:tableStyleId>{5940675A-B579-460E-94D1-54222C63F5DA}</a:tableStyleId>
              </a:tblPr>
              <a:tblGrid>
                <a:gridCol w="4748982">
                  <a:extLst>
                    <a:ext uri="{9D8B030D-6E8A-4147-A177-3AD203B41FA5}">
                      <a16:colId xmlns:a16="http://schemas.microsoft.com/office/drawing/2014/main" val="3689332144"/>
                    </a:ext>
                  </a:extLst>
                </a:gridCol>
                <a:gridCol w="15748137">
                  <a:extLst>
                    <a:ext uri="{9D8B030D-6E8A-4147-A177-3AD203B41FA5}">
                      <a16:colId xmlns:a16="http://schemas.microsoft.com/office/drawing/2014/main" val="375251097"/>
                    </a:ext>
                  </a:extLst>
                </a:gridCol>
              </a:tblGrid>
              <a:tr h="770136">
                <a:tc rowSpan="4">
                  <a:txBody>
                    <a:bodyPr/>
                    <a:lstStyle/>
                    <a:p>
                      <a:pPr lvl="0" algn="l" rtl="0" fontAlgn="ctr"/>
                      <a:r>
                        <a:rPr lang="tr-TR" sz="2400" b="1"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Tahsisat Oranları</a:t>
                      </a: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buClr>
                          <a:srgbClr val="000000"/>
                        </a:buClr>
                        <a:buSzPts val="1100"/>
                        <a:buFont typeface="Arial" panose="020B0604020202020204" pitchFamily="34" charset="0"/>
                        <a:buNone/>
                      </a:pP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Şirket Çalışanları: Daha sonra belirlenecektir.</a:t>
                      </a:r>
                      <a:endParaRPr lang="tr-TR" sz="2400" b="0" i="0" u="none" strike="noStrike" dirty="0">
                        <a:solidFill>
                          <a:srgbClr val="051C2C"/>
                        </a:solidFill>
                        <a:effectLst/>
                        <a:highlight>
                          <a:srgbClr val="FFFF00"/>
                        </a:highligh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2997248"/>
                  </a:ext>
                </a:extLst>
              </a:tr>
              <a:tr h="677260">
                <a:tc vMerge="1">
                  <a:txBody>
                    <a:bodyPr/>
                    <a:lstStyle/>
                    <a:p>
                      <a:pPr lvl="0" algn="l" rtl="0" fontAlgn="ctr"/>
                      <a:r>
                        <a:rPr lang="tr-TR" sz="800" u="none" strike="noStrike" dirty="0">
                          <a:solidFill>
                            <a:schemeClr val="bg1"/>
                          </a:solidFill>
                          <a:effectLst/>
                        </a:rPr>
                        <a:t>  (nominal)</a:t>
                      </a:r>
                      <a:endParaRPr lang="tr-TR" sz="800" b="1" i="0" u="none" strike="noStrike" dirty="0">
                        <a:solidFill>
                          <a:schemeClr val="bg1"/>
                        </a:solidFill>
                        <a:effectLst/>
                        <a:latin typeface="Mark Pro" panose="020B0504020101010102" pitchFamily="34" charset="-94"/>
                      </a:endParaRPr>
                    </a:p>
                  </a:txBody>
                  <a:tcPr marL="5817" marR="5817" marT="581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51C2C"/>
                    </a:solidFill>
                  </a:tcPr>
                </a:tc>
                <a:tc>
                  <a:txBody>
                    <a:bodyPr/>
                    <a:lstStyle/>
                    <a:p>
                      <a:pPr algn="l" rtl="0" fontAlgn="ctr">
                        <a:buClr>
                          <a:srgbClr val="000000"/>
                        </a:buClr>
                        <a:buSzPts val="1100"/>
                        <a:buFont typeface="Arial" panose="020B0604020202020204" pitchFamily="34" charset="0"/>
                        <a:buNone/>
                      </a:pP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Yurt </a:t>
                      </a:r>
                      <a:r>
                        <a:rPr lang="en-US"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İ</a:t>
                      </a:r>
                      <a:r>
                        <a:rPr lang="tr-TR" sz="2400" u="none" strike="noStrike" dirty="0" err="1">
                          <a:solidFill>
                            <a:srgbClr val="051C2C"/>
                          </a:solidFill>
                          <a:effectLst/>
                          <a:latin typeface="Tahoma" panose="020B0604030504040204" pitchFamily="34" charset="0"/>
                          <a:ea typeface="Tahoma" panose="020B0604030504040204" pitchFamily="34" charset="0"/>
                          <a:cs typeface="Tahoma" panose="020B0604030504040204" pitchFamily="34" charset="0"/>
                        </a:rPr>
                        <a:t>çi</a:t>
                      </a: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 Bireysel Yatırımcılar: Daha sonra belirlenecektir.</a:t>
                      </a:r>
                      <a:endParaRPr lang="tr-TR" sz="24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0185718"/>
                  </a:ext>
                </a:extLst>
              </a:tr>
              <a:tr h="677260">
                <a:tc vMerge="1">
                  <a:txBody>
                    <a:bodyPr/>
                    <a:lstStyle/>
                    <a:p>
                      <a:endParaRPr lang="tr-TR"/>
                    </a:p>
                  </a:txBody>
                  <a:tcPr/>
                </a:tc>
                <a:tc>
                  <a:txBody>
                    <a:bodyPr/>
                    <a:lstStyle/>
                    <a:p>
                      <a:pPr marL="0" marR="0" lvl="0" indent="0" algn="l" defTabSz="1219261" rtl="0" eaLnBrk="1" fontAlgn="ctr"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Yurt </a:t>
                      </a:r>
                      <a:r>
                        <a:rPr lang="en-US"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İ</a:t>
                      </a:r>
                      <a:r>
                        <a:rPr lang="tr-TR" sz="2400" u="none" strike="noStrike" dirty="0" err="1">
                          <a:solidFill>
                            <a:srgbClr val="051C2C"/>
                          </a:solidFill>
                          <a:effectLst/>
                          <a:latin typeface="Tahoma" panose="020B0604030504040204" pitchFamily="34" charset="0"/>
                          <a:ea typeface="Tahoma" panose="020B0604030504040204" pitchFamily="34" charset="0"/>
                          <a:cs typeface="Tahoma" panose="020B0604030504040204" pitchFamily="34" charset="0"/>
                        </a:rPr>
                        <a:t>çi</a:t>
                      </a: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 Kurumsal Yatırımcılar: Daha sonra belirlenecektir.</a:t>
                      </a:r>
                      <a:endParaRPr lang="tr-TR" sz="24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5951918"/>
                  </a:ext>
                </a:extLst>
              </a:tr>
              <a:tr h="677260">
                <a:tc vMerge="1">
                  <a:txBody>
                    <a:bodyPr/>
                    <a:lstStyle/>
                    <a:p>
                      <a:pPr lvl="0" algn="l" fontAlgn="ctr"/>
                      <a:r>
                        <a:rPr lang="tr-TR" sz="800" u="none" strike="noStrike" dirty="0">
                          <a:solidFill>
                            <a:schemeClr val="bg1"/>
                          </a:solidFill>
                          <a:effectLst/>
                        </a:rPr>
                        <a:t> </a:t>
                      </a:r>
                      <a:endParaRPr lang="tr-TR" sz="800" b="0" i="0" u="none" strike="noStrike" dirty="0">
                        <a:solidFill>
                          <a:schemeClr val="bg1"/>
                        </a:solidFill>
                        <a:effectLst/>
                        <a:latin typeface="Mark Pro" panose="020B0504020101010102" pitchFamily="34" charset="-94"/>
                      </a:endParaRPr>
                    </a:p>
                  </a:txBody>
                  <a:tcPr marL="5817" marR="5817" marT="581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78D64B"/>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51C2C"/>
                    </a:solidFill>
                  </a:tcPr>
                </a:tc>
                <a:tc>
                  <a:txBody>
                    <a:bodyPr/>
                    <a:lstStyle/>
                    <a:p>
                      <a:pPr algn="l" rtl="0" fontAlgn="ctr">
                        <a:buClr>
                          <a:schemeClr val="tx1"/>
                        </a:buClr>
                        <a:buSzPts val="935"/>
                        <a:buFont typeface="Wingdings" panose="05000000000000000000" pitchFamily="2" charset="2"/>
                        <a:buNone/>
                      </a:pP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Yurt </a:t>
                      </a:r>
                      <a:r>
                        <a:rPr lang="en-US" sz="2400" u="none" strike="noStrike" dirty="0" err="1">
                          <a:solidFill>
                            <a:srgbClr val="051C2C"/>
                          </a:solidFill>
                          <a:effectLst/>
                          <a:latin typeface="Tahoma" panose="020B0604030504040204" pitchFamily="34" charset="0"/>
                          <a:ea typeface="Tahoma" panose="020B0604030504040204" pitchFamily="34" charset="0"/>
                          <a:cs typeface="Tahoma" panose="020B0604030504040204" pitchFamily="34" charset="0"/>
                        </a:rPr>
                        <a:t>Dışı</a:t>
                      </a: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 Kurumsal Yatırımcılar: Daha sonra belirlenecektir.</a:t>
                      </a:r>
                      <a:endParaRPr lang="tr-TR" sz="24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3349662"/>
                  </a:ext>
                </a:extLst>
              </a:tr>
              <a:tr h="677260">
                <a:tc>
                  <a:txBody>
                    <a:bodyPr/>
                    <a:lstStyle/>
                    <a:p>
                      <a:pPr lvl="0" algn="l" rtl="0" fontAlgn="ctr"/>
                      <a:r>
                        <a:rPr lang="tr-TR" sz="2400" b="1"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Satmama Taahhüdü</a:t>
                      </a:r>
                      <a:endParaRPr lang="tr-TR" sz="24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buClr>
                          <a:schemeClr val="tx1"/>
                        </a:buClr>
                        <a:buSzPts val="1100"/>
                        <a:buFont typeface="Arial" panose="020B0604020202020204" pitchFamily="34" charset="0"/>
                        <a:buNone/>
                      </a:pP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Şirket ve Ortaklar için 12 ay</a:t>
                      </a:r>
                      <a:endParaRPr lang="tr-TR" sz="24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696737"/>
                  </a:ext>
                </a:extLst>
              </a:tr>
              <a:tr h="889383">
                <a:tc>
                  <a:txBody>
                    <a:bodyPr/>
                    <a:lstStyle/>
                    <a:p>
                      <a:pPr lvl="0" algn="l" rtl="0" fontAlgn="ctr"/>
                      <a:r>
                        <a:rPr lang="tr-TR" sz="2400" b="1"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Mali Performans Garantisi</a:t>
                      </a:r>
                      <a:endParaRPr lang="tr-TR" sz="24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buClr>
                          <a:srgbClr val="000000"/>
                        </a:buClr>
                        <a:buSzPts val="1100"/>
                        <a:buFont typeface="Arial" panose="020B0604020202020204" pitchFamily="34" charset="0"/>
                        <a:buNone/>
                      </a:pP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Reeder Teknoloji sermaye piyasası mevzuatına göre denetlenmiş mali tablolarına göre </a:t>
                      </a:r>
                      <a:r>
                        <a:rPr lang="tr-TR" sz="2400" u="none" strike="noStrike">
                          <a:solidFill>
                            <a:srgbClr val="051C2C"/>
                          </a:solidFill>
                          <a:effectLst/>
                          <a:latin typeface="Tahoma" panose="020B0604030504040204" pitchFamily="34" charset="0"/>
                          <a:ea typeface="Tahoma" panose="020B0604030504040204" pitchFamily="34" charset="0"/>
                          <a:cs typeface="Tahoma" panose="020B0604030504040204" pitchFamily="34" charset="0"/>
                        </a:rPr>
                        <a:t>hesaplanacak FAVÖK </a:t>
                      </a: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ve Net Kar tutar</a:t>
                      </a:r>
                      <a:r>
                        <a:rPr lang="en-US"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lar</a:t>
                      </a: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ı üzerinden taahhüt vermeyi planlanmaktadır.</a:t>
                      </a:r>
                      <a:endParaRPr lang="tr-TR" sz="24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091376"/>
                  </a:ext>
                </a:extLst>
              </a:tr>
              <a:tr h="889383">
                <a:tc>
                  <a:txBody>
                    <a:bodyPr/>
                    <a:lstStyle/>
                    <a:p>
                      <a:pPr lvl="0" algn="l" rtl="0" fontAlgn="ctr"/>
                      <a:r>
                        <a:rPr lang="tr-TR" sz="24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Fiyat İstikrarı</a:t>
                      </a: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buClr>
                          <a:srgbClr val="000000"/>
                        </a:buClr>
                        <a:buSzPts val="1100"/>
                        <a:buFont typeface="Arial" panose="020B0604020202020204" pitchFamily="34" charset="0"/>
                        <a:buNone/>
                      </a:pPr>
                      <a:r>
                        <a:rPr lang="tr-TR" sz="240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rPr>
                        <a:t>Payların BİAŞ’da işlem görmeye başlamasını takiben 30 gün süreyle fiyat istikrarını sağlayıcı işlemlerin yapılması planlanmaktadır.</a:t>
                      </a:r>
                      <a:endParaRPr lang="tr-TR" sz="2400" b="0" i="0" u="none" strike="noStrike" dirty="0">
                        <a:solidFill>
                          <a:srgbClr val="051C2C"/>
                        </a:solidFill>
                        <a:effectLst/>
                        <a:latin typeface="Tahoma" panose="020B0604030504040204" pitchFamily="34" charset="0"/>
                        <a:ea typeface="Tahoma" panose="020B0604030504040204" pitchFamily="34" charset="0"/>
                        <a:cs typeface="Tahoma" panose="020B0604030504040204" pitchFamily="34" charset="0"/>
                      </a:endParaRPr>
                    </a:p>
                  </a:txBody>
                  <a:tcPr marL="251999" marR="5817" marT="581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78D64B"/>
                      </a:solidFill>
                      <a:prstDash val="solid"/>
                      <a:round/>
                      <a:headEnd type="none" w="med" len="med"/>
                      <a:tailEnd type="none" w="med" len="med"/>
                    </a:lnT>
                    <a:lnB w="6350" cap="flat" cmpd="sng" algn="ctr">
                      <a:solidFill>
                        <a:srgbClr val="78D64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8755471"/>
                  </a:ext>
                </a:extLst>
              </a:tr>
            </a:tbl>
          </a:graphicData>
        </a:graphic>
      </p:graphicFrame>
      <p:sp>
        <p:nvSpPr>
          <p:cNvPr id="3" name="TextBox 2">
            <a:extLst>
              <a:ext uri="{FF2B5EF4-FFF2-40B4-BE49-F238E27FC236}">
                <a16:creationId xmlns:a16="http://schemas.microsoft.com/office/drawing/2014/main" id="{82A561F1-6126-3ACE-1298-1EF7FFBB4555}"/>
              </a:ext>
            </a:extLst>
          </p:cNvPr>
          <p:cNvSpPr txBox="1"/>
          <p:nvPr/>
        </p:nvSpPr>
        <p:spPr>
          <a:xfrm>
            <a:off x="1819185" y="562375"/>
            <a:ext cx="4599336"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HALKA ARZ YAPISI</a:t>
            </a:r>
          </a:p>
        </p:txBody>
      </p:sp>
      <p:sp>
        <p:nvSpPr>
          <p:cNvPr id="5" name="TextBox 4">
            <a:extLst>
              <a:ext uri="{FF2B5EF4-FFF2-40B4-BE49-F238E27FC236}">
                <a16:creationId xmlns:a16="http://schemas.microsoft.com/office/drawing/2014/main" id="{82CB6114-E308-8FCD-670D-4D6780B3F880}"/>
              </a:ext>
            </a:extLst>
          </p:cNvPr>
          <p:cNvSpPr txBox="1"/>
          <p:nvPr/>
        </p:nvSpPr>
        <p:spPr>
          <a:xfrm>
            <a:off x="1819185" y="1273575"/>
            <a:ext cx="3589444"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Halka Arz Bilgileri</a:t>
            </a:r>
          </a:p>
        </p:txBody>
      </p:sp>
    </p:spTree>
    <p:extLst>
      <p:ext uri="{BB962C8B-B14F-4D97-AF65-F5344CB8AC3E}">
        <p14:creationId xmlns:p14="http://schemas.microsoft.com/office/powerpoint/2010/main" val="80353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424DBDD-FAB7-7FB5-A51B-08A86CBA2180}"/>
              </a:ext>
            </a:extLst>
          </p:cNvPr>
          <p:cNvGraphicFramePr>
            <a:graphicFrameLocks noGrp="1"/>
          </p:cNvGraphicFramePr>
          <p:nvPr>
            <p:extLst>
              <p:ext uri="{D42A27DB-BD31-4B8C-83A1-F6EECF244321}">
                <p14:modId xmlns:p14="http://schemas.microsoft.com/office/powerpoint/2010/main" val="1551466289"/>
              </p:ext>
            </p:extLst>
          </p:nvPr>
        </p:nvGraphicFramePr>
        <p:xfrm>
          <a:off x="2302294" y="2159091"/>
          <a:ext cx="21154770" cy="11326398"/>
        </p:xfrm>
        <a:graphic>
          <a:graphicData uri="http://schemas.openxmlformats.org/drawingml/2006/table">
            <a:tbl>
              <a:tblPr>
                <a:tableStyleId>{5C22544A-7EE6-4342-B048-85BDC9FD1C3A}</a:tableStyleId>
              </a:tblPr>
              <a:tblGrid>
                <a:gridCol w="3862201">
                  <a:extLst>
                    <a:ext uri="{9D8B030D-6E8A-4147-A177-3AD203B41FA5}">
                      <a16:colId xmlns:a16="http://schemas.microsoft.com/office/drawing/2014/main" val="3737533394"/>
                    </a:ext>
                  </a:extLst>
                </a:gridCol>
                <a:gridCol w="2354842">
                  <a:extLst>
                    <a:ext uri="{9D8B030D-6E8A-4147-A177-3AD203B41FA5}">
                      <a16:colId xmlns:a16="http://schemas.microsoft.com/office/drawing/2014/main" val="917073888"/>
                    </a:ext>
                  </a:extLst>
                </a:gridCol>
                <a:gridCol w="2354842">
                  <a:extLst>
                    <a:ext uri="{9D8B030D-6E8A-4147-A177-3AD203B41FA5}">
                      <a16:colId xmlns:a16="http://schemas.microsoft.com/office/drawing/2014/main" val="3458738279"/>
                    </a:ext>
                  </a:extLst>
                </a:gridCol>
                <a:gridCol w="2969431">
                  <a:extLst>
                    <a:ext uri="{9D8B030D-6E8A-4147-A177-3AD203B41FA5}">
                      <a16:colId xmlns:a16="http://schemas.microsoft.com/office/drawing/2014/main" val="163721866"/>
                    </a:ext>
                  </a:extLst>
                </a:gridCol>
                <a:gridCol w="3318776">
                  <a:extLst>
                    <a:ext uri="{9D8B030D-6E8A-4147-A177-3AD203B41FA5}">
                      <a16:colId xmlns:a16="http://schemas.microsoft.com/office/drawing/2014/main" val="1921743834"/>
                    </a:ext>
                  </a:extLst>
                </a:gridCol>
                <a:gridCol w="2510107">
                  <a:extLst>
                    <a:ext uri="{9D8B030D-6E8A-4147-A177-3AD203B41FA5}">
                      <a16:colId xmlns:a16="http://schemas.microsoft.com/office/drawing/2014/main" val="4093042070"/>
                    </a:ext>
                  </a:extLst>
                </a:gridCol>
                <a:gridCol w="1785541">
                  <a:extLst>
                    <a:ext uri="{9D8B030D-6E8A-4147-A177-3AD203B41FA5}">
                      <a16:colId xmlns:a16="http://schemas.microsoft.com/office/drawing/2014/main" val="2977109667"/>
                    </a:ext>
                  </a:extLst>
                </a:gridCol>
                <a:gridCol w="1999030">
                  <a:extLst>
                    <a:ext uri="{9D8B030D-6E8A-4147-A177-3AD203B41FA5}">
                      <a16:colId xmlns:a16="http://schemas.microsoft.com/office/drawing/2014/main" val="345474043"/>
                    </a:ext>
                  </a:extLst>
                </a:gridCol>
              </a:tblGrid>
              <a:tr h="1225518">
                <a:tc rowSpan="2">
                  <a:txBody>
                    <a:bodyPr/>
                    <a:lstStyle/>
                    <a:p>
                      <a:pPr algn="ctr" fontAlgn="b"/>
                      <a:r>
                        <a:rPr lang="en-US" sz="20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Pay Sahibi</a:t>
                      </a:r>
                      <a:endParaRPr lang="en-US" sz="20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rgbClr val="051C2C"/>
                    </a:solidFill>
                  </a:tcPr>
                </a:tc>
                <a:tc gridSpan="4">
                  <a:txBody>
                    <a:bodyPr/>
                    <a:lstStyle/>
                    <a:p>
                      <a:pPr algn="ctr" fontAlgn="b"/>
                      <a:r>
                        <a:rPr lang="en-US" sz="20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Halka Arz Öncesi Hissedarlık Yapısı</a:t>
                      </a:r>
                      <a:endParaRPr lang="en-US" sz="20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solidFill>
                      <a:srgbClr val="051C2C"/>
                    </a:solidFill>
                  </a:tcPr>
                </a:tc>
                <a:tc hMerge="1">
                  <a:txBody>
                    <a:bodyPr/>
                    <a:lstStyle/>
                    <a:p>
                      <a:endParaRPr lang="tr-TR"/>
                    </a:p>
                  </a:txBody>
                  <a:tcPr/>
                </a:tc>
                <a:tc hMerge="1">
                  <a:txBody>
                    <a:bodyPr/>
                    <a:lstStyle/>
                    <a:p>
                      <a:endParaRPr lang="tr-TR"/>
                    </a:p>
                  </a:txBody>
                  <a:tcPr/>
                </a:tc>
                <a:tc hMerge="1">
                  <a:txBody>
                    <a:bodyPr/>
                    <a:lstStyle/>
                    <a:p>
                      <a:endParaRPr lang="tr-TR"/>
                    </a:p>
                  </a:txBody>
                  <a:tcPr/>
                </a:tc>
                <a:tc gridSpan="3">
                  <a:txBody>
                    <a:bodyPr/>
                    <a:lstStyle/>
                    <a:p>
                      <a:pPr algn="ctr" fontAlgn="b"/>
                      <a:r>
                        <a:rPr lang="en-US" sz="20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Halka Arz Sonrası Hissedarlık Yapısı</a:t>
                      </a:r>
                      <a:endParaRPr lang="en-US" sz="20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solidFill>
                      <a:srgbClr val="051C2C"/>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351261811"/>
                  </a:ext>
                </a:extLst>
              </a:tr>
              <a:tr h="471857">
                <a:tc vMerge="1">
                  <a:txBody>
                    <a:bodyPr/>
                    <a:lstStyle/>
                    <a:p>
                      <a:endParaRPr lang="tr-TR"/>
                    </a:p>
                  </a:txBody>
                  <a:tcPr/>
                </a:tc>
                <a:tc>
                  <a:txBody>
                    <a:bodyPr/>
                    <a:lstStyle/>
                    <a:p>
                      <a:pPr algn="ctr" fontAlgn="b"/>
                      <a:r>
                        <a:rPr lang="en-US" sz="20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Grubu</a:t>
                      </a:r>
                      <a:endParaRPr lang="en-US" sz="20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rgbClr val="051C2C"/>
                    </a:solidFill>
                  </a:tcPr>
                </a:tc>
                <a:tc>
                  <a:txBody>
                    <a:bodyPr/>
                    <a:lstStyle/>
                    <a:p>
                      <a:pPr algn="r" fontAlgn="b"/>
                      <a:r>
                        <a:rPr lang="en-US" sz="20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Tutar (TL)</a:t>
                      </a:r>
                      <a:endParaRPr lang="en-US" sz="20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rgbClr val="051C2C"/>
                    </a:solidFill>
                  </a:tcPr>
                </a:tc>
                <a:tc>
                  <a:txBody>
                    <a:bodyPr/>
                    <a:lstStyle/>
                    <a:p>
                      <a:pPr algn="r" fontAlgn="b"/>
                      <a:r>
                        <a:rPr lang="en-US" sz="20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Oran (%)</a:t>
                      </a:r>
                      <a:endParaRPr lang="en-US" sz="20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rgbClr val="051C2C"/>
                    </a:solidFill>
                  </a:tcPr>
                </a:tc>
                <a:tc>
                  <a:txBody>
                    <a:bodyPr/>
                    <a:lstStyle/>
                    <a:p>
                      <a:pPr algn="r" fontAlgn="b"/>
                      <a:r>
                        <a:rPr lang="en-US" sz="20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Toplam (%)</a:t>
                      </a:r>
                      <a:endParaRPr lang="en-US" sz="20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rgbClr val="051C2C"/>
                    </a:solidFill>
                  </a:tcPr>
                </a:tc>
                <a:tc>
                  <a:txBody>
                    <a:bodyPr/>
                    <a:lstStyle/>
                    <a:p>
                      <a:pPr algn="ctr" fontAlgn="b"/>
                      <a:r>
                        <a:rPr lang="en-US" sz="20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Tutar (TL)</a:t>
                      </a:r>
                      <a:endParaRPr lang="en-US" sz="20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rgbClr val="051C2C"/>
                    </a:solidFill>
                  </a:tcPr>
                </a:tc>
                <a:tc>
                  <a:txBody>
                    <a:bodyPr/>
                    <a:lstStyle/>
                    <a:p>
                      <a:pPr algn="ctr" fontAlgn="b"/>
                      <a:r>
                        <a:rPr lang="en-US" sz="20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Oran (%)</a:t>
                      </a:r>
                      <a:endParaRPr lang="en-US" sz="20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rgbClr val="051C2C"/>
                    </a:solidFill>
                  </a:tcPr>
                </a:tc>
                <a:tc>
                  <a:txBody>
                    <a:bodyPr/>
                    <a:lstStyle/>
                    <a:p>
                      <a:pPr algn="ctr" fontAlgn="b"/>
                      <a:r>
                        <a:rPr lang="en-US" sz="2000" b="1"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Toplam (%)</a:t>
                      </a:r>
                      <a:endParaRPr lang="en-US" sz="20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rgbClr val="051C2C"/>
                    </a:solidFill>
                  </a:tcPr>
                </a:tc>
                <a:extLst>
                  <a:ext uri="{0D108BD9-81ED-4DB2-BD59-A6C34878D82A}">
                    <a16:rowId xmlns:a16="http://schemas.microsoft.com/office/drawing/2014/main" val="1234335170"/>
                  </a:ext>
                </a:extLst>
              </a:tr>
              <a:tr h="445643">
                <a:tc rowSpan="3">
                  <a:txBody>
                    <a:bodyPr/>
                    <a:lstStyle/>
                    <a:p>
                      <a:pPr algn="l"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Uygar Saral</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251999"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A</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31.216</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95</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4,00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rowSpan="3">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36,81</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31.216</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95</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3,29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rowSpan="3">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25,50</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20049973"/>
                  </a:ext>
                </a:extLst>
              </a:tr>
              <a:tr h="445643">
                <a:tc vMerge="1">
                  <a:txBody>
                    <a:bodyPr/>
                    <a:lstStyle/>
                    <a:p>
                      <a:endParaRPr lang="tr-TR"/>
                    </a:p>
                  </a:txBody>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B</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62.433</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91</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8,00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36,81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62.433</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91</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6,57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25,50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569303856"/>
                  </a:ext>
                </a:extLst>
              </a:tr>
              <a:tr h="330003">
                <a:tc vMerge="1">
                  <a:txBody>
                    <a:bodyPr/>
                    <a:lstStyle/>
                    <a:p>
                      <a:endParaRPr lang="tr-TR"/>
                    </a:p>
                  </a:txBody>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C</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193.545</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24,81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148.545</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15,64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0978201"/>
                  </a:ext>
                </a:extLst>
              </a:tr>
              <a:tr h="445643">
                <a:tc rowSpan="3">
                  <a:txBody>
                    <a:bodyPr/>
                    <a:lstStyle/>
                    <a:p>
                      <a:pPr algn="l"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Müşerref Sezen Saral</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251999"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A</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20.390</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21</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a:effectLst/>
                          <a:latin typeface="Tahoma" panose="020B0604030504040204" pitchFamily="34" charset="0"/>
                          <a:ea typeface="Tahoma" panose="020B0604030504040204" pitchFamily="34" charset="0"/>
                          <a:cs typeface="Tahoma" panose="020B0604030504040204" pitchFamily="34" charset="0"/>
                        </a:rPr>
                        <a:t>2,62</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rowSpan="3">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24,06</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20.390</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21</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2,15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rowSpan="3">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19,75</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88167192"/>
                  </a:ext>
                </a:extLst>
              </a:tr>
              <a:tr h="445643">
                <a:tc vMerge="1">
                  <a:txBody>
                    <a:bodyPr/>
                    <a:lstStyle/>
                    <a:p>
                      <a:endParaRPr lang="tr-TR"/>
                    </a:p>
                  </a:txBody>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B</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40.780</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43</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5,23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24,06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40.780</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43</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4,29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19,75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896456297"/>
                  </a:ext>
                </a:extLst>
              </a:tr>
              <a:tr h="330003">
                <a:tc vMerge="1">
                  <a:txBody>
                    <a:bodyPr/>
                    <a:lstStyle/>
                    <a:p>
                      <a:endParaRPr lang="tr-TR"/>
                    </a:p>
                  </a:txBody>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C</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126.419</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34</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a:effectLst/>
                          <a:latin typeface="Tahoma" panose="020B0604030504040204" pitchFamily="34" charset="0"/>
                          <a:ea typeface="Tahoma" panose="020B0604030504040204" pitchFamily="34" charset="0"/>
                          <a:cs typeface="Tahoma" panose="020B0604030504040204" pitchFamily="34" charset="0"/>
                        </a:rPr>
                        <a:t>16,21</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126.419</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34</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a:effectLst/>
                          <a:latin typeface="Tahoma" panose="020B0604030504040204" pitchFamily="34" charset="0"/>
                          <a:ea typeface="Tahoma" panose="020B0604030504040204" pitchFamily="34" charset="0"/>
                          <a:cs typeface="Tahoma" panose="020B0604030504040204" pitchFamily="34" charset="0"/>
                        </a:rPr>
                        <a:t>13,31</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76147822"/>
                  </a:ext>
                </a:extLst>
              </a:tr>
              <a:tr h="445643">
                <a:tc rowSpan="3">
                  <a:txBody>
                    <a:bodyPr/>
                    <a:lstStyle/>
                    <a:p>
                      <a:pPr algn="l"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Fatma Sibel Çöl</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251999"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A</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13.522</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82</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1,73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rowSpan="3">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15,95</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13.522</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82</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a:effectLst/>
                          <a:latin typeface="Tahoma" panose="020B0604030504040204" pitchFamily="34" charset="0"/>
                          <a:ea typeface="Tahoma" panose="020B0604030504040204" pitchFamily="34" charset="0"/>
                          <a:cs typeface="Tahoma" panose="020B0604030504040204" pitchFamily="34" charset="0"/>
                        </a:rPr>
                        <a:t>1,42</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rowSpan="3">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13,10</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59205122"/>
                  </a:ext>
                </a:extLst>
              </a:tr>
              <a:tr h="445643">
                <a:tc vMerge="1">
                  <a:txBody>
                    <a:bodyPr/>
                    <a:lstStyle/>
                    <a:p>
                      <a:endParaRPr lang="tr-TR"/>
                    </a:p>
                  </a:txBody>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B</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27.045</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65</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3,47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15,95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27.045</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65</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2,85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13,10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605989254"/>
                  </a:ext>
                </a:extLst>
              </a:tr>
              <a:tr h="330003">
                <a:tc vMerge="1">
                  <a:txBody>
                    <a:bodyPr/>
                    <a:lstStyle/>
                    <a:p>
                      <a:endParaRPr lang="tr-TR"/>
                    </a:p>
                  </a:txBody>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C</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83.841</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52</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a:effectLst/>
                          <a:latin typeface="Tahoma" panose="020B0604030504040204" pitchFamily="34" charset="0"/>
                          <a:ea typeface="Tahoma" panose="020B0604030504040204" pitchFamily="34" charset="0"/>
                          <a:cs typeface="Tahoma" panose="020B0604030504040204" pitchFamily="34" charset="0"/>
                        </a:rPr>
                        <a:t>10,75</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83.841</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52</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a:effectLst/>
                          <a:latin typeface="Tahoma" panose="020B0604030504040204" pitchFamily="34" charset="0"/>
                          <a:ea typeface="Tahoma" panose="020B0604030504040204" pitchFamily="34" charset="0"/>
                          <a:cs typeface="Tahoma" panose="020B0604030504040204" pitchFamily="34" charset="0"/>
                        </a:rPr>
                        <a:t>8,83</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12200471"/>
                  </a:ext>
                </a:extLst>
              </a:tr>
              <a:tr h="445643">
                <a:tc rowSpan="3">
                  <a:txBody>
                    <a:bodyPr/>
                    <a:lstStyle/>
                    <a:p>
                      <a:pPr algn="l"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Yusuf Çelenk</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251999"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A</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3.956</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52</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0,51</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rowSpan="3">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12,66</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3.956</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52</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0,42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rowSpan="3">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10,40</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46713101"/>
                  </a:ext>
                </a:extLst>
              </a:tr>
              <a:tr h="445643">
                <a:tc vMerge="1">
                  <a:txBody>
                    <a:bodyPr/>
                    <a:lstStyle/>
                    <a:p>
                      <a:endParaRPr lang="tr-TR"/>
                    </a:p>
                  </a:txBody>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B</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7.913</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04</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a:effectLst/>
                          <a:latin typeface="Tahoma" panose="020B0604030504040204" pitchFamily="34" charset="0"/>
                          <a:ea typeface="Tahoma" panose="020B0604030504040204" pitchFamily="34" charset="0"/>
                          <a:cs typeface="Tahoma" panose="020B0604030504040204" pitchFamily="34" charset="0"/>
                        </a:rPr>
                        <a:t>1,01</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12,66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7.913</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04</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a:effectLst/>
                          <a:latin typeface="Tahoma" panose="020B0604030504040204" pitchFamily="34" charset="0"/>
                          <a:ea typeface="Tahoma" panose="020B0604030504040204" pitchFamily="34" charset="0"/>
                          <a:cs typeface="Tahoma" panose="020B0604030504040204" pitchFamily="34" charset="0"/>
                        </a:rPr>
                        <a:t>0,83</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10,40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770219336"/>
                  </a:ext>
                </a:extLst>
              </a:tr>
              <a:tr h="330003">
                <a:tc vMerge="1">
                  <a:txBody>
                    <a:bodyPr/>
                    <a:lstStyle/>
                    <a:p>
                      <a:endParaRPr lang="tr-TR"/>
                    </a:p>
                  </a:txBody>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C</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86.930</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43</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11,14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86.930</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43</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a:effectLst/>
                          <a:latin typeface="Tahoma" panose="020B0604030504040204" pitchFamily="34" charset="0"/>
                          <a:ea typeface="Tahoma" panose="020B0604030504040204" pitchFamily="34" charset="0"/>
                          <a:cs typeface="Tahoma" panose="020B0604030504040204" pitchFamily="34" charset="0"/>
                        </a:rPr>
                        <a:t>9,15</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38773720"/>
                  </a:ext>
                </a:extLst>
              </a:tr>
              <a:tr h="445643">
                <a:tc rowSpan="3">
                  <a:txBody>
                    <a:bodyPr/>
                    <a:lstStyle/>
                    <a:p>
                      <a:pPr algn="l"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Aziz Köseoğlu </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251999"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A</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5.440</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21</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0,70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rowSpan="3">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6,42</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5.440</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21</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a:effectLst/>
                          <a:latin typeface="Tahoma" panose="020B0604030504040204" pitchFamily="34" charset="0"/>
                          <a:ea typeface="Tahoma" panose="020B0604030504040204" pitchFamily="34" charset="0"/>
                          <a:cs typeface="Tahoma" panose="020B0604030504040204" pitchFamily="34" charset="0"/>
                        </a:rPr>
                        <a:t>0,57</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rowSpan="3">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5,26</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4777481"/>
                  </a:ext>
                </a:extLst>
              </a:tr>
              <a:tr h="445643">
                <a:tc vMerge="1">
                  <a:txBody>
                    <a:bodyPr/>
                    <a:lstStyle/>
                    <a:p>
                      <a:endParaRPr lang="tr-TR"/>
                    </a:p>
                  </a:txBody>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B</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10.880</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43</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1,40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6,42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10.880</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43</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a:effectLst/>
                          <a:latin typeface="Tahoma" panose="020B0604030504040204" pitchFamily="34" charset="0"/>
                          <a:ea typeface="Tahoma" panose="020B0604030504040204" pitchFamily="34" charset="0"/>
                          <a:cs typeface="Tahoma" panose="020B0604030504040204" pitchFamily="34" charset="0"/>
                        </a:rPr>
                        <a:t>1,14</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5,26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185382151"/>
                  </a:ext>
                </a:extLst>
              </a:tr>
              <a:tr h="330003">
                <a:tc vMerge="1">
                  <a:txBody>
                    <a:bodyPr/>
                    <a:lstStyle/>
                    <a:p>
                      <a:endParaRPr lang="tr-TR"/>
                    </a:p>
                  </a:txBody>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C</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33.729</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34</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4,32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33.729</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34</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a:effectLst/>
                          <a:latin typeface="Tahoma" panose="020B0604030504040204" pitchFamily="34" charset="0"/>
                          <a:ea typeface="Tahoma" panose="020B0604030504040204" pitchFamily="34" charset="0"/>
                          <a:cs typeface="Tahoma" panose="020B0604030504040204" pitchFamily="34" charset="0"/>
                        </a:rPr>
                        <a:t>3,55</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36947441"/>
                  </a:ext>
                </a:extLst>
              </a:tr>
              <a:tr h="445643">
                <a:tc rowSpan="3">
                  <a:txBody>
                    <a:bodyPr/>
                    <a:lstStyle/>
                    <a:p>
                      <a:pPr algn="l"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Süreyya Saral</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251999"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A</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2.060</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21</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0,26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rowSpan="3">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2,43</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2.060</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21</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a:effectLst/>
                          <a:latin typeface="Tahoma" panose="020B0604030504040204" pitchFamily="34" charset="0"/>
                          <a:ea typeface="Tahoma" panose="020B0604030504040204" pitchFamily="34" charset="0"/>
                          <a:cs typeface="Tahoma" panose="020B0604030504040204" pitchFamily="34" charset="0"/>
                        </a:rPr>
                        <a:t>0,22</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rowSpan="3">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1,99</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50348164"/>
                  </a:ext>
                </a:extLst>
              </a:tr>
              <a:tr h="445643">
                <a:tc vMerge="1">
                  <a:txBody>
                    <a:bodyPr/>
                    <a:lstStyle/>
                    <a:p>
                      <a:endParaRPr lang="tr-TR"/>
                    </a:p>
                  </a:txBody>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B</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4.120</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43</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0,53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2,43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4.120</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43</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0,43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1,99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217866276"/>
                  </a:ext>
                </a:extLst>
              </a:tr>
              <a:tr h="330003">
                <a:tc vMerge="1">
                  <a:txBody>
                    <a:bodyPr/>
                    <a:lstStyle/>
                    <a:p>
                      <a:endParaRPr lang="tr-TR"/>
                    </a:p>
                  </a:txBody>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C</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12.773</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34</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a:effectLst/>
                          <a:latin typeface="Tahoma" panose="020B0604030504040204" pitchFamily="34" charset="0"/>
                          <a:ea typeface="Tahoma" panose="020B0604030504040204" pitchFamily="34" charset="0"/>
                          <a:cs typeface="Tahoma" panose="020B0604030504040204" pitchFamily="34" charset="0"/>
                        </a:rPr>
                        <a:t>1,64</a:t>
                      </a:r>
                      <a:endParaRPr lang="en-TR" sz="2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12.773</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34</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50999334"/>
                  </a:ext>
                </a:extLst>
              </a:tr>
              <a:tr h="445643">
                <a:tc rowSpan="3">
                  <a:txBody>
                    <a:bodyPr/>
                    <a:lstStyle/>
                    <a:p>
                      <a:pPr algn="l"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Cevdet Saral</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251999"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A</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1.413</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04</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0,18</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rowSpan="3">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1,66</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1.413</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04</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4</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0,15</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chemeClr val="bg1">
                        <a:lumMod val="95000"/>
                      </a:schemeClr>
                    </a:solidFill>
                  </a:tcPr>
                </a:tc>
                <a:tc rowSpan="3">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1,37</a:t>
                      </a:r>
                    </a:p>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134256"/>
                  </a:ext>
                </a:extLst>
              </a:tr>
              <a:tr h="445643">
                <a:tc vMerge="1">
                  <a:txBody>
                    <a:bodyPr/>
                    <a:lstStyle/>
                    <a:p>
                      <a:endParaRPr lang="tr-TR"/>
                    </a:p>
                  </a:txBody>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B</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2.826</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08</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0,36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1,66</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2.826</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08</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0,30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1,37</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775862047"/>
                  </a:ext>
                </a:extLst>
              </a:tr>
              <a:tr h="330003">
                <a:tc vMerge="1">
                  <a:txBody>
                    <a:bodyPr/>
                    <a:lstStyle/>
                    <a:p>
                      <a:endParaRPr lang="tr-TR"/>
                    </a:p>
                  </a:txBody>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C</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8.760</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86</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1,12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8.760</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a:t>
                      </a:r>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86</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9</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0,92</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01419032"/>
                  </a:ext>
                </a:extLst>
              </a:tr>
              <a:tr h="504000">
                <a:tc>
                  <a:txBody>
                    <a:bodyPr/>
                    <a:lstStyle/>
                    <a:p>
                      <a:pPr algn="l"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Halka Açık</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251999"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2000" u="none" strike="noStrike" dirty="0">
                          <a:effectLst/>
                          <a:latin typeface="Tahoma" panose="020B0604030504040204" pitchFamily="34" charset="0"/>
                          <a:ea typeface="Tahoma" panose="020B0604030504040204" pitchFamily="34" charset="0"/>
                          <a:cs typeface="Tahoma" panose="020B0604030504040204" pitchFamily="34" charset="0"/>
                        </a:rPr>
                        <a:t>C</a:t>
                      </a:r>
                      <a:endParaRPr lang="en-US"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215.000</a:t>
                      </a:r>
                      <a:r>
                        <a:rPr lang="tr-TR" sz="2000" u="none" strike="noStrike" dirty="0">
                          <a:effectLst/>
                          <a:latin typeface="Tahoma" panose="020B0604030504040204" pitchFamily="34" charset="0"/>
                          <a:ea typeface="Tahoma" panose="020B0604030504040204" pitchFamily="34" charset="0"/>
                          <a:cs typeface="Tahoma" panose="020B0604030504040204" pitchFamily="34" charset="0"/>
                        </a:rPr>
                        <a:t>.000</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22,63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TR" sz="2000" u="none" strike="noStrike" dirty="0">
                          <a:effectLst/>
                          <a:latin typeface="Tahoma" panose="020B0604030504040204" pitchFamily="34" charset="0"/>
                          <a:ea typeface="Tahoma" panose="020B0604030504040204" pitchFamily="34" charset="0"/>
                          <a:cs typeface="Tahoma" panose="020B0604030504040204" pitchFamily="34" charset="0"/>
                        </a:rPr>
                        <a:t>22,63</a:t>
                      </a:r>
                      <a:endParaRPr lang="en-TR" sz="2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52625410"/>
                  </a:ext>
                </a:extLst>
              </a:tr>
              <a:tr h="576000">
                <a:tc>
                  <a:txBody>
                    <a:bodyPr/>
                    <a:lstStyle/>
                    <a:p>
                      <a:pPr algn="l" fontAlgn="b"/>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TOPLAM</a:t>
                      </a:r>
                      <a:endParaRPr lang="en-US"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251999" marR="9525" marT="9525" marB="0" anchor="ctr">
                    <a:lnT w="12700" cap="flat" cmpd="sng" algn="ctr">
                      <a:solidFill>
                        <a:schemeClr val="tx1"/>
                      </a:solidFill>
                      <a:prstDash val="solid"/>
                      <a:round/>
                      <a:headEnd type="none" w="med" len="med"/>
                      <a:tailEnd type="none" w="med" len="med"/>
                    </a:lnT>
                    <a:solidFill>
                      <a:srgbClr val="78D64B"/>
                    </a:solidFill>
                  </a:tcPr>
                </a:tc>
                <a:tc>
                  <a:txBody>
                    <a:bodyPr/>
                    <a:lstStyle/>
                    <a:p>
                      <a:pPr algn="ctr" fontAlgn="b"/>
                      <a:r>
                        <a:rPr lang="en-TR" sz="2000" b="1" u="none" strike="noStrike">
                          <a:effectLst/>
                          <a:latin typeface="Tahoma" panose="020B0604030504040204" pitchFamily="34" charset="0"/>
                          <a:ea typeface="Tahoma" panose="020B0604030504040204" pitchFamily="34" charset="0"/>
                          <a:cs typeface="Tahoma" panose="020B0604030504040204" pitchFamily="34" charset="0"/>
                        </a:rPr>
                        <a:t> </a:t>
                      </a:r>
                      <a:endParaRPr lang="en-TR" sz="20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rgbClr val="78D64B"/>
                    </a:solidFill>
                  </a:tcPr>
                </a:tc>
                <a:tc>
                  <a:txBody>
                    <a:bodyPr/>
                    <a:lstStyle/>
                    <a:p>
                      <a:pPr algn="r" fontAlgn="b"/>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780.000</a:t>
                      </a:r>
                      <a:r>
                        <a:rPr lang="tr-TR" sz="2000" b="1" u="none" strike="noStrike" dirty="0">
                          <a:effectLst/>
                          <a:latin typeface="Tahoma" panose="020B0604030504040204" pitchFamily="34" charset="0"/>
                          <a:ea typeface="Tahoma" panose="020B0604030504040204" pitchFamily="34" charset="0"/>
                          <a:cs typeface="Tahoma" panose="020B0604030504040204" pitchFamily="34" charset="0"/>
                        </a:rPr>
                        <a:t>.000</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rgbClr val="78D64B"/>
                    </a:solidFill>
                  </a:tcPr>
                </a:tc>
                <a:tc>
                  <a:txBody>
                    <a:bodyPr/>
                    <a:lstStyle/>
                    <a:p>
                      <a:pPr algn="r" fontAlgn="b"/>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100</a:t>
                      </a: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,00</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rgbClr val="78D64B"/>
                    </a:solidFill>
                  </a:tcPr>
                </a:tc>
                <a:tc>
                  <a:txBody>
                    <a:bodyPr/>
                    <a:lstStyle/>
                    <a:p>
                      <a:pPr algn="r" fontAlgn="b"/>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100</a:t>
                      </a: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,00</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rgbClr val="78D64B"/>
                    </a:solidFill>
                  </a:tcPr>
                </a:tc>
                <a:tc>
                  <a:txBody>
                    <a:bodyPr/>
                    <a:lstStyle/>
                    <a:p>
                      <a:pPr algn="r" fontAlgn="b"/>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950.000</a:t>
                      </a:r>
                      <a:r>
                        <a:rPr lang="tr-TR" sz="2000" b="1" u="none" strike="noStrike" dirty="0">
                          <a:effectLst/>
                          <a:latin typeface="Tahoma" panose="020B0604030504040204" pitchFamily="34" charset="0"/>
                          <a:ea typeface="Tahoma" panose="020B0604030504040204" pitchFamily="34" charset="0"/>
                          <a:cs typeface="Tahoma" panose="020B0604030504040204" pitchFamily="34" charset="0"/>
                        </a:rPr>
                        <a:t>.000</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rgbClr val="78D64B"/>
                    </a:solidFill>
                  </a:tcPr>
                </a:tc>
                <a:tc>
                  <a:txBody>
                    <a:bodyPr/>
                    <a:lstStyle/>
                    <a:p>
                      <a:pPr algn="r" fontAlgn="b"/>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100</a:t>
                      </a: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,00</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rgbClr val="78D64B"/>
                    </a:solidFill>
                  </a:tcPr>
                </a:tc>
                <a:tc>
                  <a:txBody>
                    <a:bodyPr/>
                    <a:lstStyle/>
                    <a:p>
                      <a:pPr algn="r" fontAlgn="b"/>
                      <a:r>
                        <a:rPr lang="en-TR" sz="2000" b="1" u="none" strike="noStrike" dirty="0">
                          <a:effectLst/>
                          <a:latin typeface="Tahoma" panose="020B0604030504040204" pitchFamily="34" charset="0"/>
                          <a:ea typeface="Tahoma" panose="020B0604030504040204" pitchFamily="34" charset="0"/>
                          <a:cs typeface="Tahoma" panose="020B0604030504040204" pitchFamily="34" charset="0"/>
                        </a:rPr>
                        <a:t>100</a:t>
                      </a:r>
                      <a:r>
                        <a:rPr lang="en-US" sz="2000" b="1" u="none" strike="noStrike" dirty="0">
                          <a:effectLst/>
                          <a:latin typeface="Tahoma" panose="020B0604030504040204" pitchFamily="34" charset="0"/>
                          <a:ea typeface="Tahoma" panose="020B0604030504040204" pitchFamily="34" charset="0"/>
                          <a:cs typeface="Tahoma" panose="020B0604030504040204" pitchFamily="34" charset="0"/>
                        </a:rPr>
                        <a:t>,00</a:t>
                      </a:r>
                      <a:endParaRPr lang="en-TR" sz="2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251999" marT="9525" marB="0" anchor="ctr">
                    <a:lnT w="12700" cap="flat" cmpd="sng" algn="ctr">
                      <a:solidFill>
                        <a:schemeClr val="tx1"/>
                      </a:solidFill>
                      <a:prstDash val="solid"/>
                      <a:round/>
                      <a:headEnd type="none" w="med" len="med"/>
                      <a:tailEnd type="none" w="med" len="med"/>
                    </a:lnT>
                    <a:solidFill>
                      <a:srgbClr val="78D64B"/>
                    </a:solidFill>
                  </a:tcPr>
                </a:tc>
                <a:extLst>
                  <a:ext uri="{0D108BD9-81ED-4DB2-BD59-A6C34878D82A}">
                    <a16:rowId xmlns:a16="http://schemas.microsoft.com/office/drawing/2014/main" val="4076574340"/>
                  </a:ext>
                </a:extLst>
              </a:tr>
            </a:tbl>
          </a:graphicData>
        </a:graphic>
      </p:graphicFrame>
      <p:cxnSp>
        <p:nvCxnSpPr>
          <p:cNvPr id="7" name="Straight Connector 6">
            <a:extLst>
              <a:ext uri="{FF2B5EF4-FFF2-40B4-BE49-F238E27FC236}">
                <a16:creationId xmlns:a16="http://schemas.microsoft.com/office/drawing/2014/main" id="{CC6DCBB3-F7AB-7E64-7C14-9240D27FDF69}"/>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9C7BF5B1-6BD5-C794-1E35-8DF232A3A2E1}"/>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7</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B2AC9CFD-15C9-CCEF-A4EC-87B96531D5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4" y="507171"/>
            <a:ext cx="823049" cy="977370"/>
          </a:xfrm>
          <a:prstGeom prst="rect">
            <a:avLst/>
          </a:prstGeom>
          <a:effectLst/>
        </p:spPr>
      </p:pic>
      <p:pic>
        <p:nvPicPr>
          <p:cNvPr id="10" name="Graphic 9">
            <a:extLst>
              <a:ext uri="{FF2B5EF4-FFF2-40B4-BE49-F238E27FC236}">
                <a16:creationId xmlns:a16="http://schemas.microsoft.com/office/drawing/2014/main" id="{68F73D6D-93BA-0178-83D4-73E6D78F09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45892" y="6669004"/>
            <a:ext cx="1858462" cy="377992"/>
          </a:xfrm>
          <a:prstGeom prst="rect">
            <a:avLst/>
          </a:prstGeom>
          <a:effectLst/>
        </p:spPr>
      </p:pic>
      <p:sp>
        <p:nvSpPr>
          <p:cNvPr id="2" name="TextBox 1">
            <a:extLst>
              <a:ext uri="{FF2B5EF4-FFF2-40B4-BE49-F238E27FC236}">
                <a16:creationId xmlns:a16="http://schemas.microsoft.com/office/drawing/2014/main" id="{19E36319-D522-4B3B-137F-BC0E8733C8F7}"/>
              </a:ext>
            </a:extLst>
          </p:cNvPr>
          <p:cNvSpPr txBox="1"/>
          <p:nvPr/>
        </p:nvSpPr>
        <p:spPr>
          <a:xfrm>
            <a:off x="1819185" y="562375"/>
            <a:ext cx="4599336" cy="707886"/>
          </a:xfrm>
          <a:prstGeom prst="rect">
            <a:avLst/>
          </a:prstGeom>
          <a:noFill/>
        </p:spPr>
        <p:txBody>
          <a:bodyPr wrap="none" rtlCol="0">
            <a:spAutoFit/>
          </a:bodyPr>
          <a:lstStyle/>
          <a:p>
            <a:r>
              <a:rPr lang="tr-TR" sz="4000" b="1" dirty="0">
                <a:solidFill>
                  <a:srgbClr val="051C2C"/>
                </a:solidFill>
                <a:latin typeface="Century Gothic" panose="020B0502020202020204" pitchFamily="34" charset="0"/>
              </a:rPr>
              <a:t>HALKA ARZ YAPISI</a:t>
            </a:r>
          </a:p>
        </p:txBody>
      </p:sp>
      <p:sp>
        <p:nvSpPr>
          <p:cNvPr id="5" name="TextBox 4">
            <a:extLst>
              <a:ext uri="{FF2B5EF4-FFF2-40B4-BE49-F238E27FC236}">
                <a16:creationId xmlns:a16="http://schemas.microsoft.com/office/drawing/2014/main" id="{51A58231-2C58-934A-6777-8D3737668D5D}"/>
              </a:ext>
            </a:extLst>
          </p:cNvPr>
          <p:cNvSpPr txBox="1"/>
          <p:nvPr/>
        </p:nvSpPr>
        <p:spPr>
          <a:xfrm>
            <a:off x="1819185" y="1273575"/>
            <a:ext cx="8667757" cy="584775"/>
          </a:xfrm>
          <a:prstGeom prst="rect">
            <a:avLst/>
          </a:prstGeom>
          <a:noFill/>
        </p:spPr>
        <p:txBody>
          <a:bodyPr wrap="none" rtlCol="0">
            <a:spAutoFit/>
          </a:bodyPr>
          <a:lstStyle/>
          <a:p>
            <a:r>
              <a:rPr lang="tr-TR" sz="3200" b="1" i="1" dirty="0">
                <a:solidFill>
                  <a:schemeClr val="bg1">
                    <a:lumMod val="50000"/>
                  </a:schemeClr>
                </a:solidFill>
                <a:latin typeface="Century Gothic" panose="020B0502020202020204" pitchFamily="34" charset="0"/>
              </a:rPr>
              <a:t>Halka Arz Öncesi ve Sonrası Ortaklık Yapısı</a:t>
            </a:r>
          </a:p>
        </p:txBody>
      </p:sp>
    </p:spTree>
    <p:extLst>
      <p:ext uri="{BB962C8B-B14F-4D97-AF65-F5344CB8AC3E}">
        <p14:creationId xmlns:p14="http://schemas.microsoft.com/office/powerpoint/2010/main" val="334467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9" name="Rounded Rectangle 28">
            <a:extLst>
              <a:ext uri="{FF2B5EF4-FFF2-40B4-BE49-F238E27FC236}">
                <a16:creationId xmlns:a16="http://schemas.microsoft.com/office/drawing/2014/main" id="{39380AAB-41F8-C032-A39A-0CDF75B5752D}"/>
              </a:ext>
            </a:extLst>
          </p:cNvPr>
          <p:cNvSpPr/>
          <p:nvPr/>
        </p:nvSpPr>
        <p:spPr>
          <a:xfrm>
            <a:off x="17154338" y="3145536"/>
            <a:ext cx="6738494" cy="106971"/>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ounded Rectangle 27">
            <a:extLst>
              <a:ext uri="{FF2B5EF4-FFF2-40B4-BE49-F238E27FC236}">
                <a16:creationId xmlns:a16="http://schemas.microsoft.com/office/drawing/2014/main" id="{2F573E80-7285-EA66-58B6-F17ED1ED3D93}"/>
              </a:ext>
            </a:extLst>
          </p:cNvPr>
          <p:cNvSpPr/>
          <p:nvPr/>
        </p:nvSpPr>
        <p:spPr>
          <a:xfrm>
            <a:off x="9712143" y="3145536"/>
            <a:ext cx="6738494" cy="106971"/>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ounded Rectangle 2">
            <a:extLst>
              <a:ext uri="{FF2B5EF4-FFF2-40B4-BE49-F238E27FC236}">
                <a16:creationId xmlns:a16="http://schemas.microsoft.com/office/drawing/2014/main" id="{E7F993B2-C379-4259-D30A-6A5714099837}"/>
              </a:ext>
            </a:extLst>
          </p:cNvPr>
          <p:cNvSpPr/>
          <p:nvPr/>
        </p:nvSpPr>
        <p:spPr>
          <a:xfrm>
            <a:off x="9715217" y="3252506"/>
            <a:ext cx="6738494" cy="9698153"/>
          </a:xfrm>
          <a:prstGeom prst="roundRect">
            <a:avLst>
              <a:gd name="adj" fmla="val 0"/>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8ECBABC0-18B3-8BEC-37FF-4F44B12F5E9A}"/>
              </a:ext>
            </a:extLst>
          </p:cNvPr>
          <p:cNvSpPr/>
          <p:nvPr/>
        </p:nvSpPr>
        <p:spPr>
          <a:xfrm>
            <a:off x="17154338" y="3252506"/>
            <a:ext cx="6738494" cy="9698153"/>
          </a:xfrm>
          <a:prstGeom prst="roundRect">
            <a:avLst>
              <a:gd name="adj" fmla="val 0"/>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EBA57DA0-7B1A-EFC1-731F-18D375D6513F}"/>
              </a:ext>
            </a:extLst>
          </p:cNvPr>
          <p:cNvSpPr/>
          <p:nvPr/>
        </p:nvSpPr>
        <p:spPr>
          <a:xfrm>
            <a:off x="2122536" y="3252506"/>
            <a:ext cx="6738494" cy="9698153"/>
          </a:xfrm>
          <a:prstGeom prst="roundRect">
            <a:avLst>
              <a:gd name="adj" fmla="val 938"/>
            </a:avLst>
          </a:prstGeom>
          <a:solidFill>
            <a:schemeClr val="bg1"/>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23C57634-E92C-C833-67FF-91507E1627F3}"/>
              </a:ext>
            </a:extLst>
          </p:cNvPr>
          <p:cNvSpPr/>
          <p:nvPr/>
        </p:nvSpPr>
        <p:spPr>
          <a:xfrm>
            <a:off x="2122536" y="3145536"/>
            <a:ext cx="6738494" cy="106971"/>
          </a:xfrm>
          <a:prstGeom prst="roundRect">
            <a:avLst>
              <a:gd name="adj" fmla="val 938"/>
            </a:avLst>
          </a:prstGeom>
          <a:solidFill>
            <a:srgbClr val="051C2C"/>
          </a:solidFill>
          <a:ln>
            <a:noFill/>
          </a:ln>
          <a:effectLst>
            <a:outerShdw blurRad="889000" dist="332415" dir="3494816" algn="t"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12">
            <a:extLst>
              <a:ext uri="{FF2B5EF4-FFF2-40B4-BE49-F238E27FC236}">
                <a16:creationId xmlns:a16="http://schemas.microsoft.com/office/drawing/2014/main" id="{7D94DE2D-ED40-5634-8FA3-59A6AEE154A9}"/>
              </a:ext>
            </a:extLst>
          </p:cNvPr>
          <p:cNvSpPr txBox="1"/>
          <p:nvPr/>
        </p:nvSpPr>
        <p:spPr>
          <a:xfrm>
            <a:off x="4564144" y="3746059"/>
            <a:ext cx="5218052" cy="830997"/>
          </a:xfrm>
          <a:prstGeom prst="rect">
            <a:avLst/>
          </a:prstGeom>
          <a:noFill/>
          <a:ln>
            <a:noFill/>
          </a:ln>
        </p:spPr>
        <p:txBody>
          <a:bodyPr wrap="square">
            <a:spAutoFit/>
          </a:bodyPr>
          <a:lstStyle/>
          <a:p>
            <a:r>
              <a:rPr lang="tr-TR" sz="2800" b="1" dirty="0">
                <a:solidFill>
                  <a:srgbClr val="051C2C"/>
                </a:solidFill>
                <a:latin typeface="Century Gothic" panose="020B0502020202020204" pitchFamily="34" charset="0"/>
              </a:rPr>
              <a:t>Uygar Saral</a:t>
            </a:r>
          </a:p>
          <a:p>
            <a:r>
              <a:rPr lang="tr-TR" sz="2000" b="1" dirty="0">
                <a:solidFill>
                  <a:srgbClr val="78D64B"/>
                </a:solidFill>
                <a:latin typeface="Century Gothic" panose="020B0502020202020204" pitchFamily="34" charset="0"/>
              </a:rPr>
              <a:t>CEO ve Yönetim Kurulu Başkanı</a:t>
            </a:r>
          </a:p>
        </p:txBody>
      </p:sp>
      <p:sp>
        <p:nvSpPr>
          <p:cNvPr id="10" name="TextBox 13">
            <a:extLst>
              <a:ext uri="{FF2B5EF4-FFF2-40B4-BE49-F238E27FC236}">
                <a16:creationId xmlns:a16="http://schemas.microsoft.com/office/drawing/2014/main" id="{AE2096DB-26CD-6888-6F7C-70491E6ABF5F}"/>
              </a:ext>
            </a:extLst>
          </p:cNvPr>
          <p:cNvSpPr txBox="1"/>
          <p:nvPr/>
        </p:nvSpPr>
        <p:spPr>
          <a:xfrm>
            <a:off x="12122905" y="3746059"/>
            <a:ext cx="3412305" cy="830997"/>
          </a:xfrm>
          <a:prstGeom prst="rect">
            <a:avLst/>
          </a:prstGeom>
          <a:noFill/>
        </p:spPr>
        <p:txBody>
          <a:bodyPr wrap="square">
            <a:spAutoFit/>
          </a:bodyPr>
          <a:lstStyle/>
          <a:p>
            <a:r>
              <a:rPr lang="tr-TR" sz="2800" b="1" dirty="0">
                <a:solidFill>
                  <a:srgbClr val="051C2C"/>
                </a:solidFill>
                <a:latin typeface="Century Gothic" panose="020B0502020202020204" pitchFamily="34" charset="0"/>
              </a:rPr>
              <a:t>Ayşegül Kocaoğlu</a:t>
            </a:r>
          </a:p>
          <a:p>
            <a:r>
              <a:rPr lang="tr-TR" sz="2000" b="1" dirty="0">
                <a:solidFill>
                  <a:srgbClr val="78D64B"/>
                </a:solidFill>
                <a:latin typeface="Century Gothic" panose="020B0502020202020204" pitchFamily="34" charset="0"/>
              </a:rPr>
              <a:t>CMO</a:t>
            </a:r>
            <a:endParaRPr lang="tr-TR" sz="2000" b="1" dirty="0">
              <a:solidFill>
                <a:srgbClr val="78D64B"/>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4">
            <a:extLst>
              <a:ext uri="{FF2B5EF4-FFF2-40B4-BE49-F238E27FC236}">
                <a16:creationId xmlns:a16="http://schemas.microsoft.com/office/drawing/2014/main" id="{8F15B085-DF29-8BD2-6EB4-32A595147384}"/>
              </a:ext>
            </a:extLst>
          </p:cNvPr>
          <p:cNvSpPr txBox="1"/>
          <p:nvPr/>
        </p:nvSpPr>
        <p:spPr>
          <a:xfrm>
            <a:off x="19698643" y="3746059"/>
            <a:ext cx="5218052" cy="830997"/>
          </a:xfrm>
          <a:prstGeom prst="rect">
            <a:avLst/>
          </a:prstGeom>
          <a:noFill/>
        </p:spPr>
        <p:txBody>
          <a:bodyPr wrap="square">
            <a:spAutoFit/>
          </a:bodyPr>
          <a:lstStyle/>
          <a:p>
            <a:r>
              <a:rPr lang="tr-TR" sz="2800" b="1" dirty="0">
                <a:solidFill>
                  <a:srgbClr val="051C2C"/>
                </a:solidFill>
                <a:latin typeface="Century Gothic" panose="020B0502020202020204" pitchFamily="34" charset="0"/>
              </a:rPr>
              <a:t>Önder Polat</a:t>
            </a:r>
          </a:p>
          <a:p>
            <a:r>
              <a:rPr lang="tr-TR" sz="2000" b="1" dirty="0">
                <a:solidFill>
                  <a:srgbClr val="78D64B"/>
                </a:solidFill>
                <a:latin typeface="Century Gothic" panose="020B0502020202020204" pitchFamily="34" charset="0"/>
              </a:rPr>
              <a:t>CFO</a:t>
            </a:r>
            <a:endParaRPr lang="tr-TR" sz="2000" b="1" dirty="0">
              <a:solidFill>
                <a:srgbClr val="78D64B"/>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12">
            <a:extLst>
              <a:ext uri="{FF2B5EF4-FFF2-40B4-BE49-F238E27FC236}">
                <a16:creationId xmlns:a16="http://schemas.microsoft.com/office/drawing/2014/main" id="{811BE1BC-3D34-2103-6689-2B390F844E4D}"/>
              </a:ext>
            </a:extLst>
          </p:cNvPr>
          <p:cNvSpPr txBox="1"/>
          <p:nvPr/>
        </p:nvSpPr>
        <p:spPr>
          <a:xfrm>
            <a:off x="2643756" y="6526931"/>
            <a:ext cx="5696055" cy="5569538"/>
          </a:xfrm>
          <a:prstGeom prst="rect">
            <a:avLst/>
          </a:prstGeom>
          <a:noFill/>
          <a:ln>
            <a:noFill/>
          </a:ln>
        </p:spPr>
        <p:txBody>
          <a:bodyPr wrap="square">
            <a:spAutoFit/>
          </a:bodyPr>
          <a:lstStyle/>
          <a:p>
            <a:pPr>
              <a:lnSpc>
                <a:spcPct val="150000"/>
              </a:lnSpc>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2009 Reeder</a:t>
            </a:r>
          </a:p>
          <a:p>
            <a:pPr>
              <a:lnSpc>
                <a:spcPct val="150000"/>
              </a:lnSpc>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2004 Polen Tekstil</a:t>
            </a:r>
          </a:p>
          <a:p>
            <a:pPr>
              <a:lnSpc>
                <a:spcPct val="150000"/>
              </a:lnSpc>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2003 L’oreal</a:t>
            </a:r>
          </a:p>
          <a:p>
            <a:pPr>
              <a:lnSpc>
                <a:spcPct val="150000"/>
              </a:lnSpc>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2002 Meqon Electronics</a:t>
            </a:r>
          </a:p>
          <a:p>
            <a:pPr>
              <a:lnSpc>
                <a:spcPct val="150000"/>
              </a:lnSpc>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2000 Philips</a:t>
            </a:r>
          </a:p>
          <a:p>
            <a:pPr>
              <a:lnSpc>
                <a:spcPct val="150000"/>
              </a:lnSpc>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Boğaziçi Üniversitesi </a:t>
            </a: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 Bilgisayar Mühendisliği</a:t>
            </a:r>
          </a:p>
          <a:p>
            <a:pPr>
              <a:lnSpc>
                <a:spcPct val="150000"/>
              </a:lnSpc>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Arnhem Business School </a:t>
            </a: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 Uluslararası İşletme </a:t>
            </a:r>
          </a:p>
          <a:p>
            <a:pPr>
              <a:lnSpc>
                <a:spcPct val="150000"/>
              </a:lnSpc>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Linköping Universiteat </a:t>
            </a: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 Uluslararası Strateji ve Kültür Yüksek Lisans</a:t>
            </a:r>
          </a:p>
        </p:txBody>
      </p:sp>
      <p:sp>
        <p:nvSpPr>
          <p:cNvPr id="25" name="TextBox 13">
            <a:extLst>
              <a:ext uri="{FF2B5EF4-FFF2-40B4-BE49-F238E27FC236}">
                <a16:creationId xmlns:a16="http://schemas.microsoft.com/office/drawing/2014/main" id="{C771C4CD-959D-EC39-0FDB-F1F16F1932F8}"/>
              </a:ext>
            </a:extLst>
          </p:cNvPr>
          <p:cNvSpPr txBox="1"/>
          <p:nvPr/>
        </p:nvSpPr>
        <p:spPr>
          <a:xfrm>
            <a:off x="10347832" y="6526931"/>
            <a:ext cx="5473264" cy="4646208"/>
          </a:xfrm>
          <a:prstGeom prst="rect">
            <a:avLst/>
          </a:prstGeom>
          <a:noFill/>
        </p:spPr>
        <p:txBody>
          <a:bodyPr wrap="square">
            <a:spAutoFit/>
          </a:bodyPr>
          <a:lstStyle/>
          <a:p>
            <a:pPr>
              <a:lnSpc>
                <a:spcPct val="150000"/>
              </a:lnSpc>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2018 Reeder – CMO</a:t>
            </a:r>
          </a:p>
          <a:p>
            <a:pPr>
              <a:lnSpc>
                <a:spcPct val="150000"/>
              </a:lnSpc>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2013 Nestlé</a:t>
            </a:r>
          </a:p>
          <a:p>
            <a:pPr>
              <a:lnSpc>
                <a:spcPct val="150000"/>
              </a:lnSpc>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2007 Danone</a:t>
            </a:r>
          </a:p>
          <a:p>
            <a:pPr>
              <a:lnSpc>
                <a:spcPct val="150000"/>
              </a:lnSpc>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2006 The Coca Cola Company</a:t>
            </a:r>
          </a:p>
          <a:p>
            <a:pPr>
              <a:lnSpc>
                <a:spcPct val="150000"/>
              </a:lnSpc>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Koç Üniversitesi </a:t>
            </a: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 Matematik</a:t>
            </a:r>
          </a:p>
          <a:p>
            <a:pPr>
              <a:lnSpc>
                <a:spcPct val="150000"/>
              </a:lnSpc>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İstanbul Bilgi Üniversitesi </a:t>
            </a: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 Ekonomi Yüksek Lisans</a:t>
            </a:r>
          </a:p>
        </p:txBody>
      </p:sp>
      <p:sp>
        <p:nvSpPr>
          <p:cNvPr id="26" name="TextBox 14">
            <a:extLst>
              <a:ext uri="{FF2B5EF4-FFF2-40B4-BE49-F238E27FC236}">
                <a16:creationId xmlns:a16="http://schemas.microsoft.com/office/drawing/2014/main" id="{D7BD7430-C8A9-80F5-06D2-FACAE33990A2}"/>
              </a:ext>
            </a:extLst>
          </p:cNvPr>
          <p:cNvSpPr txBox="1"/>
          <p:nvPr/>
        </p:nvSpPr>
        <p:spPr>
          <a:xfrm>
            <a:off x="17914559" y="6526931"/>
            <a:ext cx="5218053" cy="5107873"/>
          </a:xfrm>
          <a:prstGeom prst="rect">
            <a:avLst/>
          </a:prstGeom>
          <a:noFill/>
        </p:spPr>
        <p:txBody>
          <a:bodyPr wrap="square">
            <a:spAutoFit/>
          </a:bodyPr>
          <a:lstStyle/>
          <a:p>
            <a:pPr>
              <a:lnSpc>
                <a:spcPct val="150000"/>
              </a:lnSpc>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2023 Reeder – CFO</a:t>
            </a:r>
          </a:p>
          <a:p>
            <a:pPr>
              <a:lnSpc>
                <a:spcPct val="150000"/>
              </a:lnSpc>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2019 Reeder</a:t>
            </a:r>
          </a:p>
          <a:p>
            <a:pPr>
              <a:lnSpc>
                <a:spcPct val="150000"/>
              </a:lnSpc>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2013 Demta</a:t>
            </a:r>
          </a:p>
          <a:p>
            <a:pPr>
              <a:lnSpc>
                <a:spcPct val="150000"/>
              </a:lnSpc>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2011 Turkcell</a:t>
            </a:r>
          </a:p>
          <a:p>
            <a:pPr>
              <a:lnSpc>
                <a:spcPct val="150000"/>
              </a:lnSpc>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2008 Ernst &amp; Young</a:t>
            </a:r>
          </a:p>
          <a:p>
            <a:pPr>
              <a:lnSpc>
                <a:spcPct val="150000"/>
              </a:lnSpc>
            </a:pP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2007 BDO</a:t>
            </a:r>
          </a:p>
          <a:p>
            <a:pPr>
              <a:lnSpc>
                <a:spcPct val="150000"/>
              </a:lnSpc>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İstanbul Ticaret Üniversitesi </a:t>
            </a: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 İşletme</a:t>
            </a:r>
          </a:p>
          <a:p>
            <a:pPr>
              <a:lnSpc>
                <a:spcPct val="150000"/>
              </a:lnSpc>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Linköping Universiteat </a:t>
            </a:r>
            <a:r>
              <a:rPr lang="tr-TR" sz="2000" dirty="0">
                <a:solidFill>
                  <a:srgbClr val="051C2C"/>
                </a:solidFill>
                <a:latin typeface="Tahoma" panose="020B0604030504040204" pitchFamily="34" charset="0"/>
                <a:ea typeface="Tahoma" panose="020B0604030504040204" pitchFamily="34" charset="0"/>
                <a:cs typeface="Tahoma" panose="020B0604030504040204" pitchFamily="34" charset="0"/>
              </a:rPr>
              <a:t>– Uluslararası Ekonomi</a:t>
            </a:r>
          </a:p>
        </p:txBody>
      </p:sp>
      <p:pic>
        <p:nvPicPr>
          <p:cNvPr id="4" name="Resim 11" descr="gülümsemek, gülüş, insan yüzü, kişi, şahıs, deri, cilt içeren bir resim&#10;&#10;Açıklama otomatik olarak oluşturuldu">
            <a:extLst>
              <a:ext uri="{FF2B5EF4-FFF2-40B4-BE49-F238E27FC236}">
                <a16:creationId xmlns:a16="http://schemas.microsoft.com/office/drawing/2014/main" id="{668BA720-17F6-BFC3-8ACA-C1EC4587D03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278940" y="1959375"/>
            <a:ext cx="2510202" cy="2597223"/>
          </a:xfrm>
          <a:prstGeom prst="rect">
            <a:avLst/>
          </a:prstGeom>
          <a:ln w="57150">
            <a:solidFill>
              <a:srgbClr val="78D64B"/>
            </a:solidFill>
          </a:ln>
        </p:spPr>
      </p:pic>
      <p:pic>
        <p:nvPicPr>
          <p:cNvPr id="2" name="Resim 9" descr="insan yüzü, adam, insan, kişi, şahıs, çene içeren bir resim&#10;&#10;Açıklama otomatik olarak oluşturuldu">
            <a:extLst>
              <a:ext uri="{FF2B5EF4-FFF2-40B4-BE49-F238E27FC236}">
                <a16:creationId xmlns:a16="http://schemas.microsoft.com/office/drawing/2014/main" id="{0241DC72-DA6E-0A0C-0B48-F56AD11DD4E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772946" y="1959375"/>
            <a:ext cx="2510202" cy="2597223"/>
          </a:xfrm>
          <a:prstGeom prst="rect">
            <a:avLst/>
          </a:prstGeom>
          <a:ln w="57150">
            <a:solidFill>
              <a:srgbClr val="78D64B"/>
            </a:solidFill>
          </a:ln>
        </p:spPr>
      </p:pic>
      <p:pic>
        <p:nvPicPr>
          <p:cNvPr id="6" name="Resim 13" descr="insan yüzü, adam, insan, alın, kaş içeren bir resim&#10;&#10;Açıklama otomatik olarak oluşturuldu">
            <a:extLst>
              <a:ext uri="{FF2B5EF4-FFF2-40B4-BE49-F238E27FC236}">
                <a16:creationId xmlns:a16="http://schemas.microsoft.com/office/drawing/2014/main" id="{C8C2BB9C-F243-10B0-0233-806C73EA7551}"/>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16878914" y="1959375"/>
            <a:ext cx="2510202" cy="2597223"/>
          </a:xfrm>
          <a:prstGeom prst="rect">
            <a:avLst/>
          </a:prstGeom>
          <a:ln w="57150">
            <a:solidFill>
              <a:srgbClr val="78D64B"/>
            </a:solidFill>
          </a:ln>
        </p:spPr>
      </p:pic>
      <p:cxnSp>
        <p:nvCxnSpPr>
          <p:cNvPr id="71" name="Straight Connector 70">
            <a:extLst>
              <a:ext uri="{FF2B5EF4-FFF2-40B4-BE49-F238E27FC236}">
                <a16:creationId xmlns:a16="http://schemas.microsoft.com/office/drawing/2014/main" id="{FD443612-E21F-BD07-F340-71BB71DBC983}"/>
              </a:ext>
            </a:extLst>
          </p:cNvPr>
          <p:cNvCxnSpPr>
            <a:cxnSpLocks/>
          </p:cNvCxnSpPr>
          <p:nvPr/>
        </p:nvCxnSpPr>
        <p:spPr>
          <a:xfrm>
            <a:off x="1366678" y="0"/>
            <a:ext cx="0" cy="13716000"/>
          </a:xfrm>
          <a:prstGeom prst="line">
            <a:avLst/>
          </a:prstGeom>
          <a:ln>
            <a:solidFill>
              <a:srgbClr val="78D64B"/>
            </a:solidFill>
          </a:ln>
          <a:effectLst/>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A30900E4-0822-59C5-3480-EAD5DFF1DF91}"/>
              </a:ext>
            </a:extLst>
          </p:cNvPr>
          <p:cNvSpPr txBox="1"/>
          <p:nvPr/>
        </p:nvSpPr>
        <p:spPr>
          <a:xfrm>
            <a:off x="372195" y="12709529"/>
            <a:ext cx="622286" cy="523220"/>
          </a:xfrm>
          <a:prstGeom prst="rect">
            <a:avLst/>
          </a:prstGeom>
          <a:noFill/>
        </p:spPr>
        <p:txBody>
          <a:bodyPr wrap="none" rtlCol="0">
            <a:spAutoFit/>
          </a:bodyPr>
          <a:lstStyle/>
          <a:p>
            <a:pPr algn="ctr"/>
            <a:fld id="{C9251519-943C-E141-B323-AC9EC13AF8FC}" type="slidenum">
              <a:rPr lang="en-US" sz="2800" smtClean="0">
                <a:solidFill>
                  <a:srgbClr val="051C2C"/>
                </a:solidFill>
                <a:latin typeface="Century Gothic" panose="020B0502020202020204" pitchFamily="34" charset="0"/>
                <a:cs typeface="Arial" panose="020B0604020202020204" pitchFamily="34" charset="0"/>
              </a:rPr>
              <a:t>8</a:t>
            </a:fld>
            <a:endParaRPr lang="en-US" sz="2800" dirty="0">
              <a:solidFill>
                <a:srgbClr val="051C2C"/>
              </a:solidFill>
              <a:latin typeface="Century Gothic" panose="020B0502020202020204" pitchFamily="34" charset="0"/>
              <a:cs typeface="Arial" panose="020B0604020202020204" pitchFamily="34" charset="0"/>
            </a:endParaRPr>
          </a:p>
        </p:txBody>
      </p:sp>
      <p:pic>
        <p:nvPicPr>
          <p:cNvPr id="73" name="Graphic 72">
            <a:extLst>
              <a:ext uri="{FF2B5EF4-FFF2-40B4-BE49-F238E27FC236}">
                <a16:creationId xmlns:a16="http://schemas.microsoft.com/office/drawing/2014/main" id="{B657B7CA-2B4A-869A-9DA9-A3035745BB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1814" y="507171"/>
            <a:ext cx="823049" cy="977370"/>
          </a:xfrm>
          <a:prstGeom prst="rect">
            <a:avLst/>
          </a:prstGeom>
          <a:effectLst/>
        </p:spPr>
      </p:pic>
      <p:pic>
        <p:nvPicPr>
          <p:cNvPr id="74" name="Graphic 73">
            <a:extLst>
              <a:ext uri="{FF2B5EF4-FFF2-40B4-BE49-F238E27FC236}">
                <a16:creationId xmlns:a16="http://schemas.microsoft.com/office/drawing/2014/main" id="{B4C6EFAA-55D1-4B51-1477-70303B41A9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200000">
            <a:off x="-245892" y="6669004"/>
            <a:ext cx="1858462" cy="377992"/>
          </a:xfrm>
          <a:prstGeom prst="rect">
            <a:avLst/>
          </a:prstGeom>
          <a:effectLst/>
        </p:spPr>
      </p:pic>
      <p:sp>
        <p:nvSpPr>
          <p:cNvPr id="8" name="TextBox 12">
            <a:extLst>
              <a:ext uri="{FF2B5EF4-FFF2-40B4-BE49-F238E27FC236}">
                <a16:creationId xmlns:a16="http://schemas.microsoft.com/office/drawing/2014/main" id="{909749C0-0B28-3C69-BD5B-4689F2786875}"/>
              </a:ext>
            </a:extLst>
          </p:cNvPr>
          <p:cNvSpPr txBox="1"/>
          <p:nvPr/>
        </p:nvSpPr>
        <p:spPr>
          <a:xfrm>
            <a:off x="2643756" y="5322637"/>
            <a:ext cx="5696055" cy="491225"/>
          </a:xfrm>
          <a:prstGeom prst="rect">
            <a:avLst/>
          </a:prstGeom>
          <a:noFill/>
          <a:ln>
            <a:noFill/>
          </a:ln>
        </p:spPr>
        <p:txBody>
          <a:bodyPr wrap="square">
            <a:spAutoFit/>
          </a:bodyPr>
          <a:lstStyle/>
          <a:p>
            <a:pPr>
              <a:lnSpc>
                <a:spcPct val="150000"/>
              </a:lnSpc>
            </a:pPr>
            <a:r>
              <a:rPr lang="tr-TR" sz="2000" b="1" dirty="0">
                <a:solidFill>
                  <a:srgbClr val="78D64B"/>
                </a:solidFill>
                <a:latin typeface="Tahoma" panose="020B0604030504040204" pitchFamily="34" charset="0"/>
                <a:ea typeface="Tahoma" panose="020B0604030504040204" pitchFamily="34" charset="0"/>
                <a:cs typeface="Tahoma" panose="020B0604030504040204" pitchFamily="34" charset="0"/>
              </a:rPr>
              <a:t>Özgeçmiş</a:t>
            </a:r>
          </a:p>
        </p:txBody>
      </p:sp>
      <p:sp>
        <p:nvSpPr>
          <p:cNvPr id="12" name="TextBox 13">
            <a:extLst>
              <a:ext uri="{FF2B5EF4-FFF2-40B4-BE49-F238E27FC236}">
                <a16:creationId xmlns:a16="http://schemas.microsoft.com/office/drawing/2014/main" id="{849CD8AF-3D1F-1E7E-1E93-0590A824BAB5}"/>
              </a:ext>
            </a:extLst>
          </p:cNvPr>
          <p:cNvSpPr txBox="1"/>
          <p:nvPr/>
        </p:nvSpPr>
        <p:spPr>
          <a:xfrm>
            <a:off x="10347832" y="5322637"/>
            <a:ext cx="5473264" cy="491225"/>
          </a:xfrm>
          <a:prstGeom prst="rect">
            <a:avLst/>
          </a:prstGeom>
          <a:noFill/>
        </p:spPr>
        <p:txBody>
          <a:bodyPr wrap="square">
            <a:spAutoFit/>
          </a:bodyPr>
          <a:lstStyle/>
          <a:p>
            <a:pPr>
              <a:lnSpc>
                <a:spcPct val="150000"/>
              </a:lnSpc>
            </a:pPr>
            <a:r>
              <a:rPr lang="tr-TR" sz="2000" b="1" dirty="0">
                <a:solidFill>
                  <a:srgbClr val="78D64B"/>
                </a:solidFill>
                <a:latin typeface="Tahoma" panose="020B0604030504040204" pitchFamily="34" charset="0"/>
                <a:ea typeface="Tahoma" panose="020B0604030504040204" pitchFamily="34" charset="0"/>
                <a:cs typeface="Tahoma" panose="020B0604030504040204" pitchFamily="34" charset="0"/>
              </a:rPr>
              <a:t>Özgeçmiş</a:t>
            </a:r>
          </a:p>
        </p:txBody>
      </p:sp>
      <p:sp>
        <p:nvSpPr>
          <p:cNvPr id="13" name="TextBox 14">
            <a:extLst>
              <a:ext uri="{FF2B5EF4-FFF2-40B4-BE49-F238E27FC236}">
                <a16:creationId xmlns:a16="http://schemas.microsoft.com/office/drawing/2014/main" id="{D7B4962E-8C8D-5445-0391-C4C67C12C3B2}"/>
              </a:ext>
            </a:extLst>
          </p:cNvPr>
          <p:cNvSpPr txBox="1"/>
          <p:nvPr/>
        </p:nvSpPr>
        <p:spPr>
          <a:xfrm>
            <a:off x="17914559" y="5322637"/>
            <a:ext cx="5218053" cy="491225"/>
          </a:xfrm>
          <a:prstGeom prst="rect">
            <a:avLst/>
          </a:prstGeom>
          <a:noFill/>
        </p:spPr>
        <p:txBody>
          <a:bodyPr wrap="square">
            <a:spAutoFit/>
          </a:bodyPr>
          <a:lstStyle/>
          <a:p>
            <a:pPr>
              <a:lnSpc>
                <a:spcPct val="150000"/>
              </a:lnSpc>
            </a:pPr>
            <a:r>
              <a:rPr lang="tr-TR" sz="2000" b="1" dirty="0">
                <a:solidFill>
                  <a:srgbClr val="78D64B"/>
                </a:solidFill>
                <a:latin typeface="Tahoma" panose="020B0604030504040204" pitchFamily="34" charset="0"/>
                <a:ea typeface="Tahoma" panose="020B0604030504040204" pitchFamily="34" charset="0"/>
                <a:cs typeface="Tahoma" panose="020B0604030504040204" pitchFamily="34" charset="0"/>
              </a:rPr>
              <a:t>Özgeçmiş</a:t>
            </a:r>
          </a:p>
        </p:txBody>
      </p:sp>
      <p:sp>
        <p:nvSpPr>
          <p:cNvPr id="17" name="TextBox 12">
            <a:extLst>
              <a:ext uri="{FF2B5EF4-FFF2-40B4-BE49-F238E27FC236}">
                <a16:creationId xmlns:a16="http://schemas.microsoft.com/office/drawing/2014/main" id="{8555F05C-B002-C5D5-F1F7-5A70154DA44F}"/>
              </a:ext>
            </a:extLst>
          </p:cNvPr>
          <p:cNvSpPr txBox="1"/>
          <p:nvPr/>
        </p:nvSpPr>
        <p:spPr>
          <a:xfrm>
            <a:off x="2643756" y="5991827"/>
            <a:ext cx="5696055" cy="491225"/>
          </a:xfrm>
          <a:prstGeom prst="rect">
            <a:avLst/>
          </a:prstGeom>
          <a:noFill/>
          <a:ln>
            <a:noFill/>
          </a:ln>
        </p:spPr>
        <p:txBody>
          <a:bodyPr wrap="square">
            <a:spAutoFit/>
          </a:bodyPr>
          <a:lstStyle/>
          <a:p>
            <a:pPr>
              <a:lnSpc>
                <a:spcPct val="150000"/>
              </a:lnSpc>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Çalışma Deneyimi</a:t>
            </a:r>
          </a:p>
        </p:txBody>
      </p:sp>
      <p:sp>
        <p:nvSpPr>
          <p:cNvPr id="18" name="TextBox 13">
            <a:extLst>
              <a:ext uri="{FF2B5EF4-FFF2-40B4-BE49-F238E27FC236}">
                <a16:creationId xmlns:a16="http://schemas.microsoft.com/office/drawing/2014/main" id="{40D8A87F-6BAD-26AD-2C56-0CB9FF8C90FF}"/>
              </a:ext>
            </a:extLst>
          </p:cNvPr>
          <p:cNvSpPr txBox="1"/>
          <p:nvPr/>
        </p:nvSpPr>
        <p:spPr>
          <a:xfrm>
            <a:off x="10347832" y="5991827"/>
            <a:ext cx="5473264" cy="491225"/>
          </a:xfrm>
          <a:prstGeom prst="rect">
            <a:avLst/>
          </a:prstGeom>
          <a:noFill/>
        </p:spPr>
        <p:txBody>
          <a:bodyPr wrap="square">
            <a:spAutoFit/>
          </a:bodyPr>
          <a:lstStyle/>
          <a:p>
            <a:pPr>
              <a:lnSpc>
                <a:spcPct val="150000"/>
              </a:lnSpc>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Çalışma Deneyimi</a:t>
            </a:r>
          </a:p>
        </p:txBody>
      </p:sp>
      <p:sp>
        <p:nvSpPr>
          <p:cNvPr id="20" name="TextBox 14">
            <a:extLst>
              <a:ext uri="{FF2B5EF4-FFF2-40B4-BE49-F238E27FC236}">
                <a16:creationId xmlns:a16="http://schemas.microsoft.com/office/drawing/2014/main" id="{BC43D8D2-58BF-0657-837E-05D997D8BB3F}"/>
              </a:ext>
            </a:extLst>
          </p:cNvPr>
          <p:cNvSpPr txBox="1"/>
          <p:nvPr/>
        </p:nvSpPr>
        <p:spPr>
          <a:xfrm>
            <a:off x="17914559" y="5991827"/>
            <a:ext cx="5218053" cy="491225"/>
          </a:xfrm>
          <a:prstGeom prst="rect">
            <a:avLst/>
          </a:prstGeom>
          <a:noFill/>
        </p:spPr>
        <p:txBody>
          <a:bodyPr wrap="square">
            <a:spAutoFit/>
          </a:bodyPr>
          <a:lstStyle/>
          <a:p>
            <a:pPr>
              <a:lnSpc>
                <a:spcPct val="150000"/>
              </a:lnSpc>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Çalışma Deneyimi</a:t>
            </a:r>
          </a:p>
        </p:txBody>
      </p:sp>
      <p:sp>
        <p:nvSpPr>
          <p:cNvPr id="21" name="TextBox 12">
            <a:extLst>
              <a:ext uri="{FF2B5EF4-FFF2-40B4-BE49-F238E27FC236}">
                <a16:creationId xmlns:a16="http://schemas.microsoft.com/office/drawing/2014/main" id="{0D60473D-C819-EEF5-ECDB-D41748DE27E1}"/>
              </a:ext>
            </a:extLst>
          </p:cNvPr>
          <p:cNvSpPr txBox="1"/>
          <p:nvPr/>
        </p:nvSpPr>
        <p:spPr>
          <a:xfrm>
            <a:off x="2643756" y="9203586"/>
            <a:ext cx="5696055" cy="491225"/>
          </a:xfrm>
          <a:prstGeom prst="rect">
            <a:avLst/>
          </a:prstGeom>
          <a:noFill/>
          <a:ln>
            <a:noFill/>
          </a:ln>
        </p:spPr>
        <p:txBody>
          <a:bodyPr wrap="square">
            <a:spAutoFit/>
          </a:bodyPr>
          <a:lstStyle/>
          <a:p>
            <a:pPr>
              <a:lnSpc>
                <a:spcPct val="150000"/>
              </a:lnSpc>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Eğitimi</a:t>
            </a:r>
          </a:p>
        </p:txBody>
      </p:sp>
      <p:sp>
        <p:nvSpPr>
          <p:cNvPr id="22" name="TextBox 13">
            <a:extLst>
              <a:ext uri="{FF2B5EF4-FFF2-40B4-BE49-F238E27FC236}">
                <a16:creationId xmlns:a16="http://schemas.microsoft.com/office/drawing/2014/main" id="{C9A28092-F865-A28B-3FD0-0344E8667C1F}"/>
              </a:ext>
            </a:extLst>
          </p:cNvPr>
          <p:cNvSpPr txBox="1"/>
          <p:nvPr/>
        </p:nvSpPr>
        <p:spPr>
          <a:xfrm>
            <a:off x="10347832" y="9191083"/>
            <a:ext cx="5473264" cy="491225"/>
          </a:xfrm>
          <a:prstGeom prst="rect">
            <a:avLst/>
          </a:prstGeom>
          <a:noFill/>
        </p:spPr>
        <p:txBody>
          <a:bodyPr wrap="square">
            <a:spAutoFit/>
          </a:bodyPr>
          <a:lstStyle/>
          <a:p>
            <a:pPr>
              <a:lnSpc>
                <a:spcPct val="150000"/>
              </a:lnSpc>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Eğitimi</a:t>
            </a:r>
          </a:p>
        </p:txBody>
      </p:sp>
      <p:sp>
        <p:nvSpPr>
          <p:cNvPr id="23" name="TextBox 14">
            <a:extLst>
              <a:ext uri="{FF2B5EF4-FFF2-40B4-BE49-F238E27FC236}">
                <a16:creationId xmlns:a16="http://schemas.microsoft.com/office/drawing/2014/main" id="{01A82766-A333-6D0C-6641-DEBD065CDE46}"/>
              </a:ext>
            </a:extLst>
          </p:cNvPr>
          <p:cNvSpPr txBox="1"/>
          <p:nvPr/>
        </p:nvSpPr>
        <p:spPr>
          <a:xfrm>
            <a:off x="17914559" y="9682307"/>
            <a:ext cx="5218053" cy="491225"/>
          </a:xfrm>
          <a:prstGeom prst="rect">
            <a:avLst/>
          </a:prstGeom>
          <a:noFill/>
        </p:spPr>
        <p:txBody>
          <a:bodyPr wrap="square">
            <a:spAutoFit/>
          </a:bodyPr>
          <a:lstStyle/>
          <a:p>
            <a:pPr>
              <a:lnSpc>
                <a:spcPct val="150000"/>
              </a:lnSpc>
            </a:pPr>
            <a:r>
              <a:rPr lang="tr-TR" sz="2000" b="1" dirty="0">
                <a:solidFill>
                  <a:srgbClr val="051C2C"/>
                </a:solidFill>
                <a:latin typeface="Tahoma" panose="020B0604030504040204" pitchFamily="34" charset="0"/>
                <a:ea typeface="Tahoma" panose="020B0604030504040204" pitchFamily="34" charset="0"/>
                <a:cs typeface="Tahoma" panose="020B0604030504040204" pitchFamily="34" charset="0"/>
              </a:rPr>
              <a:t>Eğitimi</a:t>
            </a:r>
          </a:p>
        </p:txBody>
      </p:sp>
      <p:sp>
        <p:nvSpPr>
          <p:cNvPr id="27" name="TextBox 26">
            <a:extLst>
              <a:ext uri="{FF2B5EF4-FFF2-40B4-BE49-F238E27FC236}">
                <a16:creationId xmlns:a16="http://schemas.microsoft.com/office/drawing/2014/main" id="{14B27FA1-2E84-9B70-6355-F8A626624256}"/>
              </a:ext>
            </a:extLst>
          </p:cNvPr>
          <p:cNvSpPr txBox="1"/>
          <p:nvPr/>
        </p:nvSpPr>
        <p:spPr>
          <a:xfrm>
            <a:off x="1819185" y="562375"/>
            <a:ext cx="4198585" cy="707886"/>
          </a:xfrm>
          <a:prstGeom prst="rect">
            <a:avLst/>
          </a:prstGeom>
          <a:noFill/>
        </p:spPr>
        <p:txBody>
          <a:bodyPr wrap="none" rtlCol="0">
            <a:spAutoFit/>
          </a:bodyPr>
          <a:lstStyle/>
          <a:p>
            <a:r>
              <a:rPr lang="tr-TR" sz="4000" b="1" dirty="0">
                <a:latin typeface="Century Gothic" panose="020B0502020202020204" pitchFamily="34" charset="0"/>
              </a:rPr>
              <a:t>KONUŞMACILAR</a:t>
            </a:r>
          </a:p>
        </p:txBody>
      </p:sp>
    </p:spTree>
    <p:extLst>
      <p:ext uri="{BB962C8B-B14F-4D97-AF65-F5344CB8AC3E}">
        <p14:creationId xmlns:p14="http://schemas.microsoft.com/office/powerpoint/2010/main" val="331084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Resim 76">
            <a:extLst>
              <a:ext uri="{FF2B5EF4-FFF2-40B4-BE49-F238E27FC236}">
                <a16:creationId xmlns:a16="http://schemas.microsoft.com/office/drawing/2014/main" id="{3C05A2AA-9D6B-51A0-7AB1-3F89981F1BE7}"/>
              </a:ext>
            </a:extLst>
          </p:cNvPr>
          <p:cNvPicPr>
            <a:picLocks noChangeAspect="1"/>
          </p:cNvPicPr>
          <p:nvPr/>
        </p:nvPicPr>
        <p:blipFill rotWithShape="1">
          <a:blip r:embed="rId3"/>
          <a:srcRect l="13947" r="17682" b="5674"/>
          <a:stretch/>
        </p:blipFill>
        <p:spPr>
          <a:xfrm>
            <a:off x="0" y="-1"/>
            <a:ext cx="12599987" cy="13715999"/>
          </a:xfrm>
          <a:prstGeom prst="rect">
            <a:avLst/>
          </a:prstGeom>
        </p:spPr>
      </p:pic>
      <p:sp>
        <p:nvSpPr>
          <p:cNvPr id="2" name="Rounded Rectangle 1">
            <a:extLst>
              <a:ext uri="{FF2B5EF4-FFF2-40B4-BE49-F238E27FC236}">
                <a16:creationId xmlns:a16="http://schemas.microsoft.com/office/drawing/2014/main" id="{67D814C7-2A19-EB59-B941-CD6C67E5DAA9}"/>
              </a:ext>
            </a:extLst>
          </p:cNvPr>
          <p:cNvSpPr/>
          <p:nvPr/>
        </p:nvSpPr>
        <p:spPr>
          <a:xfrm>
            <a:off x="12193587" y="0"/>
            <a:ext cx="12193588" cy="13716000"/>
          </a:xfrm>
          <a:prstGeom prst="roundRect">
            <a:avLst>
              <a:gd name="adj" fmla="val 0"/>
            </a:avLst>
          </a:prstGeom>
          <a:solidFill>
            <a:srgbClr val="051C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FBBC56BA-6D44-D3E0-E411-F8D8D7494523}"/>
              </a:ext>
            </a:extLst>
          </p:cNvPr>
          <p:cNvSpPr txBox="1"/>
          <p:nvPr/>
        </p:nvSpPr>
        <p:spPr>
          <a:xfrm>
            <a:off x="13358438" y="2213375"/>
            <a:ext cx="5484194" cy="2308324"/>
          </a:xfrm>
          <a:prstGeom prst="rect">
            <a:avLst/>
          </a:prstGeom>
          <a:noFill/>
        </p:spPr>
        <p:txBody>
          <a:bodyPr wrap="none" rtlCol="0">
            <a:spAutoFit/>
          </a:bodyPr>
          <a:lstStyle/>
          <a:p>
            <a:r>
              <a:rPr lang="tr-TR" sz="7200" b="1" dirty="0" err="1">
                <a:solidFill>
                  <a:schemeClr val="bg1"/>
                </a:solidFill>
                <a:latin typeface="Century Gothic" panose="020B0502020202020204" pitchFamily="34" charset="0"/>
              </a:rPr>
              <a:t>Reeder’a</a:t>
            </a:r>
            <a:endParaRPr lang="tr-TR" sz="7200" b="1" dirty="0">
              <a:solidFill>
                <a:schemeClr val="bg1"/>
              </a:solidFill>
              <a:latin typeface="Century Gothic" panose="020B0502020202020204" pitchFamily="34" charset="0"/>
            </a:endParaRPr>
          </a:p>
          <a:p>
            <a:r>
              <a:rPr lang="tr-TR" sz="7200" b="1" dirty="0">
                <a:solidFill>
                  <a:schemeClr val="bg1"/>
                </a:solidFill>
                <a:latin typeface="Century Gothic" panose="020B0502020202020204" pitchFamily="34" charset="0"/>
              </a:rPr>
              <a:t>Genel Bakış</a:t>
            </a:r>
          </a:p>
        </p:txBody>
      </p:sp>
      <p:pic>
        <p:nvPicPr>
          <p:cNvPr id="6" name="Graphic 5">
            <a:extLst>
              <a:ext uri="{FF2B5EF4-FFF2-40B4-BE49-F238E27FC236}">
                <a16:creationId xmlns:a16="http://schemas.microsoft.com/office/drawing/2014/main" id="{0913C0E9-8EB3-01E8-72CE-B8909160E8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58438" y="12120956"/>
            <a:ext cx="2993071" cy="608760"/>
          </a:xfrm>
          <a:prstGeom prst="rect">
            <a:avLst/>
          </a:prstGeom>
          <a:effectLst/>
        </p:spPr>
      </p:pic>
      <p:pic>
        <p:nvPicPr>
          <p:cNvPr id="9" name="Graphic 8">
            <a:extLst>
              <a:ext uri="{FF2B5EF4-FFF2-40B4-BE49-F238E27FC236}">
                <a16:creationId xmlns:a16="http://schemas.microsoft.com/office/drawing/2014/main" id="{C13E90AF-D8A8-CF5F-33C9-7D71059E26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1814" y="507171"/>
            <a:ext cx="823049" cy="977370"/>
          </a:xfrm>
          <a:prstGeom prst="rect">
            <a:avLst/>
          </a:prstGeom>
          <a:effectLst/>
        </p:spPr>
      </p:pic>
      <p:cxnSp>
        <p:nvCxnSpPr>
          <p:cNvPr id="5" name="Straight Arrow Connector 4">
            <a:extLst>
              <a:ext uri="{FF2B5EF4-FFF2-40B4-BE49-F238E27FC236}">
                <a16:creationId xmlns:a16="http://schemas.microsoft.com/office/drawing/2014/main" id="{0762916B-E8C1-178B-E746-7BA95258C94C}"/>
              </a:ext>
            </a:extLst>
          </p:cNvPr>
          <p:cNvCxnSpPr>
            <a:cxnSpLocks/>
          </p:cNvCxnSpPr>
          <p:nvPr/>
        </p:nvCxnSpPr>
        <p:spPr>
          <a:xfrm rot="16200000" flipH="1" flipV="1">
            <a:off x="13820181" y="4717966"/>
            <a:ext cx="0" cy="623684"/>
          </a:xfrm>
          <a:prstGeom prst="straightConnector1">
            <a:avLst/>
          </a:prstGeom>
          <a:ln w="76200" cap="rnd">
            <a:solidFill>
              <a:srgbClr val="78D64B"/>
            </a:solidFill>
            <a:headEnd type="triangle" w="med"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151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openxmlformats.org/package/2006/metadata/core-properties"/>
    <ds:schemaRef ds:uri="http://purl.org/dc/elements/1.1/"/>
    <ds:schemaRef ds:uri="http://purl.org/dc/dcmitype/"/>
    <ds:schemaRef ds:uri="http://schemas.microsoft.com/office/2006/documentManagement/types"/>
    <ds:schemaRef ds:uri="http://www.w3.org/XML/1998/namespace"/>
    <ds:schemaRef ds:uri="http://schemas.microsoft.com/office/infopath/2007/PartnerControls"/>
    <ds:schemaRef ds:uri="http://purl.org/dc/terms/"/>
    <ds:schemaRef ds:uri="http://schemas.microsoft.com/sharepoint/v3/fields"/>
    <ds:schemaRef ds:uri="http://schemas.microsoft.com/office/2006/metadata/propertie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10011</TotalTime>
  <Words>5588</Words>
  <Application>Microsoft Office PowerPoint</Application>
  <PresentationFormat>Custom</PresentationFormat>
  <Paragraphs>1386</Paragraphs>
  <Slides>49</Slides>
  <Notes>48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Times New Roman</vt:lpstr>
      <vt:lpstr>Calibri</vt:lpstr>
      <vt:lpstr>Ubuntu</vt:lpstr>
      <vt:lpstr>Wingdings</vt:lpstr>
      <vt:lpstr>Tahoma</vt:lpstr>
      <vt:lpstr>Arial</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ProPrez</dc:title>
  <dc:subject/>
  <dc:creator>ProPrez X Reeder</dc:creator>
  <cp:keywords/>
  <dc:description/>
  <cp:lastModifiedBy>onderp@reeder.com.tr</cp:lastModifiedBy>
  <cp:revision>961</cp:revision>
  <cp:lastPrinted>2023-07-15T11:26:44Z</cp:lastPrinted>
  <dcterms:created xsi:type="dcterms:W3CDTF">2010-04-12T23:12:02Z</dcterms:created>
  <dcterms:modified xsi:type="dcterms:W3CDTF">2023-07-25T10:28:12Z</dcterms:modified>
  <cp:category/>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y fmtid="{D5CDD505-2E9C-101B-9397-08002B2CF9AE}" pid="3" name="MSIP_Label_b7699909-f36c-407f-97f4-410cfa35cb95_Enabled">
    <vt:lpwstr>true</vt:lpwstr>
  </property>
  <property fmtid="{D5CDD505-2E9C-101B-9397-08002B2CF9AE}" pid="4" name="MSIP_Label_b7699909-f36c-407f-97f4-410cfa35cb95_SetDate">
    <vt:lpwstr>2023-07-21T21:10:24Z</vt:lpwstr>
  </property>
  <property fmtid="{D5CDD505-2E9C-101B-9397-08002B2CF9AE}" pid="5" name="MSIP_Label_b7699909-f36c-407f-97f4-410cfa35cb95_Method">
    <vt:lpwstr>Privileged</vt:lpwstr>
  </property>
  <property fmtid="{D5CDD505-2E9C-101B-9397-08002B2CF9AE}" pid="6" name="MSIP_Label_b7699909-f36c-407f-97f4-410cfa35cb95_Name">
    <vt:lpwstr>KorunanSub</vt:lpwstr>
  </property>
  <property fmtid="{D5CDD505-2E9C-101B-9397-08002B2CF9AE}" pid="7" name="MSIP_Label_b7699909-f36c-407f-97f4-410cfa35cb95_SiteId">
    <vt:lpwstr>3b4d9507-3823-416f-aa3e-c784dd90ec5e</vt:lpwstr>
  </property>
  <property fmtid="{D5CDD505-2E9C-101B-9397-08002B2CF9AE}" pid="8" name="MSIP_Label_b7699909-f36c-407f-97f4-410cfa35cb95_ActionId">
    <vt:lpwstr>7b431d5b-5567-4db2-95d8-2dc99d8cb28c</vt:lpwstr>
  </property>
  <property fmtid="{D5CDD505-2E9C-101B-9397-08002B2CF9AE}" pid="9" name="MSIP_Label_b7699909-f36c-407f-97f4-410cfa35cb95_ContentBits">
    <vt:lpwstr>0</vt:lpwstr>
  </property>
</Properties>
</file>